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vml" ContentType="application/vnd.openxmlformats-officedocument.vmlDrawing"/>
  <Default Extension="xlsx" ContentType="application/vnd.openxmlformats-officedocument.spreadsheetml.sheet"/>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7.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8.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75" r:id="rId2"/>
    <p:sldMasterId id="2147483687" r:id="rId3"/>
    <p:sldMasterId id="2147483701" r:id="rId4"/>
    <p:sldMasterId id="2147483726" r:id="rId5"/>
    <p:sldMasterId id="2147483738" r:id="rId6"/>
    <p:sldMasterId id="2147483754" r:id="rId7"/>
    <p:sldMasterId id="2147483778" r:id="rId8"/>
    <p:sldMasterId id="2147483805" r:id="rId9"/>
  </p:sldMasterIdLst>
  <p:notesMasterIdLst>
    <p:notesMasterId r:id="rId139"/>
  </p:notesMasterIdLst>
  <p:sldIdLst>
    <p:sldId id="363" r:id="rId10"/>
    <p:sldId id="364" r:id="rId11"/>
    <p:sldId id="358" r:id="rId12"/>
    <p:sldId id="361" r:id="rId13"/>
    <p:sldId id="335" r:id="rId14"/>
    <p:sldId id="336" r:id="rId15"/>
    <p:sldId id="337" r:id="rId16"/>
    <p:sldId id="345" r:id="rId17"/>
    <p:sldId id="341" r:id="rId18"/>
    <p:sldId id="339" r:id="rId19"/>
    <p:sldId id="346" r:id="rId20"/>
    <p:sldId id="365" r:id="rId21"/>
    <p:sldId id="366" r:id="rId22"/>
    <p:sldId id="367" r:id="rId23"/>
    <p:sldId id="368" r:id="rId24"/>
    <p:sldId id="369" r:id="rId25"/>
    <p:sldId id="370" r:id="rId26"/>
    <p:sldId id="371" r:id="rId27"/>
    <p:sldId id="372" r:id="rId28"/>
    <p:sldId id="373" r:id="rId29"/>
    <p:sldId id="374"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88" r:id="rId44"/>
    <p:sldId id="389" r:id="rId45"/>
    <p:sldId id="390" r:id="rId46"/>
    <p:sldId id="391" r:id="rId47"/>
    <p:sldId id="392" r:id="rId48"/>
    <p:sldId id="393" r:id="rId49"/>
    <p:sldId id="394" r:id="rId50"/>
    <p:sldId id="395" r:id="rId51"/>
    <p:sldId id="396" r:id="rId52"/>
    <p:sldId id="397" r:id="rId53"/>
    <p:sldId id="398" r:id="rId54"/>
    <p:sldId id="399" r:id="rId55"/>
    <p:sldId id="400" r:id="rId56"/>
    <p:sldId id="401" r:id="rId57"/>
    <p:sldId id="402" r:id="rId58"/>
    <p:sldId id="403" r:id="rId59"/>
    <p:sldId id="404" r:id="rId60"/>
    <p:sldId id="405" r:id="rId61"/>
    <p:sldId id="406" r:id="rId62"/>
    <p:sldId id="407" r:id="rId63"/>
    <p:sldId id="408" r:id="rId64"/>
    <p:sldId id="409" r:id="rId65"/>
    <p:sldId id="410" r:id="rId66"/>
    <p:sldId id="411" r:id="rId67"/>
    <p:sldId id="412" r:id="rId68"/>
    <p:sldId id="413" r:id="rId69"/>
    <p:sldId id="414" r:id="rId70"/>
    <p:sldId id="415" r:id="rId71"/>
    <p:sldId id="416" r:id="rId72"/>
    <p:sldId id="417" r:id="rId73"/>
    <p:sldId id="418" r:id="rId74"/>
    <p:sldId id="419" r:id="rId75"/>
    <p:sldId id="421" r:id="rId76"/>
    <p:sldId id="422" r:id="rId77"/>
    <p:sldId id="423" r:id="rId78"/>
    <p:sldId id="424" r:id="rId79"/>
    <p:sldId id="427" r:id="rId80"/>
    <p:sldId id="425" r:id="rId81"/>
    <p:sldId id="428" r:id="rId82"/>
    <p:sldId id="429" r:id="rId83"/>
    <p:sldId id="430" r:id="rId84"/>
    <p:sldId id="431" r:id="rId85"/>
    <p:sldId id="432" r:id="rId86"/>
    <p:sldId id="433" r:id="rId87"/>
    <p:sldId id="434" r:id="rId88"/>
    <p:sldId id="435" r:id="rId89"/>
    <p:sldId id="436" r:id="rId90"/>
    <p:sldId id="437" r:id="rId91"/>
    <p:sldId id="438" r:id="rId92"/>
    <p:sldId id="439" r:id="rId93"/>
    <p:sldId id="440" r:id="rId94"/>
    <p:sldId id="441" r:id="rId95"/>
    <p:sldId id="442" r:id="rId96"/>
    <p:sldId id="443" r:id="rId97"/>
    <p:sldId id="444" r:id="rId98"/>
    <p:sldId id="445" r:id="rId99"/>
    <p:sldId id="446" r:id="rId100"/>
    <p:sldId id="447" r:id="rId101"/>
    <p:sldId id="448" r:id="rId102"/>
    <p:sldId id="449" r:id="rId103"/>
    <p:sldId id="450" r:id="rId104"/>
    <p:sldId id="451" r:id="rId105"/>
    <p:sldId id="452" r:id="rId106"/>
    <p:sldId id="453" r:id="rId107"/>
    <p:sldId id="454" r:id="rId108"/>
    <p:sldId id="455" r:id="rId109"/>
    <p:sldId id="456" r:id="rId110"/>
    <p:sldId id="457" r:id="rId111"/>
    <p:sldId id="426" r:id="rId112"/>
    <p:sldId id="458" r:id="rId113"/>
    <p:sldId id="459" r:id="rId114"/>
    <p:sldId id="460" r:id="rId115"/>
    <p:sldId id="461" r:id="rId116"/>
    <p:sldId id="462" r:id="rId117"/>
    <p:sldId id="463" r:id="rId118"/>
    <p:sldId id="464" r:id="rId119"/>
    <p:sldId id="465" r:id="rId120"/>
    <p:sldId id="466" r:id="rId121"/>
    <p:sldId id="467" r:id="rId122"/>
    <p:sldId id="468" r:id="rId123"/>
    <p:sldId id="469" r:id="rId124"/>
    <p:sldId id="470" r:id="rId125"/>
    <p:sldId id="471" r:id="rId126"/>
    <p:sldId id="472" r:id="rId127"/>
    <p:sldId id="473" r:id="rId128"/>
    <p:sldId id="483" r:id="rId129"/>
    <p:sldId id="474" r:id="rId130"/>
    <p:sldId id="475" r:id="rId131"/>
    <p:sldId id="476" r:id="rId132"/>
    <p:sldId id="477" r:id="rId133"/>
    <p:sldId id="478" r:id="rId134"/>
    <p:sldId id="481" r:id="rId135"/>
    <p:sldId id="484" r:id="rId136"/>
    <p:sldId id="480" r:id="rId137"/>
    <p:sldId id="482" r:id="rId138"/>
  </p:sldIdLst>
  <p:sldSz cx="9144000" cy="5143500" type="screen16x9"/>
  <p:notesSz cx="7010400" cy="9296400"/>
  <p:embeddedFontLst>
    <p:embeddedFont>
      <p:font typeface="ＭＳ Ｐゴシック" pitchFamily="34" charset="-128"/>
      <p:regular r:id="rId140"/>
    </p:embeddedFont>
    <p:embeddedFont>
      <p:font typeface="Opel Sans Condensed" pitchFamily="34" charset="0"/>
      <p:regular r:id="rId141"/>
      <p:bold r:id="rId142"/>
    </p:embeddedFont>
    <p:embeddedFont>
      <p:font typeface="Opel Sans Condensed ExtraBold" pitchFamily="34" charset="0"/>
      <p:bold r:id="rId143"/>
    </p:embeddedFont>
    <p:embeddedFont>
      <p:font typeface="Arial Narrow" pitchFamily="34" charset="0"/>
      <p:regular r:id="rId144"/>
      <p:bold r:id="rId145"/>
      <p:italic r:id="rId146"/>
      <p:boldItalic r:id="rId147"/>
    </p:embeddedFont>
    <p:embeddedFont>
      <p:font typeface="Calibri" pitchFamily="34" charset="0"/>
      <p:regular r:id="rId148"/>
      <p:bold r:id="rId149"/>
      <p:italic r:id="rId150"/>
      <p:boldItalic r:id="rId151"/>
    </p:embeddedFont>
    <p:embeddedFont>
      <p:font typeface="Wingdings 2" pitchFamily="18" charset="2"/>
      <p:regular r:id="rId152"/>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03B"/>
    <a:srgbClr val="002060"/>
    <a:srgbClr val="001236"/>
    <a:srgbClr val="294E89"/>
    <a:srgbClr val="F6BB00"/>
    <a:srgbClr val="35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Mittlere Formatvorlage 1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ittlere Formatvorlage 1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626" autoAdjust="0"/>
  </p:normalViewPr>
  <p:slideViewPr>
    <p:cSldViewPr snapToGrid="0">
      <p:cViewPr>
        <p:scale>
          <a:sx n="90" d="100"/>
          <a:sy n="90" d="100"/>
        </p:scale>
        <p:origin x="-1320" y="-288"/>
      </p:cViewPr>
      <p:guideLst>
        <p:guide orient="horz" pos="1518"/>
        <p:guide pos="1986"/>
      </p:guideLst>
    </p:cSldViewPr>
  </p:slideViewPr>
  <p:notesTextViewPr>
    <p:cViewPr>
      <p:scale>
        <a:sx n="100" d="100"/>
        <a:sy n="100" d="100"/>
      </p:scale>
      <p:origin x="0" y="0"/>
    </p:cViewPr>
  </p:notesTextViewPr>
  <p:sorterViewPr>
    <p:cViewPr>
      <p:scale>
        <a:sx n="100" d="100"/>
        <a:sy n="100" d="100"/>
      </p:scale>
      <p:origin x="0" y="918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38" Type="http://schemas.openxmlformats.org/officeDocument/2006/relationships/slide" Target="slides/slide129.xml"/><Relationship Id="rId154" Type="http://schemas.openxmlformats.org/officeDocument/2006/relationships/viewProps" Target="viewProps.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28" Type="http://schemas.openxmlformats.org/officeDocument/2006/relationships/slide" Target="slides/slide119.xml"/><Relationship Id="rId144" Type="http://schemas.openxmlformats.org/officeDocument/2006/relationships/font" Target="fonts/font5.fntdata"/><Relationship Id="rId149" Type="http://schemas.openxmlformats.org/officeDocument/2006/relationships/font" Target="fonts/font10.fntdata"/><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slide" Target="slides/slide109.xml"/><Relationship Id="rId134" Type="http://schemas.openxmlformats.org/officeDocument/2006/relationships/slide" Target="slides/slide125.xml"/><Relationship Id="rId139" Type="http://schemas.openxmlformats.org/officeDocument/2006/relationships/notesMaster" Target="notesMasters/notesMaster1.xml"/><Relationship Id="rId80" Type="http://schemas.openxmlformats.org/officeDocument/2006/relationships/slide" Target="slides/slide71.xml"/><Relationship Id="rId85" Type="http://schemas.openxmlformats.org/officeDocument/2006/relationships/slide" Target="slides/slide76.xml"/><Relationship Id="rId150" Type="http://schemas.openxmlformats.org/officeDocument/2006/relationships/font" Target="fonts/font11.fntdata"/><Relationship Id="rId155" Type="http://schemas.openxmlformats.org/officeDocument/2006/relationships/theme" Target="theme/theme1.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103" Type="http://schemas.openxmlformats.org/officeDocument/2006/relationships/slide" Target="slides/slide94.xml"/><Relationship Id="rId108" Type="http://schemas.openxmlformats.org/officeDocument/2006/relationships/slide" Target="slides/slide99.xml"/><Relationship Id="rId116" Type="http://schemas.openxmlformats.org/officeDocument/2006/relationships/slide" Target="slides/slide107.xml"/><Relationship Id="rId124" Type="http://schemas.openxmlformats.org/officeDocument/2006/relationships/slide" Target="slides/slide115.xml"/><Relationship Id="rId129" Type="http://schemas.openxmlformats.org/officeDocument/2006/relationships/slide" Target="slides/slide120.xml"/><Relationship Id="rId137" Type="http://schemas.openxmlformats.org/officeDocument/2006/relationships/slide" Target="slides/slide12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11" Type="http://schemas.openxmlformats.org/officeDocument/2006/relationships/slide" Target="slides/slide102.xml"/><Relationship Id="rId132" Type="http://schemas.openxmlformats.org/officeDocument/2006/relationships/slide" Target="slides/slide123.xml"/><Relationship Id="rId140" Type="http://schemas.openxmlformats.org/officeDocument/2006/relationships/font" Target="fonts/font1.fntdata"/><Relationship Id="rId145" Type="http://schemas.openxmlformats.org/officeDocument/2006/relationships/font" Target="fonts/font6.fntdata"/><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14" Type="http://schemas.openxmlformats.org/officeDocument/2006/relationships/slide" Target="slides/slide105.xml"/><Relationship Id="rId119" Type="http://schemas.openxmlformats.org/officeDocument/2006/relationships/slide" Target="slides/slide110.xml"/><Relationship Id="rId127" Type="http://schemas.openxmlformats.org/officeDocument/2006/relationships/slide" Target="slides/slide11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30" Type="http://schemas.openxmlformats.org/officeDocument/2006/relationships/slide" Target="slides/slide121.xml"/><Relationship Id="rId135" Type="http://schemas.openxmlformats.org/officeDocument/2006/relationships/slide" Target="slides/slide126.xml"/><Relationship Id="rId143" Type="http://schemas.openxmlformats.org/officeDocument/2006/relationships/font" Target="fonts/font4.fntdata"/><Relationship Id="rId148" Type="http://schemas.openxmlformats.org/officeDocument/2006/relationships/font" Target="fonts/font9.fntdata"/><Relationship Id="rId151" Type="http://schemas.openxmlformats.org/officeDocument/2006/relationships/font" Target="fonts/font12.fntdata"/><Relationship Id="rId156"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slide" Target="slides/slide116.xml"/><Relationship Id="rId141" Type="http://schemas.openxmlformats.org/officeDocument/2006/relationships/font" Target="fonts/font2.fntdata"/><Relationship Id="rId146" Type="http://schemas.openxmlformats.org/officeDocument/2006/relationships/font" Target="fonts/font7.fntdata"/><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slide" Target="slides/slide127.xml"/><Relationship Id="rId61" Type="http://schemas.openxmlformats.org/officeDocument/2006/relationships/slide" Target="slides/slide52.xml"/><Relationship Id="rId82" Type="http://schemas.openxmlformats.org/officeDocument/2006/relationships/slide" Target="slides/slide73.xml"/><Relationship Id="rId152" Type="http://schemas.openxmlformats.org/officeDocument/2006/relationships/font" Target="fonts/font13.fntdata"/><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 Id="rId147" Type="http://schemas.openxmlformats.org/officeDocument/2006/relationships/font" Target="fonts/font8.fntdata"/><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font" Target="fonts/font3.fntdata"/><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de_calcul_Microsoft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euille_de_calcul_Microsoft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euille_de_calcul_Microsoft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euille_de_calcul_Microsoft_Excel7.xlsx"/></Relationships>
</file>

<file path=ppt/charts/_rels/chart5.xml.rels><?xml version="1.0" encoding="UTF-8" standalone="yes"?>
<Relationships xmlns="http://schemas.openxmlformats.org/package/2006/relationships"><Relationship Id="rId1" Type="http://schemas.openxmlformats.org/officeDocument/2006/relationships/package" Target="../embeddings/Feuille_de_calcul_Microsoft_Excel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5"/>
    </mc:Choice>
    <mc:Fallback>
      <c:style val="25"/>
    </mc:Fallback>
  </mc:AlternateContent>
  <c:chart>
    <c:autoTitleDeleted val="1"/>
    <c:view3D>
      <c:rotX val="50"/>
      <c:rotY val="0"/>
      <c:depthPercent val="100"/>
      <c:rAngAx val="0"/>
      <c:perspective val="0"/>
    </c:view3D>
    <c:floor>
      <c:thickness val="0"/>
    </c:floor>
    <c:sideWall>
      <c:thickness val="0"/>
    </c:sideWall>
    <c:backWall>
      <c:thickness val="0"/>
    </c:backWall>
    <c:plotArea>
      <c:layout/>
      <c:pie3DChart>
        <c:varyColors val="1"/>
        <c:ser>
          <c:idx val="0"/>
          <c:order val="0"/>
          <c:tx>
            <c:strRef>
              <c:f>Feuil1!$B$1</c:f>
              <c:strCache>
                <c:ptCount val="1"/>
                <c:pt idx="0">
                  <c:v>Ventes</c:v>
                </c:pt>
              </c:strCache>
            </c:strRef>
          </c:tx>
          <c:dPt>
            <c:idx val="0"/>
            <c:bubble3D val="0"/>
            <c:spPr>
              <a:solidFill>
                <a:schemeClr val="accent1"/>
              </a:solidFill>
            </c:spPr>
          </c:dPt>
          <c:dPt>
            <c:idx val="1"/>
            <c:bubble3D val="0"/>
            <c:spPr>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2700000" scaled="1"/>
                <a:tileRect/>
              </a:gradFill>
            </c:spPr>
          </c:dPt>
          <c:cat>
            <c:strRef>
              <c:f>Feuil1!$A$2:$A$5</c:f>
              <c:strCache>
                <c:ptCount val="2"/>
                <c:pt idx="0">
                  <c:v>1er trim.</c:v>
                </c:pt>
                <c:pt idx="1">
                  <c:v>2e trim.</c:v>
                </c:pt>
              </c:strCache>
            </c:strRef>
          </c:cat>
          <c:val>
            <c:numRef>
              <c:f>Feuil1!$B$2:$B$5</c:f>
              <c:numCache>
                <c:formatCode>General</c:formatCode>
                <c:ptCount val="4"/>
                <c:pt idx="0">
                  <c:v>116</c:v>
                </c:pt>
                <c:pt idx="1">
                  <c:v>94</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5"/>
    </mc:Choice>
    <mc:Fallback>
      <c:style val="25"/>
    </mc:Fallback>
  </mc:AlternateContent>
  <c:chart>
    <c:autoTitleDeleted val="1"/>
    <c:view3D>
      <c:rotX val="50"/>
      <c:rotY val="0"/>
      <c:depthPercent val="100"/>
      <c:rAngAx val="0"/>
      <c:perspective val="0"/>
    </c:view3D>
    <c:floor>
      <c:thickness val="0"/>
    </c:floor>
    <c:sideWall>
      <c:thickness val="0"/>
    </c:sideWall>
    <c:backWall>
      <c:thickness val="0"/>
    </c:backWall>
    <c:plotArea>
      <c:layout/>
      <c:pie3DChart>
        <c:varyColors val="1"/>
        <c:ser>
          <c:idx val="0"/>
          <c:order val="0"/>
          <c:tx>
            <c:strRef>
              <c:f>Feuil1!$B$1</c:f>
              <c:strCache>
                <c:ptCount val="1"/>
                <c:pt idx="0">
                  <c:v>Ventes</c:v>
                </c:pt>
              </c:strCache>
            </c:strRef>
          </c:tx>
          <c:dPt>
            <c:idx val="0"/>
            <c:bubble3D val="0"/>
            <c:spPr>
              <a:solidFill>
                <a:schemeClr val="accent1"/>
              </a:solidFill>
            </c:spPr>
          </c:dPt>
          <c:dPt>
            <c:idx val="1"/>
            <c:bubble3D val="0"/>
            <c:spPr>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2700000" scaled="1"/>
                <a:tileRect/>
              </a:gradFill>
            </c:spPr>
          </c:dPt>
          <c:cat>
            <c:strRef>
              <c:f>Feuil1!$A$2:$A$5</c:f>
              <c:strCache>
                <c:ptCount val="2"/>
                <c:pt idx="0">
                  <c:v>1er trim.</c:v>
                </c:pt>
                <c:pt idx="1">
                  <c:v>2e trim.</c:v>
                </c:pt>
              </c:strCache>
            </c:strRef>
          </c:cat>
          <c:val>
            <c:numRef>
              <c:f>Feuil1!$B$2:$B$5</c:f>
              <c:numCache>
                <c:formatCode>General</c:formatCode>
                <c:ptCount val="4"/>
                <c:pt idx="0">
                  <c:v>66</c:v>
                </c:pt>
                <c:pt idx="1">
                  <c:v>104</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5"/>
    </mc:Choice>
    <mc:Fallback>
      <c:style val="25"/>
    </mc:Fallback>
  </mc:AlternateContent>
  <c:chart>
    <c:autoTitleDeleted val="1"/>
    <c:view3D>
      <c:rotX val="50"/>
      <c:rotY val="0"/>
      <c:depthPercent val="100"/>
      <c:rAngAx val="0"/>
      <c:perspective val="0"/>
    </c:view3D>
    <c:floor>
      <c:thickness val="0"/>
    </c:floor>
    <c:sideWall>
      <c:thickness val="0"/>
    </c:sideWall>
    <c:backWall>
      <c:thickness val="0"/>
    </c:backWall>
    <c:plotArea>
      <c:layout/>
      <c:pie3DChart>
        <c:varyColors val="1"/>
        <c:ser>
          <c:idx val="0"/>
          <c:order val="0"/>
          <c:tx>
            <c:strRef>
              <c:f>Feuil1!$B$1</c:f>
              <c:strCache>
                <c:ptCount val="1"/>
                <c:pt idx="0">
                  <c:v>Ventes</c:v>
                </c:pt>
              </c:strCache>
            </c:strRef>
          </c:tx>
          <c:dPt>
            <c:idx val="0"/>
            <c:bubble3D val="0"/>
            <c:spPr>
              <a:solidFill>
                <a:schemeClr val="accent1"/>
              </a:solidFill>
            </c:spPr>
          </c:dPt>
          <c:dPt>
            <c:idx val="1"/>
            <c:bubble3D val="0"/>
            <c:spPr>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2700000" scaled="1"/>
                <a:tileRect/>
              </a:gradFill>
            </c:spPr>
          </c:dPt>
          <c:cat>
            <c:strRef>
              <c:f>Feuil1!$A$2:$A$5</c:f>
              <c:strCache>
                <c:ptCount val="2"/>
                <c:pt idx="0">
                  <c:v>1er trim.</c:v>
                </c:pt>
                <c:pt idx="1">
                  <c:v>2e trim.</c:v>
                </c:pt>
              </c:strCache>
            </c:strRef>
          </c:cat>
          <c:val>
            <c:numRef>
              <c:f>Feuil1!$B$2:$B$5</c:f>
              <c:numCache>
                <c:formatCode>General</c:formatCode>
                <c:ptCount val="4"/>
                <c:pt idx="0">
                  <c:v>59</c:v>
                </c:pt>
                <c:pt idx="1">
                  <c:v>149</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109738754803"/>
          <c:y val="4.4281308343080299E-2"/>
          <c:w val="0.662820667189847"/>
          <c:h val="0.85843421040119505"/>
        </c:manualLayout>
      </c:layout>
      <c:barChart>
        <c:barDir val="col"/>
        <c:grouping val="stacked"/>
        <c:varyColors val="0"/>
        <c:ser>
          <c:idx val="0"/>
          <c:order val="0"/>
          <c:tx>
            <c:strRef>
              <c:f>Feuil2!$J$15</c:f>
              <c:strCache>
                <c:ptCount val="1"/>
                <c:pt idx="0">
                  <c:v>LCD</c:v>
                </c:pt>
              </c:strCache>
            </c:strRef>
          </c:tx>
          <c:spPr>
            <a:gradFill>
              <a:gsLst>
                <a:gs pos="25000">
                  <a:schemeClr val="tx1"/>
                </a:gs>
                <a:gs pos="50000">
                  <a:schemeClr val="tx1">
                    <a:lumMod val="85000"/>
                    <a:lumOff val="15000"/>
                  </a:schemeClr>
                </a:gs>
                <a:gs pos="79000">
                  <a:schemeClr val="tx1"/>
                </a:gs>
              </a:gsLst>
              <a:lin ang="10800000" scaled="0"/>
            </a:gradFill>
            <a:effectLst>
              <a:outerShdw blurRad="76200" dir="13500000" sy="23000" kx="1200000" algn="br" rotWithShape="0">
                <a:prstClr val="black">
                  <a:alpha val="20000"/>
                </a:prstClr>
              </a:outerShdw>
            </a:effectLst>
          </c:spPr>
          <c:invertIfNegative val="0"/>
          <c:cat>
            <c:numRef>
              <c:f>Feuil2!$K$14:$L$14</c:f>
              <c:numCache>
                <c:formatCode>General</c:formatCode>
                <c:ptCount val="2"/>
                <c:pt idx="0">
                  <c:v>2012</c:v>
                </c:pt>
                <c:pt idx="1">
                  <c:v>2013</c:v>
                </c:pt>
              </c:numCache>
            </c:numRef>
          </c:cat>
          <c:val>
            <c:numRef>
              <c:f>Feuil2!$K$15:$L$15</c:f>
              <c:numCache>
                <c:formatCode>General</c:formatCode>
                <c:ptCount val="2"/>
                <c:pt idx="0">
                  <c:v>11500</c:v>
                </c:pt>
                <c:pt idx="1">
                  <c:v>9500</c:v>
                </c:pt>
              </c:numCache>
            </c:numRef>
          </c:val>
        </c:ser>
        <c:ser>
          <c:idx val="1"/>
          <c:order val="1"/>
          <c:tx>
            <c:strRef>
              <c:f>Feuil2!$J$16</c:f>
              <c:strCache>
                <c:ptCount val="1"/>
                <c:pt idx="0">
                  <c:v>Réseau</c:v>
                </c:pt>
              </c:strCache>
            </c:strRef>
          </c:tx>
          <c:spPr>
            <a:gradFill>
              <a:gsLst>
                <a:gs pos="25000">
                  <a:schemeClr val="accent1"/>
                </a:gs>
                <a:gs pos="50000">
                  <a:srgbClr val="FF9933"/>
                </a:gs>
                <a:gs pos="79000">
                  <a:schemeClr val="accent1"/>
                </a:gs>
              </a:gsLst>
              <a:lin ang="10800000" scaled="0"/>
            </a:gradFill>
            <a:effectLst/>
          </c:spPr>
          <c:invertIfNegative val="0"/>
          <c:cat>
            <c:numRef>
              <c:f>Feuil2!$K$14:$L$14</c:f>
              <c:numCache>
                <c:formatCode>General</c:formatCode>
                <c:ptCount val="2"/>
                <c:pt idx="0">
                  <c:v>2012</c:v>
                </c:pt>
                <c:pt idx="1">
                  <c:v>2013</c:v>
                </c:pt>
              </c:numCache>
            </c:numRef>
          </c:cat>
          <c:val>
            <c:numRef>
              <c:f>Feuil2!$K$16:$L$16</c:f>
              <c:numCache>
                <c:formatCode>General</c:formatCode>
                <c:ptCount val="2"/>
                <c:pt idx="0">
                  <c:v>60500</c:v>
                </c:pt>
                <c:pt idx="1">
                  <c:v>54500</c:v>
                </c:pt>
              </c:numCache>
            </c:numRef>
          </c:val>
        </c:ser>
        <c:ser>
          <c:idx val="2"/>
          <c:order val="2"/>
          <c:tx>
            <c:strRef>
              <c:f>Feuil2!$J$17</c:f>
              <c:strCache>
                <c:ptCount val="1"/>
                <c:pt idx="0">
                  <c:v>Mokka</c:v>
                </c:pt>
              </c:strCache>
            </c:strRef>
          </c:tx>
          <c:spPr>
            <a:gradFill>
              <a:gsLst>
                <a:gs pos="25000">
                  <a:schemeClr val="tx1">
                    <a:lumMod val="50000"/>
                    <a:lumOff val="50000"/>
                  </a:schemeClr>
                </a:gs>
                <a:gs pos="50000">
                  <a:schemeClr val="bg1">
                    <a:lumMod val="65000"/>
                  </a:schemeClr>
                </a:gs>
                <a:gs pos="79000">
                  <a:schemeClr val="tx1">
                    <a:lumMod val="50000"/>
                    <a:lumOff val="50000"/>
                  </a:schemeClr>
                </a:gs>
              </a:gsLst>
              <a:lin ang="10800000" scaled="0"/>
            </a:gradFill>
          </c:spPr>
          <c:invertIfNegative val="0"/>
          <c:cat>
            <c:numRef>
              <c:f>Feuil2!$K$14:$L$14</c:f>
              <c:numCache>
                <c:formatCode>General</c:formatCode>
                <c:ptCount val="2"/>
                <c:pt idx="0">
                  <c:v>2012</c:v>
                </c:pt>
                <c:pt idx="1">
                  <c:v>2013</c:v>
                </c:pt>
              </c:numCache>
            </c:numRef>
          </c:cat>
          <c:val>
            <c:numRef>
              <c:f>Feuil2!$K$17:$L$17</c:f>
              <c:numCache>
                <c:formatCode>General</c:formatCode>
                <c:ptCount val="2"/>
                <c:pt idx="1">
                  <c:v>12000</c:v>
                </c:pt>
              </c:numCache>
            </c:numRef>
          </c:val>
        </c:ser>
        <c:ser>
          <c:idx val="3"/>
          <c:order val="3"/>
          <c:tx>
            <c:strRef>
              <c:f>Feuil2!$J$18</c:f>
              <c:strCache>
                <c:ptCount val="1"/>
                <c:pt idx="0">
                  <c:v>Adam</c:v>
                </c:pt>
              </c:strCache>
            </c:strRef>
          </c:tx>
          <c:spPr>
            <a:gradFill flip="none" rotWithShape="1">
              <a:gsLst>
                <a:gs pos="0">
                  <a:schemeClr val="bg1">
                    <a:lumMod val="50000"/>
                  </a:schemeClr>
                </a:gs>
                <a:gs pos="50000">
                  <a:schemeClr val="bg1">
                    <a:lumMod val="95000"/>
                  </a:schemeClr>
                </a:gs>
                <a:gs pos="100000">
                  <a:schemeClr val="bg1">
                    <a:lumMod val="50000"/>
                  </a:schemeClr>
                </a:gs>
              </a:gsLst>
              <a:lin ang="2700000" scaled="1"/>
              <a:tileRect/>
            </a:gradFill>
          </c:spPr>
          <c:invertIfNegative val="0"/>
          <c:dPt>
            <c:idx val="1"/>
            <c:invertIfNegative val="0"/>
            <c:bubble3D val="0"/>
            <c:spPr>
              <a:gradFill flip="none" rotWithShape="1">
                <a:gsLst>
                  <a:gs pos="0">
                    <a:schemeClr val="bg1">
                      <a:lumMod val="50000"/>
                    </a:schemeClr>
                  </a:gs>
                  <a:gs pos="50000">
                    <a:schemeClr val="bg1">
                      <a:lumMod val="95000"/>
                    </a:schemeClr>
                  </a:gs>
                  <a:gs pos="100000">
                    <a:schemeClr val="bg1">
                      <a:lumMod val="50000"/>
                    </a:schemeClr>
                  </a:gs>
                </a:gsLst>
                <a:lin ang="0" scaled="0"/>
                <a:tileRect/>
              </a:gradFill>
            </c:spPr>
          </c:dPt>
          <c:cat>
            <c:numRef>
              <c:f>Feuil2!$K$14:$L$14</c:f>
              <c:numCache>
                <c:formatCode>General</c:formatCode>
                <c:ptCount val="2"/>
                <c:pt idx="0">
                  <c:v>2012</c:v>
                </c:pt>
                <c:pt idx="1">
                  <c:v>2013</c:v>
                </c:pt>
              </c:numCache>
            </c:numRef>
          </c:cat>
          <c:val>
            <c:numRef>
              <c:f>Feuil2!$K$18:$L$18</c:f>
              <c:numCache>
                <c:formatCode>General</c:formatCode>
                <c:ptCount val="2"/>
                <c:pt idx="1">
                  <c:v>7500</c:v>
                </c:pt>
              </c:numCache>
            </c:numRef>
          </c:val>
        </c:ser>
        <c:dLbls>
          <c:showLegendKey val="0"/>
          <c:showVal val="0"/>
          <c:showCatName val="0"/>
          <c:showSerName val="0"/>
          <c:showPercent val="0"/>
          <c:showBubbleSize val="0"/>
        </c:dLbls>
        <c:gapWidth val="150"/>
        <c:overlap val="100"/>
        <c:axId val="156448256"/>
        <c:axId val="156449792"/>
      </c:barChart>
      <c:catAx>
        <c:axId val="156448256"/>
        <c:scaling>
          <c:orientation val="minMax"/>
        </c:scaling>
        <c:delete val="0"/>
        <c:axPos val="b"/>
        <c:numFmt formatCode="General" sourceLinked="1"/>
        <c:majorTickMark val="out"/>
        <c:minorTickMark val="none"/>
        <c:tickLblPos val="nextTo"/>
        <c:spPr>
          <a:ln w="12700">
            <a:solidFill>
              <a:schemeClr val="bg1"/>
            </a:solidFill>
          </a:ln>
        </c:spPr>
        <c:txPr>
          <a:bodyPr/>
          <a:lstStyle/>
          <a:p>
            <a:pPr>
              <a:defRPr sz="1600" b="1">
                <a:solidFill>
                  <a:schemeClr val="bg1"/>
                </a:solidFill>
                <a:effectLst>
                  <a:outerShdw blurRad="38100" dist="38100" dir="2700000" algn="tl">
                    <a:srgbClr val="000000">
                      <a:alpha val="43137"/>
                    </a:srgbClr>
                  </a:outerShdw>
                </a:effectLst>
              </a:defRPr>
            </a:pPr>
            <a:endParaRPr lang="fr-FR"/>
          </a:p>
        </c:txPr>
        <c:crossAx val="156449792"/>
        <c:crosses val="autoZero"/>
        <c:auto val="1"/>
        <c:lblAlgn val="ctr"/>
        <c:lblOffset val="100"/>
        <c:noMultiLvlLbl val="0"/>
      </c:catAx>
      <c:valAx>
        <c:axId val="156449792"/>
        <c:scaling>
          <c:orientation val="minMax"/>
        </c:scaling>
        <c:delete val="0"/>
        <c:axPos val="l"/>
        <c:numFmt formatCode="General" sourceLinked="1"/>
        <c:majorTickMark val="out"/>
        <c:minorTickMark val="none"/>
        <c:tickLblPos val="nextTo"/>
        <c:spPr>
          <a:ln w="19050">
            <a:solidFill>
              <a:schemeClr val="bg1"/>
            </a:solidFill>
          </a:ln>
        </c:spPr>
        <c:txPr>
          <a:bodyPr/>
          <a:lstStyle/>
          <a:p>
            <a:pPr>
              <a:defRPr sz="1050" b="1">
                <a:solidFill>
                  <a:schemeClr val="bg1"/>
                </a:solidFill>
              </a:defRPr>
            </a:pPr>
            <a:endParaRPr lang="fr-FR"/>
          </a:p>
        </c:txPr>
        <c:crossAx val="156448256"/>
        <c:crosses val="autoZero"/>
        <c:crossBetween val="between"/>
      </c:valAx>
      <c:spPr>
        <a:noFill/>
        <a:ln w="25400">
          <a:noFill/>
        </a:ln>
      </c:spPr>
    </c:plotArea>
    <c:legend>
      <c:legendPos val="r"/>
      <c:layout>
        <c:manualLayout>
          <c:xMode val="edge"/>
          <c:yMode val="edge"/>
          <c:x val="0.70657861750144568"/>
          <c:y val="0.32763448148980545"/>
          <c:w val="0.196086475187565"/>
          <c:h val="0.31851478526576699"/>
        </c:manualLayout>
      </c:layout>
      <c:overlay val="0"/>
      <c:txPr>
        <a:bodyPr/>
        <a:lstStyle/>
        <a:p>
          <a:pPr>
            <a:defRPr sz="1800">
              <a:solidFill>
                <a:schemeClr val="bg1"/>
              </a:solidFill>
              <a:effectLst>
                <a:outerShdw blurRad="38100" dist="38100" dir="2700000" algn="tl">
                  <a:srgbClr val="000000">
                    <a:alpha val="43137"/>
                  </a:srgbClr>
                </a:outerShdw>
              </a:effectLst>
            </a:defRPr>
          </a:pPr>
          <a:endParaRPr lang="fr-FR"/>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hPercent val="100"/>
      <c:rotY val="0"/>
      <c:depthPercent val="100"/>
      <c:rAngAx val="0"/>
      <c:perspective val="0"/>
    </c:view3D>
    <c:floor>
      <c:thickness val="0"/>
    </c:floor>
    <c:sideWall>
      <c:thickness val="0"/>
    </c:sideWall>
    <c:backWall>
      <c:thickness val="0"/>
    </c:backWall>
    <c:plotArea>
      <c:layout/>
      <c:pie3DChart>
        <c:varyColors val="1"/>
        <c:ser>
          <c:idx val="0"/>
          <c:order val="0"/>
          <c:tx>
            <c:strRef>
              <c:f>Forecast!$L$50</c:f>
              <c:strCache>
                <c:ptCount val="1"/>
                <c:pt idx="0">
                  <c:v>%</c:v>
                </c:pt>
              </c:strCache>
            </c:strRef>
          </c:tx>
          <c:spPr>
            <a:effectLst>
              <a:outerShdw blurRad="152400" dist="317500" dir="5400000" sx="90000" sy="-19000" rotWithShape="0">
                <a:prstClr val="black">
                  <a:alpha val="15000"/>
                </a:prstClr>
              </a:outerShdw>
            </a:effectLst>
          </c:spPr>
          <c:dPt>
            <c:idx val="0"/>
            <c:bubble3D val="0"/>
            <c:spP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r="100000" b="100000"/>
                </a:path>
                <a:tileRect l="-100000" t="-100000"/>
              </a:gradFill>
              <a:effectLst>
                <a:outerShdw blurRad="152400" dist="317500" dir="5400000" sx="90000" sy="-19000" rotWithShape="0">
                  <a:prstClr val="black">
                    <a:alpha val="15000"/>
                  </a:prstClr>
                </a:outerShdw>
              </a:effectLst>
              <a:scene3d>
                <a:camera prst="orthographicFront"/>
                <a:lightRig rig="threePt" dir="t"/>
              </a:scene3d>
              <a:sp3d>
                <a:bevelT w="190500" h="38100"/>
              </a:sp3d>
            </c:spPr>
          </c:dPt>
          <c:dPt>
            <c:idx val="1"/>
            <c:bubble3D val="0"/>
            <c:spPr>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a:bevelT w="190500" h="38100"/>
              </a:sp3d>
            </c:spPr>
          </c:dPt>
          <c:dPt>
            <c:idx val="2"/>
            <c:bubble3D val="0"/>
            <c:spPr>
              <a:gradFill>
                <a:gsLst>
                  <a:gs pos="0">
                    <a:schemeClr val="accent1"/>
                  </a:gs>
                  <a:gs pos="50000">
                    <a:srgbClr val="FF6600"/>
                  </a:gs>
                  <a:gs pos="100000">
                    <a:schemeClr val="accent1"/>
                  </a:gs>
                </a:gsLst>
                <a:lin ang="5400000" scaled="0"/>
              </a:gradFill>
              <a:effectLst>
                <a:outerShdw blurRad="152400" dist="317500" dir="5400000" sx="90000" sy="-19000" rotWithShape="0">
                  <a:prstClr val="black">
                    <a:alpha val="15000"/>
                  </a:prstClr>
                </a:outerShdw>
              </a:effectLst>
              <a:scene3d>
                <a:camera prst="orthographicFront"/>
                <a:lightRig rig="threePt" dir="t"/>
              </a:scene3d>
              <a:sp3d>
                <a:bevelT w="190500" h="38100"/>
              </a:sp3d>
            </c:spPr>
          </c:dPt>
          <c:cat>
            <c:strRef>
              <c:f>Forecast!$K$51:$K$53</c:f>
              <c:strCache>
                <c:ptCount val="3"/>
                <c:pt idx="0">
                  <c:v>Corsa</c:v>
                </c:pt>
                <c:pt idx="1">
                  <c:v>Adam/Mokka</c:v>
                </c:pt>
                <c:pt idx="2">
                  <c:v>Autres</c:v>
                </c:pt>
              </c:strCache>
            </c:strRef>
          </c:cat>
          <c:val>
            <c:numRef>
              <c:f>Forecast!$L$51:$L$53</c:f>
              <c:numCache>
                <c:formatCode>0%</c:formatCode>
                <c:ptCount val="3"/>
                <c:pt idx="0">
                  <c:v>0.28000000000000003</c:v>
                </c:pt>
                <c:pt idx="1">
                  <c:v>0.26</c:v>
                </c:pt>
                <c:pt idx="2">
                  <c:v>0.54</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970938" y="0"/>
            <a:ext cx="3037840" cy="464820"/>
          </a:xfrm>
          <a:prstGeom prst="rect">
            <a:avLst/>
          </a:prstGeom>
        </p:spPr>
        <p:txBody>
          <a:bodyPr vert="horz" lIns="91440" tIns="45720" rIns="91440" bIns="45720" rtlCol="0"/>
          <a:lstStyle>
            <a:lvl1pPr algn="r">
              <a:defRPr sz="1200"/>
            </a:lvl1pPr>
          </a:lstStyle>
          <a:p>
            <a:fld id="{9FE0AB05-B626-4930-B0EC-D24C5F137584}" type="datetimeFigureOut">
              <a:rPr lang="de-DE" smtClean="0"/>
              <a:pPr/>
              <a:t>21.12.2012</a:t>
            </a:fld>
            <a:endParaRPr lang="de-DE"/>
          </a:p>
        </p:txBody>
      </p:sp>
      <p:sp>
        <p:nvSpPr>
          <p:cNvPr id="4" name="Folienbildplatzhalt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701041" y="4415791"/>
            <a:ext cx="5608320" cy="418338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829966"/>
            <a:ext cx="3037840" cy="46482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970938" y="8829966"/>
            <a:ext cx="3037840" cy="464820"/>
          </a:xfrm>
          <a:prstGeom prst="rect">
            <a:avLst/>
          </a:prstGeom>
        </p:spPr>
        <p:txBody>
          <a:bodyPr vert="horz" lIns="91440" tIns="45720" rIns="91440" bIns="45720" rtlCol="0" anchor="b"/>
          <a:lstStyle>
            <a:lvl1pPr algn="r">
              <a:defRPr sz="1200"/>
            </a:lvl1pPr>
          </a:lstStyle>
          <a:p>
            <a:fld id="{23B1C8A6-52D0-4FB3-9C7B-97DE9E9E7CF6}" type="slidenum">
              <a:rPr lang="de-DE" smtClean="0"/>
              <a:pPr/>
              <a:t>‹N°›</a:t>
            </a:fld>
            <a:endParaRPr lang="de-DE"/>
          </a:p>
        </p:txBody>
      </p:sp>
    </p:spTree>
    <p:extLst>
      <p:ext uri="{BB962C8B-B14F-4D97-AF65-F5344CB8AC3E}">
        <p14:creationId xmlns:p14="http://schemas.microsoft.com/office/powerpoint/2010/main" val="4094584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83.xml"/><Relationship Id="rId2" Type="http://schemas.openxmlformats.org/officeDocument/2006/relationships/notesMaster" Target="../notesMasters/notesMaster1.xml"/><Relationship Id="rId1" Type="http://schemas.openxmlformats.org/officeDocument/2006/relationships/vmlDrawing" Target="../drawings/vmlDrawing1.vml"/><Relationship Id="rId6" Type="http://schemas.openxmlformats.org/officeDocument/2006/relationships/image" Target="../media/image94.emf"/><Relationship Id="rId5" Type="http://schemas.openxmlformats.org/officeDocument/2006/relationships/package" Target="../embeddings/Diapositive_Microsoft_PowerPoint4.sldx"/><Relationship Id="rId4" Type="http://schemas.openxmlformats.org/officeDocument/2006/relationships/oleObject" Target="../embeddings/oleObject1.bin"/></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85.xml"/><Relationship Id="rId2" Type="http://schemas.openxmlformats.org/officeDocument/2006/relationships/notesMaster" Target="../notesMasters/notesMaster1.xml"/><Relationship Id="rId1" Type="http://schemas.openxmlformats.org/officeDocument/2006/relationships/vmlDrawing" Target="../drawings/vmlDrawing2.vml"/><Relationship Id="rId6" Type="http://schemas.openxmlformats.org/officeDocument/2006/relationships/image" Target="../media/image94.emf"/><Relationship Id="rId5" Type="http://schemas.openxmlformats.org/officeDocument/2006/relationships/package" Target="../embeddings/Diapositive_Microsoft_PowerPoint5.sldx"/><Relationship Id="rId4" Type="http://schemas.openxmlformats.org/officeDocument/2006/relationships/oleObject" Target="../embeddings/oleObject2.bin"/></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86.xml"/><Relationship Id="rId2" Type="http://schemas.openxmlformats.org/officeDocument/2006/relationships/notesMaster" Target="../notesMasters/notesMaster1.xml"/><Relationship Id="rId1" Type="http://schemas.openxmlformats.org/officeDocument/2006/relationships/vmlDrawing" Target="../drawings/vmlDrawing3.vml"/><Relationship Id="rId6" Type="http://schemas.openxmlformats.org/officeDocument/2006/relationships/image" Target="../media/image94.emf"/><Relationship Id="rId5" Type="http://schemas.openxmlformats.org/officeDocument/2006/relationships/package" Target="../embeddings/Diapositive_Microsoft_PowerPoint6.sldx"/><Relationship Id="rId4" Type="http://schemas.openxmlformats.org/officeDocument/2006/relationships/oleObject" Target="../embeddings/oleObject3.bin"/></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pPr/>
              <a:t>5</a:t>
            </a:fld>
            <a:endParaRPr lang="de-DE"/>
          </a:p>
        </p:txBody>
      </p:sp>
    </p:spTree>
    <p:extLst>
      <p:ext uri="{BB962C8B-B14F-4D97-AF65-F5344CB8AC3E}">
        <p14:creationId xmlns:p14="http://schemas.microsoft.com/office/powerpoint/2010/main" val="2433562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Rappel téléphonique</a:t>
            </a:r>
          </a:p>
          <a:p>
            <a:pPr lvl="1"/>
            <a:r>
              <a:rPr lang="fr-FR" dirty="0" smtClean="0"/>
              <a:t>Lutter contre l’amnésie</a:t>
            </a:r>
          </a:p>
          <a:p>
            <a:pPr lvl="1"/>
            <a:r>
              <a:rPr lang="fr-FR" dirty="0" smtClean="0"/>
              <a:t>Mis en place par 45 Concessionnaires</a:t>
            </a:r>
          </a:p>
          <a:p>
            <a:pPr lvl="1"/>
            <a:r>
              <a:rPr lang="fr-FR" dirty="0" smtClean="0"/>
              <a:t>Action efficace – Taux de concrétisation de 35%</a:t>
            </a:r>
          </a:p>
          <a:p>
            <a:pPr lvl="1"/>
            <a:r>
              <a:rPr lang="fr-FR" dirty="0" smtClean="0"/>
              <a:t>Offre clefs en main courant 1</a:t>
            </a:r>
            <a:r>
              <a:rPr lang="fr-FR" baseline="30000" dirty="0" smtClean="0"/>
              <a:t>er</a:t>
            </a:r>
            <a:r>
              <a:rPr lang="fr-FR" dirty="0" smtClean="0"/>
              <a:t> trimestre</a:t>
            </a:r>
          </a:p>
          <a:p>
            <a:pPr lvl="1"/>
            <a:r>
              <a:rPr lang="fr-FR" dirty="0" smtClean="0"/>
              <a:t>Action concession: Edition mensuelles des listes clients (12, 24, 36, 48 mois)et rappel ou adhésion à l’opération clefs en main</a:t>
            </a:r>
          </a:p>
          <a:p>
            <a:pPr lvl="1"/>
            <a:r>
              <a:rPr lang="fr-FR" dirty="0" smtClean="0"/>
              <a:t>Action Opel: Mise en place du programme clefs en main</a:t>
            </a:r>
          </a:p>
          <a:p>
            <a:endParaRPr lang="fr-FR" dirty="0"/>
          </a:p>
        </p:txBody>
      </p:sp>
      <p:sp>
        <p:nvSpPr>
          <p:cNvPr id="4" name="Espace réservé du numéro de diapositive 3"/>
          <p:cNvSpPr>
            <a:spLocks noGrp="1"/>
          </p:cNvSpPr>
          <p:nvPr>
            <p:ph type="sldNum" sz="quarter" idx="10"/>
          </p:nvPr>
        </p:nvSpPr>
        <p:spPr/>
        <p:txBody>
          <a:bodyPr/>
          <a:lstStyle/>
          <a:p>
            <a:fld id="{9C02F4A7-701C-438C-A26C-DA57C8EA6E45}" type="slidenum">
              <a:rPr lang="fr-FR" smtClean="0">
                <a:solidFill>
                  <a:prstClr val="black"/>
                </a:solidFill>
              </a:rPr>
              <a:pPr/>
              <a:t>39</a:t>
            </a:fld>
            <a:endParaRPr lang="fr-FR">
              <a:solidFill>
                <a:prstClr val="black"/>
              </a:solidFill>
            </a:endParaRPr>
          </a:p>
        </p:txBody>
      </p:sp>
    </p:spTree>
    <p:extLst>
      <p:ext uri="{BB962C8B-B14F-4D97-AF65-F5344CB8AC3E}">
        <p14:creationId xmlns:p14="http://schemas.microsoft.com/office/powerpoint/2010/main" val="2232505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[Avec de JP Doux] </a:t>
            </a:r>
            <a:endParaRPr lang="fr-FR" dirty="0" smtClean="0"/>
          </a:p>
          <a:p>
            <a:r>
              <a:rPr lang="fr-FR" dirty="0" smtClean="0"/>
              <a:t>Bonjour à tous</a:t>
            </a:r>
          </a:p>
          <a:p>
            <a:r>
              <a:rPr lang="fr-FR" dirty="0" smtClean="0"/>
              <a:t>Mon nom est B. </a:t>
            </a:r>
            <a:r>
              <a:rPr lang="fr-FR" dirty="0" err="1" smtClean="0"/>
              <a:t>Saugnac</a:t>
            </a:r>
            <a:r>
              <a:rPr lang="fr-FR" dirty="0" smtClean="0"/>
              <a:t> et je viens de rejoindre avec beaucoup de plaisir l’équipe d’Opel.</a:t>
            </a:r>
          </a:p>
          <a:p>
            <a:r>
              <a:rPr lang="fr-FR" dirty="0" smtClean="0"/>
              <a:t>J’ai déjà une longue carrière dans l’automobile, au</a:t>
            </a:r>
            <a:r>
              <a:rPr lang="fr-FR" baseline="0" dirty="0" smtClean="0"/>
              <a:t> sein du groupe Daimler, où j’ai occupé de nombreuses fonctions.</a:t>
            </a:r>
          </a:p>
          <a:p>
            <a:r>
              <a:rPr lang="fr-FR" baseline="0" dirty="0" smtClean="0"/>
              <a:t>Dans celle qui ont un rapport direct au réseau, on pourra citer </a:t>
            </a:r>
          </a:p>
          <a:p>
            <a:pPr marL="171450" indent="-171450">
              <a:buFontTx/>
              <a:buChar char="-"/>
            </a:pPr>
            <a:r>
              <a:rPr lang="fr-FR" baseline="0" dirty="0" smtClean="0"/>
              <a:t>Analyste financier pour le suivi du financier réseau</a:t>
            </a:r>
          </a:p>
          <a:p>
            <a:pPr marL="171450" indent="-171450">
              <a:buFontTx/>
              <a:buChar char="-"/>
            </a:pPr>
            <a:r>
              <a:rPr lang="fr-FR" baseline="0" dirty="0" smtClean="0"/>
              <a:t>Chef de district</a:t>
            </a:r>
          </a:p>
          <a:p>
            <a:pPr marL="171450" indent="-171450">
              <a:buFontTx/>
              <a:buChar char="-"/>
            </a:pPr>
            <a:r>
              <a:rPr lang="fr-FR" baseline="0" dirty="0" smtClean="0"/>
              <a:t>Directeur du back office</a:t>
            </a:r>
          </a:p>
          <a:p>
            <a:pPr marL="171450" indent="-171450">
              <a:buFontTx/>
              <a:buChar char="-"/>
            </a:pPr>
            <a:r>
              <a:rPr lang="fr-FR" baseline="0" dirty="0" smtClean="0"/>
              <a:t>Plus récemment, j’ai redressé la marque smart au début des années 2000</a:t>
            </a:r>
          </a:p>
          <a:p>
            <a:pPr marL="171450" indent="-171450">
              <a:buFontTx/>
              <a:buChar char="-"/>
            </a:pPr>
            <a:r>
              <a:rPr lang="fr-FR" baseline="0" dirty="0" smtClean="0"/>
              <a:t>Et enfin, pris la direction du marketing de Mercedes et smart</a:t>
            </a:r>
          </a:p>
          <a:p>
            <a:pPr marL="171450" indent="-171450">
              <a:buFontTx/>
              <a:buChar char="-"/>
            </a:pPr>
            <a:endParaRPr lang="fr-FR" baseline="0" dirty="0" smtClean="0"/>
          </a:p>
          <a:p>
            <a:pPr marL="171450" indent="-171450">
              <a:buFontTx/>
              <a:buChar char="-"/>
            </a:pPr>
            <a:r>
              <a:rPr lang="fr-FR" baseline="0" dirty="0" smtClean="0"/>
              <a:t>Après un passage en agence de pub, l’automobile me manquait, et j’ai répondu présent, avec enthousiasme, à l’appel de GM. L’idée insufflée par Yves de travailler sur l’image est un merveilleux challenge que j’ai l’intention de relever avec vous.</a:t>
            </a:r>
          </a:p>
          <a:p>
            <a:pPr marL="171450" indent="-171450">
              <a:buFontTx/>
              <a:buChar char="-"/>
            </a:pP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45</a:t>
            </a:fld>
            <a:endParaRPr lang="de-DE">
              <a:solidFill>
                <a:prstClr val="black"/>
              </a:solidFill>
            </a:endParaRPr>
          </a:p>
        </p:txBody>
      </p:sp>
    </p:spTree>
    <p:extLst>
      <p:ext uri="{BB962C8B-B14F-4D97-AF65-F5344CB8AC3E}">
        <p14:creationId xmlns:p14="http://schemas.microsoft.com/office/powerpoint/2010/main" val="3116232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smtClean="0"/>
              <a:t>La marque Opel se définit par 3 valeurs </a:t>
            </a:r>
          </a:p>
          <a:p>
            <a:pPr marL="171450" indent="-171450">
              <a:buFontTx/>
              <a:buChar char="-"/>
            </a:pPr>
            <a:r>
              <a:rPr lang="fr-FR" sz="1600" dirty="0" smtClean="0"/>
              <a:t>La Passion, que ce soit du design, de la conduite ou des innovations</a:t>
            </a:r>
          </a:p>
          <a:p>
            <a:pPr marL="171450" indent="-171450">
              <a:buFontTx/>
              <a:buChar char="-"/>
            </a:pPr>
            <a:r>
              <a:rPr lang="fr-FR" sz="1600" dirty="0" smtClean="0"/>
              <a:t>Et enfin, la proximité. La proximité rend nos produits abordables au propre comme au figuré, et cela sous le signe de l’intégrité, tant en interne que dans la communication</a:t>
            </a:r>
          </a:p>
          <a:p>
            <a:pPr marL="171450" indent="-171450">
              <a:buFontTx/>
              <a:buChar char="-"/>
            </a:pPr>
            <a:r>
              <a:rPr lang="fr-FR" sz="1600" dirty="0"/>
              <a:t>Le fait d’être </a:t>
            </a:r>
            <a:r>
              <a:rPr lang="fr-FR" sz="1600" dirty="0" smtClean="0"/>
              <a:t>allemand</a:t>
            </a:r>
            <a:r>
              <a:rPr lang="fr-FR" sz="1600" dirty="0"/>
              <a:t>, </a:t>
            </a:r>
            <a:endParaRPr lang="fr-FR" sz="1600" dirty="0" smtClean="0"/>
          </a:p>
          <a:p>
            <a:pPr marL="171450" indent="-171450">
              <a:buFontTx/>
              <a:buChar char="-"/>
            </a:pPr>
            <a:endParaRPr lang="fr-FR" sz="160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[intervention de JP Doux : « </a:t>
            </a:r>
            <a:r>
              <a:rPr lang="fr-FR" sz="1600" dirty="0" smtClean="0"/>
              <a:t>la fameuse deutsche </a:t>
            </a:r>
            <a:r>
              <a:rPr lang="fr-FR" sz="1600" dirty="0" err="1" smtClean="0"/>
              <a:t>Qualität</a:t>
            </a:r>
            <a:r>
              <a:rPr lang="fr-FR" sz="1600" dirty="0" smtClean="0"/>
              <a:t> »</a:t>
            </a:r>
            <a:r>
              <a:rPr lang="fr-FR" sz="1600" baseline="0" dirty="0" smtClean="0"/>
              <a:t>] </a:t>
            </a:r>
            <a:endParaRPr lang="fr-FR" sz="1600" dirty="0" smtClean="0"/>
          </a:p>
          <a:p>
            <a:pPr marL="171450" indent="-171450">
              <a:buFontTx/>
              <a:buChar char="-"/>
            </a:pPr>
            <a:endParaRPr lang="fr-FR" sz="1600" dirty="0" smtClean="0"/>
          </a:p>
          <a:p>
            <a:pPr marL="171450" indent="-171450">
              <a:buFontTx/>
              <a:buChar char="-"/>
            </a:pPr>
            <a:endParaRPr lang="fr-FR" sz="1600" dirty="0" smtClean="0"/>
          </a:p>
          <a:p>
            <a:pPr marL="171450" indent="-171450">
              <a:buFontTx/>
              <a:buChar char="-"/>
            </a:pPr>
            <a:endParaRPr lang="fr-FR" sz="1600"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46</a:t>
            </a:fld>
            <a:endParaRPr lang="de-DE">
              <a:solidFill>
                <a:prstClr val="black"/>
              </a:solidFill>
            </a:endParaRPr>
          </a:p>
        </p:txBody>
      </p:sp>
    </p:spTree>
    <p:extLst>
      <p:ext uri="{BB962C8B-B14F-4D97-AF65-F5344CB8AC3E}">
        <p14:creationId xmlns:p14="http://schemas.microsoft.com/office/powerpoint/2010/main" val="3034072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smtClean="0"/>
              <a:t>2013 est une opportunité unique de renforcer l’image de notre marque, et ce grâce aux produits que nous avons.</a:t>
            </a:r>
          </a:p>
          <a:p>
            <a:endParaRPr lang="fr-FR" sz="1600" dirty="0" smtClean="0"/>
          </a:p>
          <a:p>
            <a:r>
              <a:rPr lang="fr-FR" sz="1600" dirty="0" smtClean="0"/>
              <a:t>En arrivant chez Opel, il y a quelques semaines, j’ai été frappé par le décalage important entre la perception de la marque et la gamme impressionnante, tant par sa qualité, par sa diversité que l’âge récent de beaucoup de ses produits.</a:t>
            </a:r>
          </a:p>
          <a:p>
            <a:endParaRPr lang="fr-FR" sz="1600" dirty="0" smtClean="0"/>
          </a:p>
          <a:p>
            <a:r>
              <a:rPr lang="fr-FR" sz="1600" dirty="0" smtClean="0"/>
              <a:t>Profitons ensemble de cette opportunité pour le faire savoir haut et clair.</a:t>
            </a:r>
          </a:p>
          <a:p>
            <a:pPr marL="285750" indent="-285750">
              <a:buFontTx/>
              <a:buChar char="-"/>
            </a:pPr>
            <a:r>
              <a:rPr lang="fr-FR" sz="1600" dirty="0" smtClean="0"/>
              <a:t>Nouvelle stratégie de marque</a:t>
            </a:r>
          </a:p>
          <a:p>
            <a:pPr marL="285750" indent="-285750">
              <a:buFontTx/>
              <a:buChar char="-"/>
            </a:pPr>
            <a:r>
              <a:rPr lang="fr-FR" sz="1600" dirty="0" smtClean="0"/>
              <a:t>3 Nouveaux produits</a:t>
            </a:r>
          </a:p>
          <a:p>
            <a:pPr marL="285750" indent="-285750">
              <a:buFontTx/>
              <a:buChar char="-"/>
            </a:pPr>
            <a:r>
              <a:rPr lang="fr-FR" sz="1600" dirty="0" err="1" smtClean="0"/>
              <a:t>Relancement</a:t>
            </a:r>
            <a:r>
              <a:rPr lang="fr-FR" sz="1600" dirty="0" smtClean="0"/>
              <a:t> </a:t>
            </a:r>
            <a:r>
              <a:rPr lang="fr-FR" sz="1600" dirty="0" err="1" smtClean="0"/>
              <a:t>Ampera</a:t>
            </a:r>
            <a:endParaRPr lang="fr-FR" sz="1600"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47</a:t>
            </a:fld>
            <a:endParaRPr lang="de-DE">
              <a:solidFill>
                <a:prstClr val="black"/>
              </a:solidFill>
            </a:endParaRPr>
          </a:p>
        </p:txBody>
      </p:sp>
    </p:spTree>
    <p:extLst>
      <p:ext uri="{BB962C8B-B14F-4D97-AF65-F5344CB8AC3E}">
        <p14:creationId xmlns:p14="http://schemas.microsoft.com/office/powerpoint/2010/main" val="24479092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600" dirty="0" smtClean="0"/>
              <a:t>[avec juste les 2 axes] En réfléchissant avec les équipes sur la stratégie</a:t>
            </a:r>
            <a:r>
              <a:rPr lang="fr-FR" sz="1600" baseline="0" dirty="0" smtClean="0"/>
              <a:t> 2013, nous avons positionné tous les produits sur ce graphique, avec deux valeurs simples : le volume et l’image.</a:t>
            </a:r>
          </a:p>
          <a:p>
            <a:endParaRPr lang="fr-FR" sz="1600" dirty="0" smtClean="0"/>
          </a:p>
          <a:p>
            <a:r>
              <a:rPr lang="fr-FR" sz="1600" baseline="0" dirty="0" smtClean="0"/>
              <a:t>On a remarqué aussitôt deux familles de produits :</a:t>
            </a:r>
          </a:p>
          <a:p>
            <a:pPr marL="285750" indent="-285750">
              <a:buFontTx/>
              <a:buChar char="-"/>
            </a:pPr>
            <a:r>
              <a:rPr lang="fr-FR" sz="1600" baseline="0" dirty="0" smtClean="0"/>
              <a:t>La première que nous utiliserons pour tirer l’image de la marque [</a:t>
            </a:r>
            <a:r>
              <a:rPr lang="fr-FR" sz="1600" baseline="0" dirty="0" err="1" smtClean="0"/>
              <a:t>Build</a:t>
            </a:r>
            <a:r>
              <a:rPr lang="fr-FR" sz="1600" baseline="0" dirty="0" smtClean="0"/>
              <a:t> Up 1]</a:t>
            </a:r>
          </a:p>
          <a:p>
            <a:pPr marL="285750" marR="0" indent="-2857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La seconde, qui représente un volume de ventes important, [</a:t>
            </a:r>
            <a:r>
              <a:rPr lang="fr-FR" sz="1600" baseline="0" dirty="0" err="1" smtClean="0"/>
              <a:t>Build</a:t>
            </a:r>
            <a:r>
              <a:rPr lang="fr-FR" sz="1600" baseline="0" dirty="0" smtClean="0"/>
              <a:t> Up 2]</a:t>
            </a:r>
          </a:p>
          <a:p>
            <a:pPr marL="0" marR="0" indent="0" algn="l" defTabSz="914400" rtl="0" eaLnBrk="1" fontAlgn="auto" latinLnBrk="0" hangingPunct="1">
              <a:lnSpc>
                <a:spcPct val="100000"/>
              </a:lnSpc>
              <a:spcBef>
                <a:spcPts val="0"/>
              </a:spcBef>
              <a:spcAft>
                <a:spcPts val="0"/>
              </a:spcAft>
              <a:buClrTx/>
              <a:buSzTx/>
              <a:buFontTx/>
              <a:buNone/>
              <a:tabLst/>
              <a:defRPr/>
            </a:pPr>
            <a:r>
              <a:rPr lang="fr-FR" sz="1600" baseline="0" dirty="0" smtClean="0"/>
              <a:t>et dont l’image n’est pas bien définie. Nous les traiterons différemment, dans des campagnes Cross valorisantes. </a:t>
            </a:r>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48</a:t>
            </a:fld>
            <a:endParaRPr lang="de-DE">
              <a:solidFill>
                <a:prstClr val="black"/>
              </a:solidFill>
            </a:endParaRPr>
          </a:p>
        </p:txBody>
      </p:sp>
    </p:spTree>
    <p:extLst>
      <p:ext uri="{BB962C8B-B14F-4D97-AF65-F5344CB8AC3E}">
        <p14:creationId xmlns:p14="http://schemas.microsoft.com/office/powerpoint/2010/main" val="1545332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600" dirty="0" smtClean="0"/>
              <a:t>Nous allons donc traiter, en référence au graphique précédent :</a:t>
            </a:r>
          </a:p>
          <a:p>
            <a:pPr marL="171450" indent="-171450">
              <a:buFontTx/>
              <a:buChar char="-"/>
            </a:pPr>
            <a:r>
              <a:rPr lang="fr-FR" sz="1600" dirty="0" smtClean="0"/>
              <a:t>Le groupe des produits</a:t>
            </a:r>
            <a:r>
              <a:rPr lang="fr-FR" sz="1600" baseline="0" dirty="0" smtClean="0"/>
              <a:t> du haut avec des media qui permettent une démonstration et un renforcement d’image, comme la télévision ou la presse magazine par exemple</a:t>
            </a:r>
          </a:p>
          <a:p>
            <a:pPr marL="171450" indent="-171450">
              <a:buFontTx/>
              <a:buChar char="-"/>
            </a:pPr>
            <a:r>
              <a:rPr lang="fr-FR" sz="1600" baseline="0" dirty="0" smtClean="0"/>
              <a:t>Le groupe des produits du bas avec des media puissants, efficaces, et générateurs de trafic pour des opérations cross car line</a:t>
            </a:r>
          </a:p>
          <a:p>
            <a:pPr marL="171450" indent="-171450">
              <a:buFontTx/>
              <a:buChar char="-"/>
            </a:pPr>
            <a:endParaRPr lang="fr-FR" sz="1600" baseline="0" dirty="0" smtClean="0"/>
          </a:p>
          <a:p>
            <a:pPr marL="171450" indent="-171450">
              <a:buFontTx/>
              <a:buChar char="-"/>
            </a:pPr>
            <a:r>
              <a:rPr lang="fr-FR" sz="1600" baseline="0" dirty="0" smtClean="0"/>
              <a:t>Le digital reste quant à lui au cœur du dispositif et sera renforcé</a:t>
            </a:r>
          </a:p>
          <a:p>
            <a:pPr marL="171450" indent="-171450">
              <a:buFontTx/>
              <a:buChar char="-"/>
            </a:pPr>
            <a:endParaRPr lang="fr-FR" sz="1600" baseline="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[intervention de JP Doux : résumé des 2 précédents </a:t>
            </a:r>
            <a:r>
              <a:rPr lang="fr-FR" sz="1600" baseline="0" dirty="0" err="1" smtClean="0"/>
              <a:t>slides</a:t>
            </a:r>
            <a:r>
              <a:rPr lang="fr-FR" sz="1600" baseline="0" dirty="0" smtClean="0"/>
              <a:t>] </a:t>
            </a:r>
            <a:endParaRPr lang="fr-FR" sz="1600" dirty="0" smtClean="0"/>
          </a:p>
          <a:p>
            <a:pPr marL="171450" indent="-171450">
              <a:buFontTx/>
              <a:buChar char="-"/>
            </a:pPr>
            <a:endParaRPr lang="fr-FR" sz="1600" baseline="0" dirty="0" smtClean="0"/>
          </a:p>
          <a:p>
            <a:pPr marL="171450" indent="-171450">
              <a:buFontTx/>
              <a:buChar char="-"/>
            </a:pPr>
            <a:endParaRPr lang="fr-FR" sz="1600"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49</a:t>
            </a:fld>
            <a:endParaRPr lang="de-DE">
              <a:solidFill>
                <a:prstClr val="black"/>
              </a:solidFill>
            </a:endParaRPr>
          </a:p>
        </p:txBody>
      </p:sp>
    </p:spTree>
    <p:extLst>
      <p:ext uri="{BB962C8B-B14F-4D97-AF65-F5344CB8AC3E}">
        <p14:creationId xmlns:p14="http://schemas.microsoft.com/office/powerpoint/2010/main" val="709462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aseline="0" dirty="0" smtClean="0"/>
              <a:t>[</a:t>
            </a:r>
            <a:r>
              <a:rPr lang="fr-FR" sz="1200" baseline="0" dirty="0" err="1" smtClean="0"/>
              <a:t>Build</a:t>
            </a:r>
            <a:r>
              <a:rPr lang="fr-FR" sz="1200" baseline="0" dirty="0" smtClean="0"/>
              <a:t> Up 1]</a:t>
            </a:r>
          </a:p>
          <a:p>
            <a:r>
              <a:rPr lang="fr-FR" dirty="0" smtClean="0"/>
              <a:t>L’année dernière, nous retirions</a:t>
            </a:r>
            <a:r>
              <a:rPr lang="fr-FR" baseline="0" dirty="0" smtClean="0"/>
              <a:t> des éléments aux prix (remise, aides à la reprise, prime à la casse, </a:t>
            </a:r>
            <a:r>
              <a:rPr lang="fr-FR" baseline="0" dirty="0" err="1" smtClean="0"/>
              <a:t>etc</a:t>
            </a:r>
            <a:r>
              <a:rPr lang="fr-FR"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1200" baseline="0" dirty="0" smtClean="0"/>
              <a:t>[</a:t>
            </a:r>
            <a:r>
              <a:rPr lang="fr-FR" sz="1200" baseline="0" dirty="0" err="1" smtClean="0"/>
              <a:t>Build</a:t>
            </a:r>
            <a:r>
              <a:rPr lang="fr-FR" sz="1200" baseline="0" dirty="0" smtClean="0"/>
              <a:t> Up 2]</a:t>
            </a:r>
          </a:p>
          <a:p>
            <a:r>
              <a:rPr lang="fr-FR" baseline="0" dirty="0" smtClean="0"/>
              <a:t>Cette année, nous rajouterons de la valeur au produit, sous toutes les formes imaginables</a:t>
            </a:r>
          </a:p>
          <a:p>
            <a:endParaRPr lang="fr-FR" baseline="0" dirty="0" smtClean="0"/>
          </a:p>
          <a:p>
            <a:r>
              <a:rPr lang="fr-FR" baseline="0" dirty="0" smtClean="0"/>
              <a:t>L’idée est de nourrir la marque de valeurs plutôt que de lui en enlever en baissant les prix.</a:t>
            </a: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50</a:t>
            </a:fld>
            <a:endParaRPr lang="de-DE">
              <a:solidFill>
                <a:prstClr val="black"/>
              </a:solidFill>
            </a:endParaRPr>
          </a:p>
        </p:txBody>
      </p:sp>
    </p:spTree>
    <p:extLst>
      <p:ext uri="{BB962C8B-B14F-4D97-AF65-F5344CB8AC3E}">
        <p14:creationId xmlns:p14="http://schemas.microsoft.com/office/powerpoint/2010/main" val="2108120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600" dirty="0" smtClean="0"/>
              <a:t>Soit en</a:t>
            </a:r>
            <a:r>
              <a:rPr lang="fr-FR" sz="1600" baseline="0" dirty="0" smtClean="0"/>
              <a:t> résumé :</a:t>
            </a:r>
          </a:p>
          <a:p>
            <a:endParaRPr lang="fr-FR" sz="1600" baseline="0" dirty="0" smtClean="0"/>
          </a:p>
          <a:p>
            <a:r>
              <a:rPr lang="fr-FR" sz="1600" baseline="0" dirty="0" smtClean="0"/>
              <a:t>Moins de moins, plus de plus</a:t>
            </a:r>
          </a:p>
          <a:p>
            <a:endParaRPr lang="fr-FR" sz="1600" baseline="0" dirty="0" smtClean="0"/>
          </a:p>
          <a:p>
            <a:r>
              <a:rPr lang="fr-FR" sz="1600" baseline="0" dirty="0" smtClean="0"/>
              <a:t>[Question de JP Doux : Ce sera uniquement un concept de communication ?]</a:t>
            </a:r>
          </a:p>
          <a:p>
            <a:endParaRPr lang="fr-FR" sz="1600" baseline="0" dirty="0" smtClean="0"/>
          </a:p>
          <a:p>
            <a:r>
              <a:rPr lang="fr-FR" sz="1600" baseline="0" dirty="0" smtClean="0"/>
              <a:t>Ce sera un concept de communication ET une déclinaison sur les campagnes et les offres commerciales.</a:t>
            </a:r>
            <a:endParaRPr lang="fr-FR" sz="1600"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51</a:t>
            </a:fld>
            <a:endParaRPr lang="de-DE">
              <a:solidFill>
                <a:prstClr val="black"/>
              </a:solidFill>
            </a:endParaRPr>
          </a:p>
        </p:txBody>
      </p:sp>
    </p:spTree>
    <p:extLst>
      <p:ext uri="{BB962C8B-B14F-4D97-AF65-F5344CB8AC3E}">
        <p14:creationId xmlns:p14="http://schemas.microsoft.com/office/powerpoint/2010/main" val="30341077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lnSpcReduction="10000"/>
          </a:bodyPr>
          <a:lstStyle/>
          <a:p>
            <a:r>
              <a:rPr lang="fr-FR" sz="1600" dirty="0" smtClean="0"/>
              <a:t>En application de cette volonté de créer de la valeur, deux mesures ont d’ores et déjà été prises, </a:t>
            </a:r>
            <a:r>
              <a:rPr lang="fr-FR" sz="1600" b="1" dirty="0" smtClean="0"/>
              <a:t>à</a:t>
            </a:r>
            <a:r>
              <a:rPr lang="fr-FR" sz="1600" b="1" baseline="0" dirty="0" smtClean="0"/>
              <a:t> compter du 1</a:t>
            </a:r>
            <a:r>
              <a:rPr lang="fr-FR" sz="1600" b="1" baseline="30000" dirty="0" smtClean="0"/>
              <a:t>er</a:t>
            </a:r>
            <a:r>
              <a:rPr lang="fr-FR" sz="1600" b="1" baseline="0" dirty="0" smtClean="0"/>
              <a:t> janvier </a:t>
            </a:r>
            <a:r>
              <a:rPr lang="fr-FR" sz="1600" baseline="0" dirty="0" smtClean="0"/>
              <a:t>:</a:t>
            </a:r>
          </a:p>
          <a:p>
            <a:endParaRPr lang="fr-FR" sz="1600" baseline="0" dirty="0" smtClean="0"/>
          </a:p>
          <a:p>
            <a:pPr marL="285750" marR="0" indent="-2857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a:t>
            </a:r>
            <a:r>
              <a:rPr lang="fr-FR" sz="1600" baseline="0" dirty="0" err="1" smtClean="0"/>
              <a:t>Build</a:t>
            </a:r>
            <a:r>
              <a:rPr lang="fr-FR" sz="1600" baseline="0" dirty="0" smtClean="0"/>
              <a:t> Up 1] Toute nouvelle Opel achetée bénéficiera désormais de l’offre « Satisfait ou remboursé ». Le client pourra rapporter sa voiture au bout d’un mois ou 3000 kms, le premier des deux atteints, et se faire rembourser la voiture, s’il a acheté dans les 6 mois qui suivent une voiture équivalente. S’il a opté pour un financement GMAC, il pourra même se faire rembourser les frais de dossiers.</a:t>
            </a:r>
          </a:p>
          <a:p>
            <a:pPr marL="285750" marR="0" indent="-285750" algn="l" defTabSz="914400" rtl="0" eaLnBrk="1" fontAlgn="auto" latinLnBrk="0" hangingPunct="1">
              <a:lnSpc>
                <a:spcPct val="100000"/>
              </a:lnSpc>
              <a:spcBef>
                <a:spcPts val="0"/>
              </a:spcBef>
              <a:spcAft>
                <a:spcPts val="0"/>
              </a:spcAft>
              <a:buClrTx/>
              <a:buSzTx/>
              <a:buFontTx/>
              <a:buChar char="-"/>
              <a:tabLst/>
              <a:defRPr/>
            </a:pPr>
            <a:endParaRPr lang="fr-FR" sz="1600" baseline="0" dirty="0" smtClean="0"/>
          </a:p>
          <a:p>
            <a:pPr marL="285750" marR="0" indent="-2857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a:t>
            </a:r>
            <a:r>
              <a:rPr lang="fr-FR" sz="1600" baseline="0" dirty="0" err="1" smtClean="0"/>
              <a:t>Build</a:t>
            </a:r>
            <a:r>
              <a:rPr lang="fr-FR" sz="1600" baseline="0" dirty="0" smtClean="0"/>
              <a:t> Up 2] A partir du 1</a:t>
            </a:r>
            <a:r>
              <a:rPr lang="fr-FR" sz="1600" baseline="30000" dirty="0" smtClean="0"/>
              <a:t>er</a:t>
            </a:r>
            <a:r>
              <a:rPr lang="fr-FR" sz="1600" baseline="0" dirty="0" smtClean="0"/>
              <a:t> janvier également, tous les nouveaux produits que lancera Opel seront désormais couverts par le contrat intégral, c’est-à-dire</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Entretien</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Assistance</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lang="fr-FR" sz="1600" baseline="0" dirty="0" smtClean="0"/>
              <a:t>Garantie</a:t>
            </a:r>
          </a:p>
          <a:p>
            <a:pPr marL="742950" marR="0" lvl="1" indent="-285750" algn="l" defTabSz="914400" rtl="0" eaLnBrk="1" fontAlgn="auto" latinLnBrk="0" hangingPunct="1">
              <a:lnSpc>
                <a:spcPct val="100000"/>
              </a:lnSpc>
              <a:spcBef>
                <a:spcPts val="0"/>
              </a:spcBef>
              <a:spcAft>
                <a:spcPts val="0"/>
              </a:spcAft>
              <a:buClrTx/>
              <a:buSzTx/>
              <a:buFontTx/>
              <a:buChar char="-"/>
              <a:tabLst/>
              <a:defRPr/>
            </a:pPr>
            <a:endParaRPr lang="fr-FR" sz="16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sz="1600" baseline="0" dirty="0" smtClean="0"/>
              <a:t>Et ce pour une durée de 3 ans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600" u="sng" baseline="0" dirty="0" smtClean="0">
                <a:solidFill>
                  <a:srgbClr val="FF0000"/>
                </a:solidFill>
              </a:rPr>
              <a:t>Dans le cadre d’un contrat avec GMAC, l’offre sera étendue à la durée du financement</a:t>
            </a:r>
            <a:r>
              <a:rPr lang="fr-FR" sz="3200" u="sng" baseline="0" dirty="0" smtClean="0">
                <a:solidFill>
                  <a:srgbClr val="FF0000"/>
                </a:solidFill>
              </a:rPr>
              <a:t>. </a:t>
            </a:r>
            <a:r>
              <a:rPr lang="fr-FR" sz="5400" u="sng" baseline="0" dirty="0" smtClean="0">
                <a:solidFill>
                  <a:srgbClr val="FF0000"/>
                </a:solidFill>
              </a:rPr>
              <a:t>A VERIFIER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u="none" baseline="0" dirty="0" smtClean="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u="none" baseline="0" dirty="0" smtClean="0">
                <a:solidFill>
                  <a:srgbClr val="FF0000"/>
                </a:solidFill>
              </a:rPr>
              <a:t>Je l’évoquais en préambule, et le thème de la convention le rappelle, nous avons en 2013 une année riche en nouveautés produit.</a:t>
            </a:r>
          </a:p>
          <a:p>
            <a:pPr marL="285750" marR="0" indent="-285750" algn="l" defTabSz="914400" rtl="0" eaLnBrk="1" fontAlgn="auto" latinLnBrk="0" hangingPunct="1">
              <a:lnSpc>
                <a:spcPct val="100000"/>
              </a:lnSpc>
              <a:spcBef>
                <a:spcPts val="0"/>
              </a:spcBef>
              <a:spcAft>
                <a:spcPts val="0"/>
              </a:spcAft>
              <a:buClrTx/>
              <a:buSzTx/>
              <a:buFontTx/>
              <a:buChar char="-"/>
              <a:tabLst/>
              <a:defRPr/>
            </a:pPr>
            <a:endParaRPr lang="fr-FR" sz="1600" baseline="0" dirty="0" smtClean="0">
              <a:solidFill>
                <a:srgbClr val="FF0000"/>
              </a:solidFill>
            </a:endParaRPr>
          </a:p>
          <a:p>
            <a:endParaRPr lang="fr-FR" sz="1600" dirty="0" smtClean="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52</a:t>
            </a:fld>
            <a:endParaRPr lang="de-DE">
              <a:solidFill>
                <a:prstClr val="black"/>
              </a:solidFill>
            </a:endParaRPr>
          </a:p>
        </p:txBody>
      </p:sp>
    </p:spTree>
    <p:extLst>
      <p:ext uri="{BB962C8B-B14F-4D97-AF65-F5344CB8AC3E}">
        <p14:creationId xmlns:p14="http://schemas.microsoft.com/office/powerpoint/2010/main" val="3655001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première nouveauté</a:t>
            </a:r>
            <a:r>
              <a:rPr lang="fr-FR" baseline="0" dirty="0" smtClean="0"/>
              <a:t> vient elle aussi prouver notre volonté de créer de la valeur :</a:t>
            </a:r>
          </a:p>
          <a:p>
            <a:r>
              <a:rPr lang="fr-FR" baseline="0" dirty="0" smtClean="0"/>
              <a:t>Plutôt que de baisser le prix d’</a:t>
            </a:r>
            <a:r>
              <a:rPr lang="fr-FR" baseline="0" dirty="0" err="1" smtClean="0"/>
              <a:t>Insignia</a:t>
            </a:r>
            <a:r>
              <a:rPr lang="fr-FR" baseline="0" dirty="0" smtClean="0"/>
              <a:t>, nous avons décidé de renforcer son contenu :</a:t>
            </a: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54</a:t>
            </a:fld>
            <a:endParaRPr lang="de-DE">
              <a:solidFill>
                <a:prstClr val="black"/>
              </a:solidFill>
            </a:endParaRPr>
          </a:p>
        </p:txBody>
      </p:sp>
    </p:spTree>
    <p:extLst>
      <p:ext uri="{BB962C8B-B14F-4D97-AF65-F5344CB8AC3E}">
        <p14:creationId xmlns:p14="http://schemas.microsoft.com/office/powerpoint/2010/main" val="193095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pPr/>
              <a:t>6</a:t>
            </a:fld>
            <a:endParaRPr lang="de-DE"/>
          </a:p>
        </p:txBody>
      </p:sp>
    </p:spTree>
    <p:extLst>
      <p:ext uri="{BB962C8B-B14F-4D97-AF65-F5344CB8AC3E}">
        <p14:creationId xmlns:p14="http://schemas.microsoft.com/office/powerpoint/2010/main" val="2158326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C’est</a:t>
            </a:r>
            <a:r>
              <a:rPr lang="fr-FR" baseline="0" dirty="0" smtClean="0"/>
              <a:t> ainsi que nous avons créé l’</a:t>
            </a:r>
            <a:r>
              <a:rPr lang="fr-FR" baseline="0" dirty="0" err="1" smtClean="0"/>
              <a:t>Insigia</a:t>
            </a:r>
            <a:r>
              <a:rPr lang="fr-FR" baseline="0" dirty="0" smtClean="0"/>
              <a:t> Innovation, qui est en fait une cosmo pack au prix d’une </a:t>
            </a:r>
            <a:r>
              <a:rPr lang="fr-FR" u="sng" baseline="0" dirty="0" err="1" smtClean="0"/>
              <a:t>Essentia</a:t>
            </a:r>
            <a:r>
              <a:rPr lang="fr-FR" u="sng" baseline="0" dirty="0" smtClean="0"/>
              <a:t> A VERIFIER</a:t>
            </a:r>
          </a:p>
          <a:p>
            <a:endParaRPr lang="fr-FR" u="sng"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[intervention de JP Doux : « Encore v/ fameux moins de moins, plus de plus »] </a:t>
            </a:r>
            <a:endParaRPr lang="fr-FR" dirty="0" smtClean="0"/>
          </a:p>
          <a:p>
            <a:endParaRPr lang="fr-FR" u="sng" baseline="0" dirty="0" smtClean="0"/>
          </a:p>
          <a:p>
            <a:endParaRPr lang="fr-FR" u="sng" baseline="0" dirty="0" smtClean="0"/>
          </a:p>
          <a:p>
            <a:endParaRPr lang="fr-FR" u="none"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55</a:t>
            </a:fld>
            <a:endParaRPr lang="de-DE">
              <a:solidFill>
                <a:prstClr val="black"/>
              </a:solidFill>
            </a:endParaRPr>
          </a:p>
        </p:txBody>
      </p:sp>
    </p:spTree>
    <p:extLst>
      <p:ext uri="{BB962C8B-B14F-4D97-AF65-F5344CB8AC3E}">
        <p14:creationId xmlns:p14="http://schemas.microsoft.com/office/powerpoint/2010/main" val="3540436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Et nous irons</a:t>
            </a:r>
            <a:r>
              <a:rPr lang="fr-FR" baseline="0" dirty="0" smtClean="0"/>
              <a:t> chercher des cibles premium, face à qui, croyez-moi, nous n’avons pas à rougir</a:t>
            </a:r>
          </a:p>
          <a:p>
            <a:endParaRPr lang="fr-FR" baseline="0" dirty="0" smtClean="0"/>
          </a:p>
          <a:p>
            <a:r>
              <a:rPr lang="fr-FR" baseline="0" dirty="0" smtClean="0"/>
              <a:t>[intervention de JP Doux : sauf peut être le prix qui n’est « pas assez cher mon fils] </a:t>
            </a:r>
          </a:p>
          <a:p>
            <a:endParaRPr lang="fr-FR" baseline="0" dirty="0" smtClean="0"/>
          </a:p>
          <a:p>
            <a:r>
              <a:rPr lang="fr-FR" baseline="0" dirty="0" smtClean="0"/>
              <a:t>Exactement !</a:t>
            </a:r>
          </a:p>
          <a:p>
            <a:r>
              <a:rPr lang="fr-FR" baseline="0" dirty="0" smtClean="0"/>
              <a:t>Et maintenant, je vous propose de découvrir les 3 nouveautés de l’année 2013.</a:t>
            </a:r>
          </a:p>
          <a:p>
            <a:r>
              <a:rPr lang="fr-FR" baseline="0" dirty="0" smtClean="0"/>
              <a:t>Place à l’héroïne du mondial 2013.</a:t>
            </a: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56</a:t>
            </a:fld>
            <a:endParaRPr lang="de-DE">
              <a:solidFill>
                <a:prstClr val="black"/>
              </a:solidFill>
            </a:endParaRPr>
          </a:p>
        </p:txBody>
      </p:sp>
    </p:spTree>
    <p:extLst>
      <p:ext uri="{BB962C8B-B14F-4D97-AF65-F5344CB8AC3E}">
        <p14:creationId xmlns:p14="http://schemas.microsoft.com/office/powerpoint/2010/main" val="915236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[Question de JP Doux : où en est le processus de lancement d’Adam ?] </a:t>
            </a:r>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La formation vendeurs vient de s’achever.</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Ils sont enthousiastes, et peut-être un peu perplexes sur la gestion de l’offre, à nous mais aussi à vous de les rassurer.</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Nous ferons probablement un piqûre de rappel en janvier durant la formation Mokka.</a:t>
            </a:r>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Le reste du </a:t>
            </a:r>
            <a:r>
              <a:rPr lang="fr-FR" baseline="0" dirty="0" err="1" smtClean="0"/>
              <a:t>process</a:t>
            </a:r>
            <a:r>
              <a:rPr lang="fr-FR" baseline="0" dirty="0" smtClean="0"/>
              <a:t> suit son cours et Pierre </a:t>
            </a:r>
            <a:r>
              <a:rPr lang="fr-FR" baseline="0" dirty="0" err="1" smtClean="0"/>
              <a:t>Maesen</a:t>
            </a:r>
            <a:r>
              <a:rPr lang="fr-FR" baseline="0" dirty="0" smtClean="0"/>
              <a:t> vous présentera dans quelques instants la campagne de lancement.</a:t>
            </a:r>
          </a:p>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59</a:t>
            </a:fld>
            <a:endParaRPr lang="de-DE">
              <a:solidFill>
                <a:prstClr val="black"/>
              </a:solidFill>
            </a:endParaRPr>
          </a:p>
        </p:txBody>
      </p:sp>
    </p:spTree>
    <p:extLst>
      <p:ext uri="{BB962C8B-B14F-4D97-AF65-F5344CB8AC3E}">
        <p14:creationId xmlns:p14="http://schemas.microsoft.com/office/powerpoint/2010/main" val="422570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L’année 2013 marque un tournant, Yves vous en parlait</a:t>
            </a:r>
            <a:r>
              <a:rPr lang="fr-FR" baseline="0" dirty="0" smtClean="0"/>
              <a:t> en introduction.</a:t>
            </a:r>
          </a:p>
          <a:p>
            <a:r>
              <a:rPr lang="fr-FR" baseline="0" dirty="0" smtClean="0"/>
              <a:t>Dans les faits marquants, la volonté de se rapprocher des clients et des prospects se traduit notamment par le retour de la marque en sport auto, et notamment en rallye.</a:t>
            </a:r>
          </a:p>
          <a:p>
            <a:r>
              <a:rPr lang="fr-FR" baseline="0" dirty="0" smtClean="0"/>
              <a:t>Et bien aujourd’hui, nous avons une grande nouvelle à vous annoncer :</a:t>
            </a:r>
          </a:p>
          <a:p>
            <a:r>
              <a:rPr lang="fr-FR" baseline="0" dirty="0" smtClean="0"/>
              <a:t>[lancement du </a:t>
            </a:r>
            <a:r>
              <a:rPr lang="fr-FR" baseline="0" dirty="0" err="1" smtClean="0"/>
              <a:t>reveal</a:t>
            </a:r>
            <a:r>
              <a:rPr lang="fr-FR" baseline="0" dirty="0" smtClean="0"/>
              <a:t>]</a:t>
            </a:r>
          </a:p>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60</a:t>
            </a:fld>
            <a:endParaRPr lang="de-DE">
              <a:solidFill>
                <a:prstClr val="black"/>
              </a:solidFill>
            </a:endParaRPr>
          </a:p>
        </p:txBody>
      </p:sp>
    </p:spTree>
    <p:extLst>
      <p:ext uri="{BB962C8B-B14F-4D97-AF65-F5344CB8AC3E}">
        <p14:creationId xmlns:p14="http://schemas.microsoft.com/office/powerpoint/2010/main" val="32665554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Dès cette année, une Adam </a:t>
            </a:r>
            <a:r>
              <a:rPr lang="fr-FR" dirty="0" err="1" smtClean="0"/>
              <a:t>Cup</a:t>
            </a:r>
            <a:r>
              <a:rPr lang="fr-FR" dirty="0" smtClean="0"/>
              <a:t> aura lieu au sein du championnat de France des Rallyes</a:t>
            </a:r>
          </a:p>
          <a:p>
            <a:r>
              <a:rPr lang="fr-FR" dirty="0" smtClean="0"/>
              <a:t>La catégorie, R2.</a:t>
            </a:r>
          </a:p>
          <a:p>
            <a:endParaRPr lang="fr-FR" dirty="0" smtClean="0"/>
          </a:p>
          <a:p>
            <a:r>
              <a:rPr lang="fr-FR" dirty="0" smtClean="0"/>
              <a:t>[JP Doux : et WRC un jour ?]</a:t>
            </a:r>
          </a:p>
          <a:p>
            <a:r>
              <a:rPr lang="fr-FR" dirty="0" smtClean="0"/>
              <a:t>Qui sait ?</a:t>
            </a:r>
          </a:p>
          <a:p>
            <a:endParaRPr lang="fr-FR" dirty="0" smtClean="0"/>
          </a:p>
          <a:p>
            <a:r>
              <a:rPr lang="fr-FR" u="sng" dirty="0" smtClean="0"/>
              <a:t>Vous aurez même la possibilité d’avoir une Adam aux couleurs de l’Adam </a:t>
            </a:r>
            <a:r>
              <a:rPr lang="fr-FR" u="sng" dirty="0" err="1" smtClean="0"/>
              <a:t>Cup</a:t>
            </a:r>
            <a:r>
              <a:rPr lang="fr-FR" u="sng" dirty="0" smtClean="0"/>
              <a:t> dans vos concessions dès le printemps.</a:t>
            </a:r>
            <a:r>
              <a:rPr lang="fr-FR" u="sng" baseline="0" dirty="0" smtClean="0"/>
              <a:t> </a:t>
            </a:r>
            <a:endParaRPr lang="fr-FR" u="sng"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63</a:t>
            </a:fld>
            <a:endParaRPr lang="de-DE">
              <a:solidFill>
                <a:prstClr val="black"/>
              </a:solidFill>
            </a:endParaRPr>
          </a:p>
        </p:txBody>
      </p:sp>
    </p:spTree>
    <p:extLst>
      <p:ext uri="{BB962C8B-B14F-4D97-AF65-F5344CB8AC3E}">
        <p14:creationId xmlns:p14="http://schemas.microsoft.com/office/powerpoint/2010/main" val="1705698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Vous pouvez</a:t>
            </a:r>
            <a:r>
              <a:rPr lang="fr-FR" baseline="0" dirty="0" smtClean="0"/>
              <a:t> découvrir derrière moi le calendrier des épreuves auxquelles nous serons inscrits</a:t>
            </a:r>
          </a:p>
          <a:p>
            <a:endParaRPr lang="fr-FR" baseline="0" dirty="0" smtClean="0"/>
          </a:p>
          <a:p>
            <a:r>
              <a:rPr lang="fr-FR" baseline="0" dirty="0" smtClean="0"/>
              <a:t>Voilà pour ADAM en ce début d’année. Vous pouvez le voir, nous avons mis les moyens au lancement de cette merveilleuse voiture qui n’attend plus que vous pour faire un carton.</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64</a:t>
            </a:fld>
            <a:endParaRPr lang="de-DE">
              <a:solidFill>
                <a:prstClr val="black"/>
              </a:solidFill>
            </a:endParaRPr>
          </a:p>
        </p:txBody>
      </p:sp>
    </p:spTree>
    <p:extLst>
      <p:ext uri="{BB962C8B-B14F-4D97-AF65-F5344CB8AC3E}">
        <p14:creationId xmlns:p14="http://schemas.microsoft.com/office/powerpoint/2010/main" val="17669056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Retour d’Opel sur un autre segment :</a:t>
            </a:r>
            <a:r>
              <a:rPr lang="fr-FR" baseline="0" dirty="0" smtClean="0"/>
              <a:t> le cabriolet 4 places</a:t>
            </a:r>
          </a:p>
          <a:p>
            <a:r>
              <a:rPr lang="fr-FR" baseline="0" dirty="0" smtClean="0"/>
              <a:t>Rêvons en images sur ce nouveau produit.</a:t>
            </a:r>
          </a:p>
          <a:p>
            <a:r>
              <a:rPr lang="fr-FR" baseline="0" dirty="0" smtClean="0"/>
              <a:t>[début de la vidéo]</a:t>
            </a: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65</a:t>
            </a:fld>
            <a:endParaRPr lang="de-DE">
              <a:solidFill>
                <a:prstClr val="black"/>
              </a:solidFill>
            </a:endParaRPr>
          </a:p>
        </p:txBody>
      </p:sp>
    </p:spTree>
    <p:extLst>
      <p:ext uri="{BB962C8B-B14F-4D97-AF65-F5344CB8AC3E}">
        <p14:creationId xmlns:p14="http://schemas.microsoft.com/office/powerpoint/2010/main" val="3659975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Un peu comme l’</a:t>
            </a:r>
            <a:r>
              <a:rPr lang="fr-FR" dirty="0" err="1" smtClean="0"/>
              <a:t>Insignia</a:t>
            </a:r>
            <a:r>
              <a:rPr lang="fr-FR" dirty="0" smtClean="0"/>
              <a:t> Innovation, Cascada a tout d’une grande, sauf le prix, regardez :</a:t>
            </a:r>
          </a:p>
          <a:p>
            <a:pPr marL="171450" indent="-171450">
              <a:buFontTx/>
              <a:buChar char="-"/>
            </a:pPr>
            <a:r>
              <a:rPr lang="fr-FR" dirty="0" smtClean="0"/>
              <a:t>La taille, avec 4m70 est au niveau des premium</a:t>
            </a:r>
            <a:r>
              <a:rPr lang="fr-FR" baseline="0" dirty="0" smtClean="0"/>
              <a:t> allemandes</a:t>
            </a:r>
          </a:p>
          <a:p>
            <a:pPr marL="171450" indent="-171450">
              <a:buFontTx/>
              <a:buChar char="-"/>
            </a:pPr>
            <a:r>
              <a:rPr lang="fr-FR" baseline="0" dirty="0" smtClean="0"/>
              <a:t>Les équipements proposés aussi</a:t>
            </a:r>
          </a:p>
          <a:p>
            <a:pPr marL="171450" indent="-171450">
              <a:buFontTx/>
              <a:buChar char="-"/>
            </a:pPr>
            <a:r>
              <a:rPr lang="fr-FR" baseline="0" dirty="0" smtClean="0"/>
              <a:t>Même la capote se replie dans un temps record</a:t>
            </a:r>
          </a:p>
          <a:p>
            <a:pPr marL="171450" indent="-171450">
              <a:buFontTx/>
              <a:buChar char="-"/>
            </a:pPr>
            <a:r>
              <a:rPr lang="fr-FR" baseline="0" dirty="0" smtClean="0"/>
              <a:t>Le prix, lui, en revanche, est plus près des français</a:t>
            </a:r>
          </a:p>
          <a:p>
            <a:pPr marL="171450" indent="-171450">
              <a:buFontTx/>
              <a:buChar char="-"/>
            </a:pPr>
            <a:endParaRPr lang="fr-FR" baseline="0" dirty="0" smtClean="0"/>
          </a:p>
          <a:p>
            <a:pPr marL="171450" indent="-171450">
              <a:buFontTx/>
              <a:buChar char="-"/>
            </a:pPr>
            <a:r>
              <a:rPr lang="fr-FR" baseline="0" dirty="0" smtClean="0"/>
              <a:t>En résumé, le Cascada DOIT être une succès story.</a:t>
            </a:r>
            <a:br>
              <a:rPr lang="fr-FR" baseline="0" dirty="0" smtClean="0"/>
            </a:br>
            <a:endParaRPr lang="fr-FR" baseline="0" dirty="0" smtClean="0"/>
          </a:p>
          <a:p>
            <a:pPr marL="0" indent="0">
              <a:buFontTx/>
              <a:buNone/>
            </a:pPr>
            <a:r>
              <a:rPr lang="fr-FR" baseline="0" dirty="0" smtClean="0"/>
              <a:t>[Question de JP Doux : « D’ailleurs le réseau ne s’y est pas trompé »]</a:t>
            </a:r>
          </a:p>
          <a:p>
            <a:pPr marL="0" indent="0">
              <a:buFontTx/>
              <a:buNone/>
            </a:pPr>
            <a:endParaRPr lang="fr-FR" baseline="0" dirty="0" smtClean="0"/>
          </a:p>
          <a:p>
            <a:pPr marL="0" indent="0">
              <a:buFontTx/>
              <a:buNone/>
            </a:pPr>
            <a:r>
              <a:rPr lang="fr-FR" baseline="0" dirty="0" smtClean="0"/>
              <a:t>C’est clair ! Au vu des commandes passées par les distributeurs, malgré le peu d’infos dont nous disposions, nous tenons ici une très belle et bonne voiture, bien placée de surcroît.</a:t>
            </a: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67</a:t>
            </a:fld>
            <a:endParaRPr lang="de-DE">
              <a:solidFill>
                <a:prstClr val="black"/>
              </a:solidFill>
            </a:endParaRPr>
          </a:p>
        </p:txBody>
      </p:sp>
    </p:spTree>
    <p:extLst>
      <p:ext uri="{BB962C8B-B14F-4D97-AF65-F5344CB8AC3E}">
        <p14:creationId xmlns:p14="http://schemas.microsoft.com/office/powerpoint/2010/main" val="13865900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Moins glamour</a:t>
            </a:r>
            <a:r>
              <a:rPr lang="fr-FR" baseline="0" dirty="0" smtClean="0"/>
              <a:t> mais ô combien attendu : le nouveau moteur 1.6 Diesel</a:t>
            </a: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68</a:t>
            </a:fld>
            <a:endParaRPr lang="de-DE">
              <a:solidFill>
                <a:prstClr val="black"/>
              </a:solidFill>
            </a:endParaRPr>
          </a:p>
        </p:txBody>
      </p:sp>
    </p:spTree>
    <p:extLst>
      <p:ext uri="{BB962C8B-B14F-4D97-AF65-F5344CB8AC3E}">
        <p14:creationId xmlns:p14="http://schemas.microsoft.com/office/powerpoint/2010/main" val="31349704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effectLst>
                  <a:outerShdw blurRad="38100" dist="38100" dir="2700000" algn="tl">
                    <a:srgbClr val="000000">
                      <a:alpha val="43137"/>
                    </a:srgbClr>
                  </a:outerShdw>
                </a:effectLst>
              </a:rPr>
              <a:t>Proposé d’abord sur </a:t>
            </a:r>
            <a:r>
              <a:rPr lang="fr-FR" dirty="0" err="1" smtClean="0">
                <a:effectLst>
                  <a:outerShdw blurRad="38100" dist="38100" dir="2700000" algn="tl">
                    <a:srgbClr val="000000">
                      <a:alpha val="43137"/>
                    </a:srgbClr>
                  </a:outerShdw>
                </a:effectLst>
              </a:rPr>
              <a:t>Zafira</a:t>
            </a:r>
            <a:r>
              <a:rPr lang="fr-FR" dirty="0" smtClean="0">
                <a:effectLst>
                  <a:outerShdw blurRad="38100" dist="38100" dir="2700000" algn="tl">
                    <a:srgbClr val="000000">
                      <a:alpha val="43137"/>
                    </a:srgbClr>
                  </a:outerShdw>
                </a:effectLst>
              </a:rPr>
              <a:t> </a:t>
            </a:r>
            <a:r>
              <a:rPr lang="fr-FR" dirty="0" err="1" smtClean="0">
                <a:effectLst>
                  <a:outerShdw blurRad="38100" dist="38100" dir="2700000" algn="tl">
                    <a:srgbClr val="000000">
                      <a:alpha val="43137"/>
                    </a:srgbClr>
                  </a:outerShdw>
                </a:effectLst>
              </a:rPr>
              <a:t>Tourer</a:t>
            </a:r>
            <a:r>
              <a:rPr lang="fr-FR" dirty="0" smtClean="0">
                <a:effectLst>
                  <a:outerShdw blurRad="38100" dist="38100" dir="2700000" algn="tl">
                    <a:srgbClr val="000000">
                      <a:alpha val="43137"/>
                    </a:srgbClr>
                  </a:outerShdw>
                </a:effectLst>
              </a:rPr>
              <a:t>, puis sur le reste</a:t>
            </a:r>
            <a:r>
              <a:rPr lang="fr-FR" baseline="0" dirty="0" smtClean="0">
                <a:effectLst>
                  <a:outerShdw blurRad="38100" dist="38100" dir="2700000" algn="tl">
                    <a:srgbClr val="000000">
                      <a:alpha val="43137"/>
                    </a:srgbClr>
                  </a:outerShdw>
                </a:effectLst>
              </a:rPr>
              <a:t> de la gamme progressivement, voilà le moteur que vous attendez tous.</a:t>
            </a:r>
            <a:endParaRPr lang="fr-FR" dirty="0" smtClean="0">
              <a:effectLst>
                <a:outerShdw blurRad="38100" dist="38100" dir="2700000" algn="tl">
                  <a:srgbClr val="000000">
                    <a:alpha val="43137"/>
                  </a:srgbClr>
                </a:outerShdw>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effectLst>
                <a:outerShdw blurRad="38100" dist="38100" dir="2700000" algn="tl">
                  <a:srgbClr val="000000">
                    <a:alpha val="43137"/>
                  </a:srgbClr>
                </a:outerShdw>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effectLst>
                  <a:outerShdw blurRad="38100" dist="38100" dir="2700000" algn="tl">
                    <a:srgbClr val="000000">
                      <a:alpha val="43137"/>
                    </a:srgbClr>
                  </a:outerShdw>
                </a:effectLst>
              </a:rPr>
              <a:t>[question de JP Doux : « qu’</a:t>
            </a:r>
            <a:r>
              <a:rPr lang="fr-FR" dirty="0" err="1" smtClean="0">
                <a:effectLst>
                  <a:outerShdw blurRad="38100" dist="38100" dir="2700000" algn="tl">
                    <a:srgbClr val="000000">
                      <a:alpha val="43137"/>
                    </a:srgbClr>
                  </a:outerShdw>
                </a:effectLst>
              </a:rPr>
              <a:t>a-t’il</a:t>
            </a:r>
            <a:r>
              <a:rPr lang="fr-FR" dirty="0" smtClean="0">
                <a:effectLst>
                  <a:outerShdw blurRad="38100" dist="38100" dir="2700000" algn="tl">
                    <a:srgbClr val="000000">
                      <a:alpha val="43137"/>
                    </a:srgbClr>
                  </a:outerShdw>
                </a:effectLst>
              </a:rPr>
              <a:t> de particulier ? »]</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effectLst>
                <a:outerShdw blurRad="38100" dist="38100" dir="2700000" algn="tl">
                  <a:srgbClr val="000000">
                    <a:alpha val="43137"/>
                  </a:srgbClr>
                </a:outerShdw>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effectLst>
                  <a:outerShdw blurRad="38100" dist="38100" dir="2700000" algn="tl">
                    <a:srgbClr val="000000">
                      <a:alpha val="43137"/>
                    </a:srgbClr>
                  </a:outerShdw>
                </a:effectLst>
              </a:rPr>
              <a:t>Des technologies avancées : Injection directe optimisée et turbo deux étages</a:t>
            </a:r>
          </a:p>
          <a:p>
            <a:pPr marL="0" marR="0" lvl="1" indent="0" algn="l" defTabSz="914400" rtl="0" eaLnBrk="1" fontAlgn="auto" latinLnBrk="0" hangingPunct="1">
              <a:lnSpc>
                <a:spcPct val="100000"/>
              </a:lnSpc>
              <a:spcBef>
                <a:spcPts val="0"/>
              </a:spcBef>
              <a:spcAft>
                <a:spcPts val="0"/>
              </a:spcAft>
              <a:buClrTx/>
              <a:buSzTx/>
              <a:buFontTx/>
              <a:buNone/>
              <a:tabLst/>
              <a:defRPr/>
            </a:pPr>
            <a:r>
              <a:rPr lang="fr-FR" sz="1200" dirty="0" smtClean="0">
                <a:effectLst>
                  <a:outerShdw blurRad="38100" dist="38100" dir="2700000" algn="tl">
                    <a:srgbClr val="000000">
                      <a:alpha val="43137"/>
                    </a:srgbClr>
                  </a:outerShdw>
                </a:effectLst>
              </a:rPr>
              <a:t>C’est </a:t>
            </a:r>
            <a:r>
              <a:rPr lang="fr-FR" sz="1800" dirty="0" smtClean="0">
                <a:effectLst>
                  <a:outerShdw blurRad="38100" dist="38100" dir="2700000" algn="tl">
                    <a:srgbClr val="000000">
                      <a:alpha val="43137"/>
                    </a:srgbClr>
                  </a:outerShdw>
                </a:effectLst>
              </a:rPr>
              <a:t>le meilleur de sa catégorie en terme de puissance et de couple.</a:t>
            </a:r>
          </a:p>
          <a:p>
            <a:pPr marL="0" marR="0" lvl="1" indent="0" algn="l" defTabSz="914400" rtl="0" eaLnBrk="1" fontAlgn="auto" latinLnBrk="0" hangingPunct="1">
              <a:lnSpc>
                <a:spcPct val="100000"/>
              </a:lnSpc>
              <a:spcBef>
                <a:spcPts val="0"/>
              </a:spcBef>
              <a:spcAft>
                <a:spcPts val="0"/>
              </a:spcAft>
              <a:buClrTx/>
              <a:buSzTx/>
              <a:buFontTx/>
              <a:buNone/>
              <a:tabLst/>
              <a:defRPr/>
            </a:pPr>
            <a:endParaRPr lang="fr-FR" sz="1800" dirty="0" smtClean="0">
              <a:effectLst>
                <a:outerShdw blurRad="38100" dist="38100" dir="2700000" algn="tl">
                  <a:srgbClr val="000000">
                    <a:alpha val="43137"/>
                  </a:srgbClr>
                </a:outerShdw>
              </a:effectLst>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fr-FR" sz="1800" dirty="0" smtClean="0">
                <a:effectLst>
                  <a:outerShdw blurRad="38100" dist="38100" dir="2700000" algn="tl">
                    <a:srgbClr val="000000">
                      <a:alpha val="43137"/>
                    </a:srgbClr>
                  </a:outerShdw>
                </a:effectLst>
              </a:rPr>
              <a:t>Et</a:t>
            </a:r>
            <a:r>
              <a:rPr lang="fr-FR" sz="1800" baseline="0" dirty="0" smtClean="0">
                <a:effectLst>
                  <a:outerShdw blurRad="38100" dist="38100" dir="2700000" algn="tl">
                    <a:srgbClr val="000000">
                      <a:alpha val="43137"/>
                    </a:srgbClr>
                  </a:outerShdw>
                </a:effectLst>
              </a:rPr>
              <a:t> puis surtout une très bonne nouvelle : 109 Gr de CO2 !</a:t>
            </a:r>
          </a:p>
          <a:p>
            <a:pPr marL="0" marR="0" lvl="1" indent="0" algn="l" defTabSz="914400" rtl="0" eaLnBrk="1" fontAlgn="auto" latinLnBrk="0" hangingPunct="1">
              <a:lnSpc>
                <a:spcPct val="100000"/>
              </a:lnSpc>
              <a:spcBef>
                <a:spcPts val="0"/>
              </a:spcBef>
              <a:spcAft>
                <a:spcPts val="0"/>
              </a:spcAft>
              <a:buClrTx/>
              <a:buSzTx/>
              <a:buFontTx/>
              <a:buNone/>
              <a:tabLst/>
              <a:defRPr/>
            </a:pPr>
            <a:endParaRPr lang="fr-FR" sz="1800" baseline="0" dirty="0" smtClean="0">
              <a:effectLst>
                <a:outerShdw blurRad="38100" dist="38100" dir="2700000" algn="tl">
                  <a:srgbClr val="000000">
                    <a:alpha val="43137"/>
                  </a:srgbClr>
                </a:outerShdw>
              </a:effectLst>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fr-FR" sz="1800" baseline="0" dirty="0" smtClean="0">
                <a:effectLst>
                  <a:outerShdw blurRad="38100" dist="38100" dir="2700000" algn="tl">
                    <a:srgbClr val="000000">
                      <a:alpha val="43137"/>
                    </a:srgbClr>
                  </a:outerShdw>
                </a:effectLst>
              </a:rPr>
              <a:t>Et maintenant, pour conclure sur cette partie produit, je vous propose de découvrir maintenant la star de ce tout début d’année : l’Opel Mokka</a:t>
            </a:r>
          </a:p>
          <a:p>
            <a:pPr marL="0" marR="0" lvl="1" indent="0" algn="l" defTabSz="914400" rtl="0" eaLnBrk="1" fontAlgn="auto" latinLnBrk="0" hangingPunct="1">
              <a:lnSpc>
                <a:spcPct val="100000"/>
              </a:lnSpc>
              <a:spcBef>
                <a:spcPts val="0"/>
              </a:spcBef>
              <a:spcAft>
                <a:spcPts val="0"/>
              </a:spcAft>
              <a:buClrTx/>
              <a:buSzTx/>
              <a:buFontTx/>
              <a:buNone/>
              <a:tabLst/>
              <a:defRPr/>
            </a:pPr>
            <a:endParaRPr lang="fr-FR" sz="1800" baseline="0" dirty="0" smtClean="0">
              <a:effectLst>
                <a:outerShdw blurRad="38100" dist="38100" dir="2700000" algn="tl">
                  <a:srgbClr val="000000">
                    <a:alpha val="43137"/>
                  </a:srgbClr>
                </a:outerShdw>
              </a:effectLst>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fr-FR" sz="1800" baseline="0" dirty="0" smtClean="0">
                <a:effectLst>
                  <a:outerShdw blurRad="38100" dist="38100" dir="2700000" algn="tl">
                    <a:srgbClr val="000000">
                      <a:alpha val="43137"/>
                    </a:srgbClr>
                  </a:outerShdw>
                </a:effectLst>
              </a:rPr>
              <a:t>[Lancement du </a:t>
            </a:r>
            <a:r>
              <a:rPr lang="fr-FR" sz="1800" baseline="0" dirty="0" err="1" smtClean="0">
                <a:effectLst>
                  <a:outerShdw blurRad="38100" dist="38100" dir="2700000" algn="tl">
                    <a:srgbClr val="000000">
                      <a:alpha val="43137"/>
                    </a:srgbClr>
                  </a:outerShdw>
                </a:effectLst>
              </a:rPr>
              <a:t>reveal</a:t>
            </a:r>
            <a:r>
              <a:rPr lang="fr-FR" sz="1800" baseline="0" dirty="0" smtClean="0">
                <a:effectLst>
                  <a:outerShdw blurRad="38100" dist="38100" dir="2700000" algn="tl">
                    <a:srgbClr val="000000">
                      <a:alpha val="43137"/>
                    </a:srgbClr>
                  </a:outerShdw>
                </a:effectLst>
              </a:rPr>
              <a:t>]</a:t>
            </a:r>
            <a:endParaRPr lang="fr-FR" sz="1800" dirty="0" smtClean="0">
              <a:effectLst>
                <a:outerShdw blurRad="38100" dist="38100" dir="2700000" algn="tl">
                  <a:srgbClr val="000000">
                    <a:alpha val="43137"/>
                  </a:srgbClr>
                </a:outerShdw>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effectLst>
                <a:outerShdw blurRad="38100" dist="38100" dir="2700000" algn="tl">
                  <a:srgbClr val="000000">
                    <a:alpha val="43137"/>
                  </a:srgbClr>
                </a:outerShdw>
              </a:effectLst>
            </a:endParaRPr>
          </a:p>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69</a:t>
            </a:fld>
            <a:endParaRPr lang="de-DE">
              <a:solidFill>
                <a:prstClr val="black"/>
              </a:solidFill>
            </a:endParaRPr>
          </a:p>
        </p:txBody>
      </p:sp>
    </p:spTree>
    <p:extLst>
      <p:ext uri="{BB962C8B-B14F-4D97-AF65-F5344CB8AC3E}">
        <p14:creationId xmlns:p14="http://schemas.microsoft.com/office/powerpoint/2010/main" val="3805702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pPr/>
              <a:t>7</a:t>
            </a:fld>
            <a:endParaRPr lang="de-DE"/>
          </a:p>
        </p:txBody>
      </p:sp>
    </p:spTree>
    <p:extLst>
      <p:ext uri="{BB962C8B-B14F-4D97-AF65-F5344CB8AC3E}">
        <p14:creationId xmlns:p14="http://schemas.microsoft.com/office/powerpoint/2010/main" val="2745885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70</a:t>
            </a:fld>
            <a:endParaRPr lang="de-DE">
              <a:solidFill>
                <a:prstClr val="black"/>
              </a:solidFill>
            </a:endParaRPr>
          </a:p>
        </p:txBody>
      </p:sp>
    </p:spTree>
    <p:extLst>
      <p:ext uri="{BB962C8B-B14F-4D97-AF65-F5344CB8AC3E}">
        <p14:creationId xmlns:p14="http://schemas.microsoft.com/office/powerpoint/2010/main" val="29925018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71</a:t>
            </a:fld>
            <a:endParaRPr lang="de-DE">
              <a:solidFill>
                <a:prstClr val="black"/>
              </a:solidFill>
            </a:endParaRPr>
          </a:p>
        </p:txBody>
      </p:sp>
    </p:spTree>
    <p:extLst>
      <p:ext uri="{BB962C8B-B14F-4D97-AF65-F5344CB8AC3E}">
        <p14:creationId xmlns:p14="http://schemas.microsoft.com/office/powerpoint/2010/main" val="29925018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72</a:t>
            </a:fld>
            <a:endParaRPr lang="de-DE">
              <a:solidFill>
                <a:prstClr val="black"/>
              </a:solidFill>
            </a:endParaRPr>
          </a:p>
        </p:txBody>
      </p:sp>
    </p:spTree>
    <p:extLst>
      <p:ext uri="{BB962C8B-B14F-4D97-AF65-F5344CB8AC3E}">
        <p14:creationId xmlns:p14="http://schemas.microsoft.com/office/powerpoint/2010/main" val="29925018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73</a:t>
            </a:fld>
            <a:endParaRPr lang="de-DE">
              <a:solidFill>
                <a:prstClr val="black"/>
              </a:solidFill>
            </a:endParaRPr>
          </a:p>
        </p:txBody>
      </p:sp>
    </p:spTree>
    <p:extLst>
      <p:ext uri="{BB962C8B-B14F-4D97-AF65-F5344CB8AC3E}">
        <p14:creationId xmlns:p14="http://schemas.microsoft.com/office/powerpoint/2010/main" val="29925018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Et voilà comment nous allons lancer ces beaux produits</a:t>
            </a:r>
          </a:p>
          <a:p>
            <a:r>
              <a:rPr lang="fr-FR" dirty="0" smtClean="0"/>
              <a:t>Je</a:t>
            </a:r>
            <a:r>
              <a:rPr lang="fr-FR" baseline="0" dirty="0" smtClean="0"/>
              <a:t> vais demander à Pierre </a:t>
            </a:r>
            <a:r>
              <a:rPr lang="fr-FR" baseline="0" dirty="0" err="1" smtClean="0"/>
              <a:t>Maesen</a:t>
            </a:r>
            <a:r>
              <a:rPr lang="fr-FR" baseline="0" dirty="0" smtClean="0"/>
              <a:t> de bien vouloir nous rejoindre afin de présenter la communication du 1</a:t>
            </a:r>
            <a:r>
              <a:rPr lang="fr-FR" baseline="30000" dirty="0" smtClean="0"/>
              <a:t>er</a:t>
            </a:r>
            <a:r>
              <a:rPr lang="fr-FR" baseline="0" dirty="0" smtClean="0"/>
              <a:t> semestre</a:t>
            </a:r>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74</a:t>
            </a:fld>
            <a:endParaRPr lang="de-DE">
              <a:solidFill>
                <a:prstClr val="black"/>
              </a:solidFill>
            </a:endParaRPr>
          </a:p>
        </p:txBody>
      </p:sp>
    </p:spTree>
    <p:extLst>
      <p:ext uri="{BB962C8B-B14F-4D97-AF65-F5344CB8AC3E}">
        <p14:creationId xmlns:p14="http://schemas.microsoft.com/office/powerpoint/2010/main" val="29925018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Bonsoir, cela me fait plaisir de me retrouver de nouveau, sur scène, devant vous, dans cet endroit magique qu’est ce palais des glaces.</a:t>
            </a:r>
          </a:p>
          <a:p>
            <a:endParaRPr lang="fr-FR" sz="1200" dirty="0" smtClean="0"/>
          </a:p>
          <a:p>
            <a:r>
              <a:rPr lang="fr-FR" sz="1200" dirty="0" smtClean="0"/>
              <a:t>Je ne pouvait rêver de plus bel endroit pour vous présenter deux lancement qui me tiennent à cœur, deux lancements qui vont rythmer les 3 premiers mois d’Opel : les lancement du Mokka et de l’ADAM.</a:t>
            </a:r>
          </a:p>
          <a:p>
            <a:endParaRPr lang="fr-FR" sz="1200" dirty="0" smtClean="0"/>
          </a:p>
          <a:p>
            <a:r>
              <a:rPr lang="fr-FR" sz="1200" dirty="0" smtClean="0"/>
              <a:t>Permettez moi, tout d’abord, de vous parler du lancement publicitaire de Mokka…</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75</a:t>
            </a:fld>
            <a:endParaRPr lang="de-DE">
              <a:solidFill>
                <a:prstClr val="black"/>
              </a:solidFill>
            </a:endParaRPr>
          </a:p>
        </p:txBody>
      </p:sp>
    </p:spTree>
    <p:extLst>
      <p:ext uri="{BB962C8B-B14F-4D97-AF65-F5344CB8AC3E}">
        <p14:creationId xmlns:p14="http://schemas.microsoft.com/office/powerpoint/2010/main" val="800706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Mokka est lancé dès le 7 janvier, avec des portes ouvertes les 19 et 20 janvier.</a:t>
            </a:r>
          </a:p>
          <a:p>
            <a:r>
              <a:rPr lang="fr-FR" sz="1600" dirty="0"/>
              <a:t>Ce lancement sera très puissant, s’articulant autour le  la Télévision, avec un film que </a:t>
            </a:r>
            <a:r>
              <a:rPr lang="fr-FR" sz="1600" dirty="0" smtClean="0"/>
              <a:t>vous</a:t>
            </a:r>
            <a:r>
              <a:rPr lang="fr-FR" sz="1600" baseline="0" dirty="0" smtClean="0"/>
              <a:t> verrez </a:t>
            </a:r>
            <a:r>
              <a:rPr lang="fr-FR" sz="1600" dirty="0" smtClean="0"/>
              <a:t>en </a:t>
            </a:r>
            <a:r>
              <a:rPr lang="fr-FR" sz="1600" dirty="0"/>
              <a:t>avant première dans quelques minutes, mais aussi de la presse, de l’affichage, de l’internet.</a:t>
            </a:r>
          </a:p>
          <a:p>
            <a:endParaRPr lang="fr-FR" sz="1600" dirty="0"/>
          </a:p>
          <a:p>
            <a:endParaRPr lang="fr-FR" sz="1600"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76</a:t>
            </a:fld>
            <a:endParaRPr lang="de-DE">
              <a:solidFill>
                <a:prstClr val="black"/>
              </a:solidFill>
            </a:endParaRPr>
          </a:p>
        </p:txBody>
      </p:sp>
    </p:spTree>
    <p:extLst>
      <p:ext uri="{BB962C8B-B14F-4D97-AF65-F5344CB8AC3E}">
        <p14:creationId xmlns:p14="http://schemas.microsoft.com/office/powerpoint/2010/main" val="2491786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D’ailleurs, voici le plan media de lancement Mokka.</a:t>
            </a:r>
          </a:p>
          <a:p>
            <a:endParaRPr lang="fr-FR" sz="1600" dirty="0"/>
          </a:p>
          <a:p>
            <a:r>
              <a:rPr lang="fr-FR" sz="1600" dirty="0"/>
              <a:t>Affichage et internet dès le 7 janvier, TV et presse le </a:t>
            </a:r>
            <a:r>
              <a:rPr lang="fr-FR" sz="1600" dirty="0" smtClean="0"/>
              <a:t>14 janvier,</a:t>
            </a:r>
            <a:r>
              <a:rPr lang="fr-FR" sz="1600" baseline="0" dirty="0" smtClean="0"/>
              <a:t> et </a:t>
            </a:r>
            <a:r>
              <a:rPr lang="fr-FR" sz="1600" dirty="0" smtClean="0"/>
              <a:t>portes ouvertes nationales </a:t>
            </a:r>
            <a:r>
              <a:rPr lang="fr-FR" sz="1600" dirty="0"/>
              <a:t>les 19 et 20 janvier.</a:t>
            </a:r>
          </a:p>
          <a:p>
            <a:endParaRPr lang="fr-FR" sz="1600" dirty="0"/>
          </a:p>
          <a:p>
            <a:r>
              <a:rPr lang="fr-FR" sz="1600" dirty="0"/>
              <a:t>Vous allez certainement vous dire, mais que vient faire une action tactique aux mêmes dates, dans des média différents? </a:t>
            </a:r>
          </a:p>
          <a:p>
            <a:r>
              <a:rPr lang="fr-FR" sz="1600" dirty="0"/>
              <a:t>Bertrand il y a quelques minutes vous l’a expliqué : pour optimiser le trafic, les leads et donc les ventes, les lancement seront accompagnés d’une action tactique en grand média, sur les autres produits de notre gamme.</a:t>
            </a: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77</a:t>
            </a:fld>
            <a:endParaRPr lang="de-DE">
              <a:solidFill>
                <a:prstClr val="black"/>
              </a:solidFill>
            </a:endParaRPr>
          </a:p>
        </p:txBody>
      </p:sp>
    </p:spTree>
    <p:extLst>
      <p:ext uri="{BB962C8B-B14F-4D97-AF65-F5344CB8AC3E}">
        <p14:creationId xmlns:p14="http://schemas.microsoft.com/office/powerpoint/2010/main" val="12712447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Si on fait un point rapide sur ce qui va arriver très rapidement dans vos show room, vous avez en violet le matériel de PLV qui sera livré dès la première semaine de janvier.</a:t>
            </a:r>
          </a:p>
          <a:p>
            <a:r>
              <a:rPr lang="fr-FR" sz="1600" dirty="0"/>
              <a:t>En bleu le matériel de communication </a:t>
            </a:r>
            <a:r>
              <a:rPr lang="fr-FR" sz="1600" dirty="0" smtClean="0"/>
              <a:t>disponible </a:t>
            </a:r>
            <a:r>
              <a:rPr lang="fr-FR" sz="1600" dirty="0"/>
              <a:t>à partir du 7 janvier</a:t>
            </a:r>
          </a:p>
          <a:p>
            <a:endParaRPr lang="fr-FR" sz="1600" dirty="0"/>
          </a:p>
          <a:p>
            <a:r>
              <a:rPr lang="fr-FR" sz="1600" dirty="0"/>
              <a:t>Et en vert, un rappel des invitations Mokka que vous pouvez encore commander jusqu’au 22 décembre sur </a:t>
            </a:r>
            <a:r>
              <a:rPr lang="fr-FR" sz="1600" dirty="0" err="1"/>
              <a:t>Gocad</a:t>
            </a:r>
            <a:r>
              <a:rPr lang="fr-FR" sz="1600" dirty="0"/>
              <a:t>, pour un dépôt poste le 28.</a:t>
            </a:r>
          </a:p>
          <a:p>
            <a:endParaRPr lang="fr-FR" sz="1600" dirty="0"/>
          </a:p>
          <a:p>
            <a:r>
              <a:rPr lang="fr-FR" sz="1600" dirty="0" smtClean="0"/>
              <a:t>Et </a:t>
            </a:r>
            <a:r>
              <a:rPr lang="fr-FR" sz="1600" dirty="0"/>
              <a:t>puisque l’on parle de show room, vous pourrez découvrir tout à l’heure, la </a:t>
            </a:r>
            <a:r>
              <a:rPr lang="fr-FR" sz="1600" dirty="0" err="1"/>
              <a:t>théatralisation</a:t>
            </a:r>
            <a:r>
              <a:rPr lang="fr-FR" sz="1600" dirty="0"/>
              <a:t> que vous vous demandons de mettre en place pour la présentation de nos nouveautés</a:t>
            </a:r>
          </a:p>
          <a:p>
            <a:endParaRPr lang="fr-FR" sz="1600"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78</a:t>
            </a:fld>
            <a:endParaRPr lang="de-DE">
              <a:solidFill>
                <a:prstClr val="black"/>
              </a:solidFill>
            </a:endParaRPr>
          </a:p>
        </p:txBody>
      </p:sp>
    </p:spTree>
    <p:extLst>
      <p:ext uri="{BB962C8B-B14F-4D97-AF65-F5344CB8AC3E}">
        <p14:creationId xmlns:p14="http://schemas.microsoft.com/office/powerpoint/2010/main" val="20038067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sz="1600" dirty="0"/>
          </a:p>
          <a:p>
            <a:r>
              <a:rPr lang="fr-FR" sz="1600" dirty="0"/>
              <a:t>A qui s’adresse t-on pour Mokka?</a:t>
            </a:r>
          </a:p>
          <a:p>
            <a:endParaRPr lang="fr-FR" sz="1600" dirty="0"/>
          </a:p>
          <a:p>
            <a:r>
              <a:rPr lang="fr-FR" sz="1600" dirty="0"/>
              <a:t>A une cible masculine, 30/45 ans, d’éducation supérieure.</a:t>
            </a:r>
          </a:p>
          <a:p>
            <a:endParaRPr lang="fr-FR" sz="1600" dirty="0"/>
          </a:p>
          <a:p>
            <a:r>
              <a:rPr lang="fr-FR" sz="1600" dirty="0" smtClean="0"/>
              <a:t>Ils apprécient </a:t>
            </a:r>
            <a:r>
              <a:rPr lang="fr-FR" sz="1600" dirty="0"/>
              <a:t>de rouler </a:t>
            </a:r>
            <a:r>
              <a:rPr lang="fr-FR" sz="1600" dirty="0" smtClean="0"/>
              <a:t>dans </a:t>
            </a:r>
            <a:r>
              <a:rPr lang="fr-FR" sz="1600" dirty="0"/>
              <a:t>un véhicule statutaire. Ils veulent un SUV compact en taille, mais </a:t>
            </a:r>
            <a:r>
              <a:rPr lang="fr-FR" sz="1600" dirty="0" smtClean="0"/>
              <a:t>grand </a:t>
            </a:r>
            <a:r>
              <a:rPr lang="fr-FR" sz="1600" dirty="0"/>
              <a:t>par l’attitude…</a:t>
            </a:r>
          </a:p>
          <a:p>
            <a:endParaRPr lang="fr-FR" sz="1600" dirty="0"/>
          </a:p>
          <a:p>
            <a:r>
              <a:rPr lang="fr-FR" sz="1600" dirty="0"/>
              <a:t>Il ne veulent pas juste rouler dans une automobile, ils veulent rouler dans un état d’esprit…</a:t>
            </a:r>
          </a:p>
          <a:p>
            <a:endParaRPr lang="fr-FR" sz="1600" dirty="0"/>
          </a:p>
          <a:p>
            <a:r>
              <a:rPr lang="fr-FR" sz="1600" dirty="0"/>
              <a:t>Et surtout, ce qui est très important, ils ne veulent pas se mélanger à la foule, ils veulent sortir du lot, et ne pas passer inaperçu..</a:t>
            </a:r>
          </a:p>
          <a:p>
            <a:r>
              <a:rPr lang="fr-FR" sz="1600" dirty="0"/>
              <a:t>Alors maintenant, place aux images.</a:t>
            </a:r>
          </a:p>
          <a:p>
            <a:endParaRPr lang="fr-FR" sz="1600" dirty="0"/>
          </a:p>
          <a:p>
            <a:endParaRPr lang="fr-FR" sz="1600"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79</a:t>
            </a:fld>
            <a:endParaRPr lang="de-DE">
              <a:solidFill>
                <a:prstClr val="black"/>
              </a:solidFill>
            </a:endParaRPr>
          </a:p>
        </p:txBody>
      </p:sp>
    </p:spTree>
    <p:extLst>
      <p:ext uri="{BB962C8B-B14F-4D97-AF65-F5344CB8AC3E}">
        <p14:creationId xmlns:p14="http://schemas.microsoft.com/office/powerpoint/2010/main" val="2491786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pPr/>
              <a:t>8</a:t>
            </a:fld>
            <a:endParaRPr lang="de-DE"/>
          </a:p>
        </p:txBody>
      </p:sp>
    </p:spTree>
    <p:extLst>
      <p:ext uri="{BB962C8B-B14F-4D97-AF65-F5344CB8AC3E}">
        <p14:creationId xmlns:p14="http://schemas.microsoft.com/office/powerpoint/2010/main" val="12285214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Des le 7 janvier, campagne nationale d’affichage au format 4X3, 320X240 et abribus…</a:t>
            </a: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80</a:t>
            </a:fld>
            <a:endParaRPr lang="de-DE">
              <a:solidFill>
                <a:prstClr val="black"/>
              </a:solidFill>
            </a:endParaRPr>
          </a:p>
        </p:txBody>
      </p:sp>
    </p:spTree>
    <p:extLst>
      <p:ext uri="{BB962C8B-B14F-4D97-AF65-F5344CB8AC3E}">
        <p14:creationId xmlns:p14="http://schemas.microsoft.com/office/powerpoint/2010/main" val="11840980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Puis la campagne presse qui débute mi janvier</a:t>
            </a: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81</a:t>
            </a:fld>
            <a:endParaRPr lang="de-DE">
              <a:solidFill>
                <a:prstClr val="black"/>
              </a:solidFill>
            </a:endParaRPr>
          </a:p>
        </p:txBody>
      </p:sp>
    </p:spTree>
    <p:extLst>
      <p:ext uri="{BB962C8B-B14F-4D97-AF65-F5344CB8AC3E}">
        <p14:creationId xmlns:p14="http://schemas.microsoft.com/office/powerpoint/2010/main" val="28424910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Et le film TV 30 sec qui sera diffusé dès le </a:t>
            </a:r>
            <a:r>
              <a:rPr lang="fr-FR" sz="1600" dirty="0" smtClean="0"/>
              <a:t>14 </a:t>
            </a:r>
            <a:r>
              <a:rPr lang="fr-FR" sz="1600" dirty="0"/>
              <a:t>janvier</a:t>
            </a: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82</a:t>
            </a:fld>
            <a:endParaRPr lang="de-DE">
              <a:solidFill>
                <a:prstClr val="black"/>
              </a:solidFill>
            </a:endParaRPr>
          </a:p>
        </p:txBody>
      </p:sp>
    </p:spTree>
    <p:extLst>
      <p:ext uri="{BB962C8B-B14F-4D97-AF65-F5344CB8AC3E}">
        <p14:creationId xmlns:p14="http://schemas.microsoft.com/office/powerpoint/2010/main" val="16399312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s commentaires 2"/>
          <p:cNvSpPr>
            <a:spLocks noGrp="1"/>
          </p:cNvSpPr>
          <p:nvPr>
            <p:ph type="body" idx="1"/>
          </p:nvPr>
        </p:nvSpPr>
        <p:spPr/>
        <p:txBody>
          <a:bodyPr>
            <a:normAutofit/>
          </a:bodyPr>
          <a:lstStyle/>
          <a:p>
            <a:endParaRPr lang="fr-FR" sz="1600"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83</a:t>
            </a:fld>
            <a:endParaRPr lang="de-DE">
              <a:solidFill>
                <a:prstClr val="black"/>
              </a:solidFill>
            </a:endParaRPr>
          </a:p>
        </p:txBody>
      </p:sp>
      <p:graphicFrame>
        <p:nvGraphicFramePr>
          <p:cNvPr id="5" name="Objet 4"/>
          <p:cNvGraphicFramePr>
            <a:graphicFrameLocks noChangeAspect="1"/>
          </p:cNvGraphicFramePr>
          <p:nvPr>
            <p:extLst>
              <p:ext uri="{D42A27DB-BD31-4B8C-83A1-F6EECF244321}">
                <p14:modId xmlns:p14="http://schemas.microsoft.com/office/powerpoint/2010/main" val="11353588"/>
              </p:ext>
            </p:extLst>
          </p:nvPr>
        </p:nvGraphicFramePr>
        <p:xfrm>
          <a:off x="1168400" y="475336"/>
          <a:ext cx="4671978" cy="3484536"/>
        </p:xfrm>
        <a:graphic>
          <a:graphicData uri="http://schemas.openxmlformats.org/presentationml/2006/ole">
            <mc:AlternateContent xmlns:mc="http://schemas.openxmlformats.org/markup-compatibility/2006">
              <mc:Choice xmlns:v="urn:schemas-microsoft-com:vml" Requires="v">
                <p:oleObj spid="_x0000_s2085" name="Slide" r:id="rId5" imgW="4570633" imgH="3427449" progId="PowerPoint.Slide.12">
                  <p:embed/>
                </p:oleObj>
              </mc:Choice>
              <mc:Fallback>
                <p:oleObj name="Slide" r:id="rId5" imgW="4570633" imgH="3427449" progId="PowerPoint.Slide.12">
                  <p:embed/>
                  <p:pic>
                    <p:nvPicPr>
                      <p:cNvPr id="0" name=""/>
                      <p:cNvPicPr/>
                      <p:nvPr/>
                    </p:nvPicPr>
                    <p:blipFill>
                      <a:blip r:embed="rId6"/>
                      <a:stretch>
                        <a:fillRect/>
                      </a:stretch>
                    </p:blipFill>
                    <p:spPr>
                      <a:xfrm>
                        <a:off x="1168400" y="475336"/>
                        <a:ext cx="4671978" cy="3484536"/>
                      </a:xfrm>
                      <a:prstGeom prst="rect">
                        <a:avLst/>
                      </a:prstGeom>
                    </p:spPr>
                  </p:pic>
                </p:oleObj>
              </mc:Fallback>
            </mc:AlternateContent>
          </a:graphicData>
        </a:graphic>
      </p:graphicFrame>
    </p:spTree>
    <p:extLst>
      <p:ext uri="{BB962C8B-B14F-4D97-AF65-F5344CB8AC3E}">
        <p14:creationId xmlns:p14="http://schemas.microsoft.com/office/powerpoint/2010/main" val="3075675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Et le film TV 30 sec qui sera diffusé dès le 13 janvier</a:t>
            </a: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84</a:t>
            </a:fld>
            <a:endParaRPr lang="de-DE">
              <a:solidFill>
                <a:prstClr val="black"/>
              </a:solidFill>
            </a:endParaRPr>
          </a:p>
        </p:txBody>
      </p:sp>
    </p:spTree>
    <p:extLst>
      <p:ext uri="{BB962C8B-B14F-4D97-AF65-F5344CB8AC3E}">
        <p14:creationId xmlns:p14="http://schemas.microsoft.com/office/powerpoint/2010/main" val="16399312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s commentaires 2"/>
          <p:cNvSpPr>
            <a:spLocks noGrp="1"/>
          </p:cNvSpPr>
          <p:nvPr>
            <p:ph type="body" idx="1"/>
          </p:nvPr>
        </p:nvSpPr>
        <p:spPr/>
        <p:txBody>
          <a:bodyPr>
            <a:normAutofit/>
          </a:bodyPr>
          <a:lstStyle/>
          <a:p>
            <a:endParaRPr lang="fr-FR" sz="1600"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85</a:t>
            </a:fld>
            <a:endParaRPr lang="de-DE">
              <a:solidFill>
                <a:prstClr val="black"/>
              </a:solidFill>
            </a:endParaRPr>
          </a:p>
        </p:txBody>
      </p:sp>
      <p:graphicFrame>
        <p:nvGraphicFramePr>
          <p:cNvPr id="5" name="Objet 4"/>
          <p:cNvGraphicFramePr>
            <a:graphicFrameLocks noChangeAspect="1"/>
          </p:cNvGraphicFramePr>
          <p:nvPr>
            <p:extLst>
              <p:ext uri="{D42A27DB-BD31-4B8C-83A1-F6EECF244321}">
                <p14:modId xmlns:p14="http://schemas.microsoft.com/office/powerpoint/2010/main" val="11353588"/>
              </p:ext>
            </p:extLst>
          </p:nvPr>
        </p:nvGraphicFramePr>
        <p:xfrm>
          <a:off x="1168400" y="475336"/>
          <a:ext cx="4671978" cy="3484536"/>
        </p:xfrm>
        <a:graphic>
          <a:graphicData uri="http://schemas.openxmlformats.org/presentationml/2006/ole">
            <mc:AlternateContent xmlns:mc="http://schemas.openxmlformats.org/markup-compatibility/2006">
              <mc:Choice xmlns:v="urn:schemas-microsoft-com:vml" Requires="v">
                <p:oleObj spid="_x0000_s3109" name="Slide" r:id="rId5" imgW="4570633" imgH="3427449" progId="PowerPoint.Slide.12">
                  <p:embed/>
                </p:oleObj>
              </mc:Choice>
              <mc:Fallback>
                <p:oleObj name="Slide" r:id="rId5" imgW="4570633" imgH="3427449" progId="PowerPoint.Slide.12">
                  <p:embed/>
                  <p:pic>
                    <p:nvPicPr>
                      <p:cNvPr id="0" name=""/>
                      <p:cNvPicPr/>
                      <p:nvPr/>
                    </p:nvPicPr>
                    <p:blipFill>
                      <a:blip r:embed="rId6"/>
                      <a:stretch>
                        <a:fillRect/>
                      </a:stretch>
                    </p:blipFill>
                    <p:spPr>
                      <a:xfrm>
                        <a:off x="1168400" y="475336"/>
                        <a:ext cx="4671978" cy="3484536"/>
                      </a:xfrm>
                      <a:prstGeom prst="rect">
                        <a:avLst/>
                      </a:prstGeom>
                    </p:spPr>
                  </p:pic>
                </p:oleObj>
              </mc:Fallback>
            </mc:AlternateContent>
          </a:graphicData>
        </a:graphic>
      </p:graphicFrame>
    </p:spTree>
    <p:extLst>
      <p:ext uri="{BB962C8B-B14F-4D97-AF65-F5344CB8AC3E}">
        <p14:creationId xmlns:p14="http://schemas.microsoft.com/office/powerpoint/2010/main" val="30756754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s commentaires 2"/>
          <p:cNvSpPr>
            <a:spLocks noGrp="1"/>
          </p:cNvSpPr>
          <p:nvPr>
            <p:ph type="body" idx="1"/>
          </p:nvPr>
        </p:nvSpPr>
        <p:spPr/>
        <p:txBody>
          <a:bodyPr>
            <a:normAutofit/>
          </a:bodyPr>
          <a:lstStyle/>
          <a:p>
            <a:r>
              <a:rPr lang="fr-FR" sz="1600" dirty="0"/>
              <a:t>Laissez moi maintenant vous parler de l’ADAM. </a:t>
            </a:r>
          </a:p>
          <a:p>
            <a:endParaRPr lang="fr-FR" sz="1600" dirty="0"/>
          </a:p>
          <a:p>
            <a:r>
              <a:rPr lang="fr-FR" sz="1600" dirty="0"/>
              <a:t>Beaucoup d’entre vous l’ont vue au Mondial de l’auto, ou lors des formations.</a:t>
            </a:r>
          </a:p>
          <a:p>
            <a:r>
              <a:rPr lang="fr-FR" sz="1600" dirty="0"/>
              <a:t>Vous avez ainsi pu, et la presse s’en est largement faite écho, vous rendre compte à quel point, rarement une Opel n’avait généré, immédiatement, un tel sentiment de sympathie et de </a:t>
            </a:r>
            <a:r>
              <a:rPr lang="fr-FR" sz="1600" dirty="0" err="1"/>
              <a:t>whaou</a:t>
            </a:r>
            <a:r>
              <a:rPr lang="fr-FR" sz="1600" dirty="0"/>
              <a:t> </a:t>
            </a:r>
            <a:r>
              <a:rPr lang="fr-FR" sz="1600" dirty="0" err="1"/>
              <a:t>effect</a:t>
            </a:r>
            <a:r>
              <a:rPr lang="fr-FR" sz="1600" dirty="0"/>
              <a:t>…</a:t>
            </a: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86</a:t>
            </a:fld>
            <a:endParaRPr lang="de-DE">
              <a:solidFill>
                <a:prstClr val="black"/>
              </a:solidFill>
            </a:endParaRPr>
          </a:p>
        </p:txBody>
      </p:sp>
      <p:graphicFrame>
        <p:nvGraphicFramePr>
          <p:cNvPr id="5" name="Objet 4"/>
          <p:cNvGraphicFramePr>
            <a:graphicFrameLocks noChangeAspect="1"/>
          </p:cNvGraphicFramePr>
          <p:nvPr>
            <p:extLst>
              <p:ext uri="{D42A27DB-BD31-4B8C-83A1-F6EECF244321}">
                <p14:modId xmlns:p14="http://schemas.microsoft.com/office/powerpoint/2010/main" val="11353588"/>
              </p:ext>
            </p:extLst>
          </p:nvPr>
        </p:nvGraphicFramePr>
        <p:xfrm>
          <a:off x="1168400" y="475336"/>
          <a:ext cx="4671978" cy="3484536"/>
        </p:xfrm>
        <a:graphic>
          <a:graphicData uri="http://schemas.openxmlformats.org/presentationml/2006/ole">
            <mc:AlternateContent xmlns:mc="http://schemas.openxmlformats.org/markup-compatibility/2006">
              <mc:Choice xmlns:v="urn:schemas-microsoft-com:vml" Requires="v">
                <p:oleObj spid="_x0000_s4133" name="Slide" r:id="rId5" imgW="4570633" imgH="3427449" progId="PowerPoint.Slide.12">
                  <p:embed/>
                </p:oleObj>
              </mc:Choice>
              <mc:Fallback>
                <p:oleObj name="Slide" r:id="rId5" imgW="4570633" imgH="3427449" progId="PowerPoint.Slide.12">
                  <p:embed/>
                  <p:pic>
                    <p:nvPicPr>
                      <p:cNvPr id="0" name=""/>
                      <p:cNvPicPr/>
                      <p:nvPr/>
                    </p:nvPicPr>
                    <p:blipFill>
                      <a:blip r:embed="rId6"/>
                      <a:stretch>
                        <a:fillRect/>
                      </a:stretch>
                    </p:blipFill>
                    <p:spPr>
                      <a:xfrm>
                        <a:off x="1168400" y="475336"/>
                        <a:ext cx="4671978" cy="3484536"/>
                      </a:xfrm>
                      <a:prstGeom prst="rect">
                        <a:avLst/>
                      </a:prstGeom>
                    </p:spPr>
                  </p:pic>
                </p:oleObj>
              </mc:Fallback>
            </mc:AlternateContent>
          </a:graphicData>
        </a:graphic>
      </p:graphicFrame>
    </p:spTree>
    <p:extLst>
      <p:ext uri="{BB962C8B-B14F-4D97-AF65-F5344CB8AC3E}">
        <p14:creationId xmlns:p14="http://schemas.microsoft.com/office/powerpoint/2010/main" val="3075675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600" dirty="0"/>
              <a:t>L’ADAM est lancée en publicité le 10 mars.</a:t>
            </a:r>
          </a:p>
          <a:p>
            <a:endParaRPr lang="fr-FR" sz="1600" dirty="0"/>
          </a:p>
          <a:p>
            <a:r>
              <a:rPr lang="fr-FR" sz="1600" dirty="0"/>
              <a:t>Avec des portes ouvertes les 16 et 17 mars.</a:t>
            </a:r>
          </a:p>
          <a:p>
            <a:endParaRPr lang="fr-FR" sz="1600" dirty="0"/>
          </a:p>
          <a:p>
            <a:r>
              <a:rPr lang="fr-FR" sz="1600" dirty="0"/>
              <a:t>A l’identique de Mokka, un plan media puissant, avec de la TV, de l’internet, des réseaux sociaux, de la presse, de l’affichage et des </a:t>
            </a:r>
            <a:r>
              <a:rPr lang="fr-FR" sz="1600" dirty="0" smtClean="0"/>
              <a:t>opérations</a:t>
            </a:r>
            <a:r>
              <a:rPr lang="fr-FR" sz="1600" baseline="0" dirty="0" smtClean="0"/>
              <a:t> </a:t>
            </a:r>
            <a:r>
              <a:rPr lang="fr-FR" sz="1600" dirty="0" smtClean="0"/>
              <a:t>évènementielles </a:t>
            </a:r>
            <a:r>
              <a:rPr lang="fr-FR" sz="1600" dirty="0"/>
              <a:t>sur le terrain.</a:t>
            </a:r>
          </a:p>
          <a:p>
            <a:endParaRPr lang="fr-FR" sz="1600" dirty="0"/>
          </a:p>
          <a:p>
            <a:r>
              <a:rPr lang="fr-FR" sz="1600" dirty="0"/>
              <a:t>Bien entendu, une large part sera consacrée à de la PLV et du matériel de communication locale</a:t>
            </a:r>
          </a:p>
          <a:p>
            <a:endParaRPr lang="fr-FR" sz="1600" dirty="0"/>
          </a:p>
          <a:p>
            <a:endParaRPr lang="fr-FR" sz="1600" dirty="0"/>
          </a:p>
          <a:p>
            <a:endParaRPr lang="fr-FR" sz="1600" dirty="0"/>
          </a:p>
          <a:p>
            <a:endParaRPr lang="fr-FR"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87</a:t>
            </a:fld>
            <a:endParaRPr lang="de-DE">
              <a:solidFill>
                <a:prstClr val="black"/>
              </a:solidFill>
            </a:endParaRPr>
          </a:p>
        </p:txBody>
      </p:sp>
    </p:spTree>
    <p:extLst>
      <p:ext uri="{BB962C8B-B14F-4D97-AF65-F5344CB8AC3E}">
        <p14:creationId xmlns:p14="http://schemas.microsoft.com/office/powerpoint/2010/main" val="30756754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600" dirty="0"/>
              <a:t>Vous pouvez ici découvrir le plan media de lancement Adam</a:t>
            </a:r>
          </a:p>
          <a:p>
            <a:endParaRPr lang="fr-FR" sz="1600" dirty="0"/>
          </a:p>
          <a:p>
            <a:r>
              <a:rPr lang="fr-FR" sz="1600" dirty="0"/>
              <a:t>Démarrage le 11 mars avec Télévision, affichage, presse magazine, Internet, </a:t>
            </a:r>
            <a:r>
              <a:rPr lang="fr-FR" sz="1600" dirty="0" smtClean="0"/>
              <a:t>des portes ouvertes le </a:t>
            </a:r>
            <a:r>
              <a:rPr lang="fr-FR" sz="1600" smtClean="0"/>
              <a:t>16 et 17, mais </a:t>
            </a:r>
            <a:r>
              <a:rPr lang="fr-FR" sz="1600" dirty="0"/>
              <a:t>aussi une opération terrain, l’ADAM and </a:t>
            </a:r>
            <a:r>
              <a:rPr lang="fr-FR" sz="1600" dirty="0" err="1"/>
              <a:t>friends</a:t>
            </a:r>
            <a:r>
              <a:rPr lang="fr-FR" sz="1600" dirty="0"/>
              <a:t> </a:t>
            </a:r>
            <a:r>
              <a:rPr lang="fr-FR" sz="1600" dirty="0" smtClean="0"/>
              <a:t>tour, qui elle, va démarrer toute</a:t>
            </a:r>
            <a:r>
              <a:rPr lang="fr-FR" sz="1600" baseline="0" dirty="0" smtClean="0"/>
              <a:t> fin janvier</a:t>
            </a:r>
            <a:endParaRPr lang="fr-FR" sz="1600"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88</a:t>
            </a:fld>
            <a:endParaRPr lang="de-DE">
              <a:solidFill>
                <a:prstClr val="black"/>
              </a:solidFill>
            </a:endParaRPr>
          </a:p>
        </p:txBody>
      </p:sp>
    </p:spTree>
    <p:extLst>
      <p:ext uri="{BB962C8B-B14F-4D97-AF65-F5344CB8AC3E}">
        <p14:creationId xmlns:p14="http://schemas.microsoft.com/office/powerpoint/2010/main" val="33479201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600" dirty="0"/>
              <a:t>Une fois n’est pas coutume, je vais commencer par vous présenter l’ADAM and </a:t>
            </a:r>
            <a:r>
              <a:rPr lang="fr-FR" sz="1600" dirty="0" err="1"/>
              <a:t>friends</a:t>
            </a:r>
            <a:r>
              <a:rPr lang="fr-FR" sz="1600" dirty="0"/>
              <a:t> Tour, programmé avant le lancement</a:t>
            </a:r>
          </a:p>
          <a:p>
            <a:endParaRPr lang="fr-FR" sz="1600" dirty="0"/>
          </a:p>
          <a:p>
            <a:r>
              <a:rPr lang="fr-FR" sz="1600" dirty="0"/>
              <a:t>L’ADAM and </a:t>
            </a:r>
            <a:r>
              <a:rPr lang="fr-FR" sz="1600" dirty="0" err="1"/>
              <a:t>friends</a:t>
            </a:r>
            <a:r>
              <a:rPr lang="fr-FR" sz="1600" dirty="0"/>
              <a:t> tour, ce sont deux actions terrain qui vont cibler des lieux ou nous allons aller à la rencontre de notre clientèle potentielle : </a:t>
            </a:r>
          </a:p>
          <a:p>
            <a:endParaRPr lang="fr-FR" sz="1600" dirty="0"/>
          </a:p>
          <a:p>
            <a:r>
              <a:rPr lang="fr-FR" sz="1600" dirty="0"/>
              <a:t>Le Midem à Cannes du 26 au 29 janvier.</a:t>
            </a:r>
          </a:p>
          <a:p>
            <a:r>
              <a:rPr lang="fr-FR" sz="1600" dirty="0"/>
              <a:t>Le Midem comme vous le savez c’est le grand salon des professionnels de la musique, avec plus de 10 000 participants, se déroulant à Cannes, et très orienté people…</a:t>
            </a:r>
          </a:p>
          <a:p>
            <a:endParaRPr lang="fr-FR" sz="1600" dirty="0"/>
          </a:p>
          <a:p>
            <a:r>
              <a:rPr lang="fr-FR" sz="1600" dirty="0"/>
              <a:t>Nous y aurons, à 50 m de l’entrée principale, un </a:t>
            </a:r>
            <a:r>
              <a:rPr lang="fr-FR" sz="1600" dirty="0" smtClean="0"/>
              <a:t>pop-up </a:t>
            </a:r>
            <a:r>
              <a:rPr lang="fr-FR" sz="1600" dirty="0"/>
              <a:t>store pendant toute la durée du festival.</a:t>
            </a:r>
          </a:p>
          <a:p>
            <a:endParaRPr lang="fr-FR" sz="1600" dirty="0"/>
          </a:p>
          <a:p>
            <a:endParaRPr lang="en-US" dirty="0" smtClean="0">
              <a:latin typeface="Opel Sans Condensed" pitchFamily="34" charset="0"/>
            </a:endParaRPr>
          </a:p>
        </p:txBody>
      </p:sp>
      <p:sp>
        <p:nvSpPr>
          <p:cNvPr id="5222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MS PGothic" pitchFamily="34" charset="-128"/>
              </a:defRPr>
            </a:lvl1pPr>
            <a:lvl2pPr marL="757066" indent="-291179" eaLnBrk="0" hangingPunct="0">
              <a:defRPr sz="2400">
                <a:solidFill>
                  <a:schemeClr val="tx1"/>
                </a:solidFill>
                <a:latin typeface="Arial" charset="0"/>
                <a:ea typeface="MS PGothic" pitchFamily="34" charset="-128"/>
              </a:defRPr>
            </a:lvl2pPr>
            <a:lvl3pPr marL="1164717" indent="-232943" eaLnBrk="0" hangingPunct="0">
              <a:defRPr sz="2400">
                <a:solidFill>
                  <a:schemeClr val="tx1"/>
                </a:solidFill>
                <a:latin typeface="Arial" charset="0"/>
                <a:ea typeface="MS PGothic" pitchFamily="34" charset="-128"/>
              </a:defRPr>
            </a:lvl3pPr>
            <a:lvl4pPr marL="1630604" indent="-232943" eaLnBrk="0" hangingPunct="0">
              <a:defRPr sz="2400">
                <a:solidFill>
                  <a:schemeClr val="tx1"/>
                </a:solidFill>
                <a:latin typeface="Arial" charset="0"/>
                <a:ea typeface="MS PGothic" pitchFamily="34" charset="-128"/>
              </a:defRPr>
            </a:lvl4pPr>
            <a:lvl5pPr marL="2096491" indent="-232943" eaLnBrk="0" hangingPunct="0">
              <a:defRPr sz="2400">
                <a:solidFill>
                  <a:schemeClr val="tx1"/>
                </a:solidFill>
                <a:latin typeface="Arial"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Arial"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Arial"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Arial"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Arial" charset="0"/>
                <a:ea typeface="MS PGothic" pitchFamily="34" charset="-128"/>
              </a:defRPr>
            </a:lvl9pPr>
          </a:lstStyle>
          <a:p>
            <a:pPr eaLnBrk="1" hangingPunct="1"/>
            <a:fld id="{F38B8BA7-A8C9-40BB-85C5-B4A3CC8635FA}" type="slidenum">
              <a:rPr lang="de-DE" sz="1200">
                <a:solidFill>
                  <a:prstClr val="black"/>
                </a:solidFill>
                <a:latin typeface="Opel Sans Condensed" pitchFamily="34" charset="0"/>
              </a:rPr>
              <a:pPr eaLnBrk="1" hangingPunct="1"/>
              <a:t>89</a:t>
            </a:fld>
            <a:endParaRPr lang="de-DE" sz="1200">
              <a:solidFill>
                <a:prstClr val="black"/>
              </a:solidFill>
              <a:latin typeface="Opel Sans Condensed"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5BB0210A-4899-4AB7-AA88-90D8A34E9D81}"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1253205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fr-FR" sz="1600" dirty="0">
                <a:latin typeface="Opel Sans Condensed" pitchFamily="34" charset="0"/>
              </a:rPr>
              <a:t>Et puis, à Paris, du 29 janvier au 20 février,  nous investissons la </a:t>
            </a:r>
            <a:r>
              <a:rPr lang="fr-FR" sz="1600" dirty="0" err="1">
                <a:latin typeface="Opel Sans Condensed" pitchFamily="34" charset="0"/>
              </a:rPr>
              <a:t>gallerie</a:t>
            </a:r>
            <a:r>
              <a:rPr lang="fr-FR" sz="1600" dirty="0">
                <a:latin typeface="Opel Sans Condensed" pitchFamily="34" charset="0"/>
              </a:rPr>
              <a:t>  Nikki Diana </a:t>
            </a:r>
            <a:r>
              <a:rPr lang="fr-FR" sz="1600" dirty="0" err="1">
                <a:latin typeface="Opel Sans Condensed" pitchFamily="34" charset="0"/>
              </a:rPr>
              <a:t>Marquardt</a:t>
            </a:r>
            <a:r>
              <a:rPr lang="fr-FR" sz="1600" dirty="0">
                <a:latin typeface="Opel Sans Condensed" pitchFamily="34" charset="0"/>
              </a:rPr>
              <a:t>,  rue de Turenne, entre Bastille et Marais,  pour un monter </a:t>
            </a:r>
            <a:r>
              <a:rPr lang="fr-FR" sz="1600" dirty="0" smtClean="0">
                <a:latin typeface="Opel Sans Condensed" pitchFamily="34" charset="0"/>
              </a:rPr>
              <a:t>pop-up </a:t>
            </a:r>
            <a:r>
              <a:rPr lang="fr-FR" sz="1600" dirty="0">
                <a:latin typeface="Opel Sans Condensed" pitchFamily="34" charset="0"/>
              </a:rPr>
              <a:t>store de 500 m2  entièrement dédié à ADAM.</a:t>
            </a:r>
          </a:p>
          <a:p>
            <a:endParaRPr lang="fr-FR" sz="1600" dirty="0">
              <a:latin typeface="Opel Sans Condensed" pitchFamily="34" charset="0"/>
            </a:endParaRPr>
          </a:p>
          <a:p>
            <a:r>
              <a:rPr lang="fr-FR" sz="1600" dirty="0">
                <a:latin typeface="Opel Sans Condensed" pitchFamily="34" charset="0"/>
              </a:rPr>
              <a:t>Le public pourra  y vivre l’expérience ADAM, découvrir  des performances artistique live, écouter des set de Disc Jockeys et Vidéo Jockey…</a:t>
            </a:r>
          </a:p>
          <a:p>
            <a:endParaRPr lang="fr-FR" sz="1600" dirty="0">
              <a:latin typeface="Opel Sans Condensed" pitchFamily="34" charset="0"/>
            </a:endParaRPr>
          </a:p>
          <a:p>
            <a:r>
              <a:rPr lang="fr-FR" sz="1600" dirty="0">
                <a:latin typeface="Opel Sans Condensed" pitchFamily="34" charset="0"/>
              </a:rPr>
              <a:t>Bref, la galerie deviendra, avec ADAM, un haut lieu de la création artistique. </a:t>
            </a:r>
          </a:p>
        </p:txBody>
      </p:sp>
      <p:sp>
        <p:nvSpPr>
          <p:cNvPr id="55300"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MS PGothic" pitchFamily="34" charset="-128"/>
              </a:defRPr>
            </a:lvl1pPr>
            <a:lvl2pPr marL="757066" indent="-291179" eaLnBrk="0" hangingPunct="0">
              <a:defRPr sz="2400">
                <a:solidFill>
                  <a:schemeClr val="tx1"/>
                </a:solidFill>
                <a:latin typeface="Arial" charset="0"/>
                <a:ea typeface="MS PGothic" pitchFamily="34" charset="-128"/>
              </a:defRPr>
            </a:lvl2pPr>
            <a:lvl3pPr marL="1164717" indent="-232943" eaLnBrk="0" hangingPunct="0">
              <a:defRPr sz="2400">
                <a:solidFill>
                  <a:schemeClr val="tx1"/>
                </a:solidFill>
                <a:latin typeface="Arial" charset="0"/>
                <a:ea typeface="MS PGothic" pitchFamily="34" charset="-128"/>
              </a:defRPr>
            </a:lvl3pPr>
            <a:lvl4pPr marL="1630604" indent="-232943" eaLnBrk="0" hangingPunct="0">
              <a:defRPr sz="2400">
                <a:solidFill>
                  <a:schemeClr val="tx1"/>
                </a:solidFill>
                <a:latin typeface="Arial" charset="0"/>
                <a:ea typeface="MS PGothic" pitchFamily="34" charset="-128"/>
              </a:defRPr>
            </a:lvl4pPr>
            <a:lvl5pPr marL="2096491" indent="-232943" eaLnBrk="0" hangingPunct="0">
              <a:defRPr sz="2400">
                <a:solidFill>
                  <a:schemeClr val="tx1"/>
                </a:solidFill>
                <a:latin typeface="Arial"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Arial"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Arial"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Arial"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Arial" charset="0"/>
                <a:ea typeface="MS PGothic" pitchFamily="34" charset="-128"/>
              </a:defRPr>
            </a:lvl9pPr>
          </a:lstStyle>
          <a:p>
            <a:pPr eaLnBrk="1" hangingPunct="1"/>
            <a:fld id="{CDEEA2C1-E1C5-4101-A537-08C8DE1D4DD2}" type="slidenum">
              <a:rPr lang="de-DE" sz="1200">
                <a:solidFill>
                  <a:prstClr val="black"/>
                </a:solidFill>
                <a:latin typeface="Opel Sans Condensed" pitchFamily="34" charset="0"/>
              </a:rPr>
              <a:pPr eaLnBrk="1" hangingPunct="1"/>
              <a:t>90</a:t>
            </a:fld>
            <a:endParaRPr lang="de-DE" sz="1200">
              <a:solidFill>
                <a:prstClr val="black"/>
              </a:solidFill>
              <a:latin typeface="Opel Sans Condensed"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lnSpcReduction="10000"/>
          </a:bodyPr>
          <a:lstStyle/>
          <a:p>
            <a:r>
              <a:rPr lang="fr-FR" sz="1600" dirty="0"/>
              <a:t>Puisque l’on parle de performances artistique et de bouillonnement créatif, il serait bien de savoir à qui va s’adresser la communication ADAM…</a:t>
            </a:r>
          </a:p>
          <a:p>
            <a:endParaRPr lang="fr-FR" sz="1600" dirty="0"/>
          </a:p>
          <a:p>
            <a:r>
              <a:rPr lang="fr-FR" sz="1600" dirty="0"/>
              <a:t>C’est une nouvelle cible pour nous, ils sont jeunes, </a:t>
            </a:r>
            <a:r>
              <a:rPr lang="fr-FR" sz="1600" dirty="0" err="1"/>
              <a:t>trendy</a:t>
            </a:r>
            <a:r>
              <a:rPr lang="fr-FR" sz="1600" dirty="0"/>
              <a:t>, très orienté vers la mode, anticonformistes. Le style est prépondérant dans leur vie.</a:t>
            </a:r>
          </a:p>
          <a:p>
            <a:r>
              <a:rPr lang="fr-FR" sz="1600" dirty="0"/>
              <a:t>Ils consomment les nouveaux media, sont des boulimiques d’infos sur le web, et de réseaux sociaux… Ils ne regardent pas la TV, Ils regardent la TV tout en surfant sur le web, ou en </a:t>
            </a:r>
            <a:r>
              <a:rPr lang="fr-FR" sz="1600" dirty="0" err="1"/>
              <a:t>twittant</a:t>
            </a:r>
            <a:r>
              <a:rPr lang="fr-FR" sz="1600" dirty="0"/>
              <a:t> avec leurs proches…</a:t>
            </a:r>
          </a:p>
          <a:p>
            <a:endParaRPr lang="fr-FR" sz="1600" dirty="0"/>
          </a:p>
          <a:p>
            <a:r>
              <a:rPr lang="fr-FR" sz="1600" dirty="0"/>
              <a:t>Il va falloir utiliser de nouvelles formes de communication avec eux et bousculer la perception qu’ils peuvent avoir d’Opel. </a:t>
            </a:r>
          </a:p>
          <a:p>
            <a:r>
              <a:rPr lang="fr-FR" sz="1600" dirty="0"/>
              <a:t>Chacun d’eux est unique, tant mieux… Le concept de lancement sera basé sur les multiples personnalisation possibles de l’ADAM. Chaque client est unique, chaque ADAM l’est aussi</a:t>
            </a:r>
          </a:p>
          <a:p>
            <a:endParaRPr lang="fr-FR" sz="1600" dirty="0"/>
          </a:p>
          <a:p>
            <a:endParaRPr lang="fr-FR" sz="1600" dirty="0"/>
          </a:p>
          <a:p>
            <a:endParaRPr lang="fr-FR" sz="1600" dirty="0"/>
          </a:p>
          <a:p>
            <a:endParaRPr lang="fr-FR"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91</a:t>
            </a:fld>
            <a:endParaRPr lang="de-DE">
              <a:solidFill>
                <a:prstClr val="black"/>
              </a:solidFill>
            </a:endParaRPr>
          </a:p>
        </p:txBody>
      </p:sp>
    </p:spTree>
    <p:extLst>
      <p:ext uri="{BB962C8B-B14F-4D97-AF65-F5344CB8AC3E}">
        <p14:creationId xmlns:p14="http://schemas.microsoft.com/office/powerpoint/2010/main" val="30756754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92</a:t>
            </a:fld>
            <a:endParaRPr lang="de-DE">
              <a:solidFill>
                <a:prstClr val="black"/>
              </a:solidFill>
            </a:endParaRPr>
          </a:p>
        </p:txBody>
      </p:sp>
    </p:spTree>
    <p:extLst>
      <p:ext uri="{BB962C8B-B14F-4D97-AF65-F5344CB8AC3E}">
        <p14:creationId xmlns:p14="http://schemas.microsoft.com/office/powerpoint/2010/main" val="32558638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93</a:t>
            </a:fld>
            <a:endParaRPr lang="de-DE">
              <a:solidFill>
                <a:prstClr val="black"/>
              </a:solidFill>
            </a:endParaRPr>
          </a:p>
        </p:txBody>
      </p:sp>
    </p:spTree>
    <p:extLst>
      <p:ext uri="{BB962C8B-B14F-4D97-AF65-F5344CB8AC3E}">
        <p14:creationId xmlns:p14="http://schemas.microsoft.com/office/powerpoint/2010/main" val="2734842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94</a:t>
            </a:fld>
            <a:endParaRPr lang="de-DE">
              <a:solidFill>
                <a:prstClr val="black"/>
              </a:solidFill>
            </a:endParaRPr>
          </a:p>
        </p:txBody>
      </p:sp>
    </p:spTree>
    <p:extLst>
      <p:ext uri="{BB962C8B-B14F-4D97-AF65-F5344CB8AC3E}">
        <p14:creationId xmlns:p14="http://schemas.microsoft.com/office/powerpoint/2010/main" val="34446556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95</a:t>
            </a:fld>
            <a:endParaRPr lang="de-DE">
              <a:solidFill>
                <a:prstClr val="black"/>
              </a:solidFill>
            </a:endParaRPr>
          </a:p>
        </p:txBody>
      </p:sp>
    </p:spTree>
    <p:extLst>
      <p:ext uri="{BB962C8B-B14F-4D97-AF65-F5344CB8AC3E}">
        <p14:creationId xmlns:p14="http://schemas.microsoft.com/office/powerpoint/2010/main" val="10744401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96</a:t>
            </a:fld>
            <a:endParaRPr lang="de-DE">
              <a:solidFill>
                <a:prstClr val="black"/>
              </a:solidFill>
            </a:endParaRPr>
          </a:p>
        </p:txBody>
      </p:sp>
    </p:spTree>
    <p:extLst>
      <p:ext uri="{BB962C8B-B14F-4D97-AF65-F5344CB8AC3E}">
        <p14:creationId xmlns:p14="http://schemas.microsoft.com/office/powerpoint/2010/main" val="38302212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97</a:t>
            </a:fld>
            <a:endParaRPr lang="de-DE">
              <a:solidFill>
                <a:prstClr val="black"/>
              </a:solidFill>
            </a:endParaRPr>
          </a:p>
        </p:txBody>
      </p:sp>
    </p:spTree>
    <p:extLst>
      <p:ext uri="{BB962C8B-B14F-4D97-AF65-F5344CB8AC3E}">
        <p14:creationId xmlns:p14="http://schemas.microsoft.com/office/powerpoint/2010/main" val="11358870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98</a:t>
            </a:fld>
            <a:endParaRPr lang="de-DE">
              <a:solidFill>
                <a:prstClr val="black"/>
              </a:solidFill>
            </a:endParaRPr>
          </a:p>
        </p:txBody>
      </p:sp>
    </p:spTree>
    <p:extLst>
      <p:ext uri="{BB962C8B-B14F-4D97-AF65-F5344CB8AC3E}">
        <p14:creationId xmlns:p14="http://schemas.microsoft.com/office/powerpoint/2010/main" val="12738396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99</a:t>
            </a:fld>
            <a:endParaRPr lang="de-DE">
              <a:solidFill>
                <a:prstClr val="black"/>
              </a:solidFill>
            </a:endParaRPr>
          </a:p>
        </p:txBody>
      </p:sp>
    </p:spTree>
    <p:extLst>
      <p:ext uri="{BB962C8B-B14F-4D97-AF65-F5344CB8AC3E}">
        <p14:creationId xmlns:p14="http://schemas.microsoft.com/office/powerpoint/2010/main" val="2570441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9467" y="697230"/>
            <a:ext cx="6231467" cy="3486150"/>
          </a:xfrm>
        </p:spPr>
      </p:sp>
      <p:sp>
        <p:nvSpPr>
          <p:cNvPr id="3" name="Notes Placeholder 2"/>
          <p:cNvSpPr>
            <a:spLocks noGrp="1"/>
          </p:cNvSpPr>
          <p:nvPr>
            <p:ph type="body" idx="1"/>
          </p:nvPr>
        </p:nvSpPr>
        <p:spPr/>
        <p:txBody>
          <a:bodyPr>
            <a:normAutofit/>
          </a:bodyPr>
          <a:lstStyle/>
          <a:p>
            <a:r>
              <a:rPr lang="fr-FR" dirty="0" smtClean="0"/>
              <a:t>Rappel</a:t>
            </a:r>
            <a:r>
              <a:rPr lang="fr-FR" baseline="0" dirty="0" smtClean="0"/>
              <a:t> engagements pris:</a:t>
            </a:r>
          </a:p>
          <a:p>
            <a:r>
              <a:rPr lang="fr-FR" baseline="0" dirty="0" smtClean="0"/>
              <a:t>Croissance: +20% en </a:t>
            </a:r>
            <a:r>
              <a:rPr lang="fr-FR" baseline="0" dirty="0" err="1" smtClean="0"/>
              <a:t>retail</a:t>
            </a:r>
            <a:endParaRPr lang="fr-FR" baseline="0" dirty="0" smtClean="0"/>
          </a:p>
          <a:p>
            <a:r>
              <a:rPr lang="fr-FR" baseline="0" dirty="0" smtClean="0"/>
              <a:t>Baisse frais fi: agios payés +13%, encours payant = +40%</a:t>
            </a:r>
          </a:p>
          <a:p>
            <a:r>
              <a:rPr lang="fr-FR" baseline="0" dirty="0" smtClean="0"/>
              <a:t>Niveau commission payées =&gt; +60€ / dossier financés</a:t>
            </a:r>
          </a:p>
          <a:p>
            <a:r>
              <a:rPr lang="fr-FR" baseline="0" dirty="0" smtClean="0"/>
              <a:t>Nouveaux clients couverts par Maintenance = 6000</a:t>
            </a:r>
          </a:p>
          <a:p>
            <a:endParaRPr lang="fr-FR" baseline="0" dirty="0" smtClean="0"/>
          </a:p>
          <a:p>
            <a:r>
              <a:rPr lang="fr-FR" baseline="0" dirty="0" smtClean="0"/>
              <a:t>Rappel engagement captive + rachat par GM Financial</a:t>
            </a:r>
            <a:endParaRPr lang="fr-FR" dirty="0"/>
          </a:p>
        </p:txBody>
      </p:sp>
      <p:sp>
        <p:nvSpPr>
          <p:cNvPr id="4" name="Slide Number Placeholder 3"/>
          <p:cNvSpPr>
            <a:spLocks noGrp="1"/>
          </p:cNvSpPr>
          <p:nvPr>
            <p:ph type="sldNum" sz="quarter" idx="10"/>
          </p:nvPr>
        </p:nvSpPr>
        <p:spPr/>
        <p:txBody>
          <a:bodyPr/>
          <a:lstStyle/>
          <a:p>
            <a:fld id="{6229AE5E-211F-4133-9D62-89C045D8F398}" type="slidenum">
              <a:rPr lang="fr-FR" smtClean="0">
                <a:solidFill>
                  <a:prstClr val="black"/>
                </a:solidFill>
              </a:rPr>
              <a:pPr/>
              <a:t>31</a:t>
            </a:fld>
            <a:endParaRPr lang="fr-FR">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100</a:t>
            </a:fld>
            <a:endParaRPr lang="de-DE">
              <a:solidFill>
                <a:prstClr val="black"/>
              </a:solidFill>
            </a:endParaRPr>
          </a:p>
        </p:txBody>
      </p:sp>
    </p:spTree>
    <p:extLst>
      <p:ext uri="{BB962C8B-B14F-4D97-AF65-F5344CB8AC3E}">
        <p14:creationId xmlns:p14="http://schemas.microsoft.com/office/powerpoint/2010/main" val="37640222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101</a:t>
            </a:fld>
            <a:endParaRPr lang="de-DE">
              <a:solidFill>
                <a:prstClr val="black"/>
              </a:solidFill>
            </a:endParaRPr>
          </a:p>
        </p:txBody>
      </p:sp>
    </p:spTree>
    <p:extLst>
      <p:ext uri="{BB962C8B-B14F-4D97-AF65-F5344CB8AC3E}">
        <p14:creationId xmlns:p14="http://schemas.microsoft.com/office/powerpoint/2010/main" val="25704415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E2DECC4-79DA-4DE2-B3CD-CAD000C16827}" type="slidenum">
              <a:rPr lang="de-DE" smtClean="0">
                <a:solidFill>
                  <a:prstClr val="black"/>
                </a:solidFill>
              </a:rPr>
              <a:pPr/>
              <a:t>102</a:t>
            </a:fld>
            <a:endParaRPr lang="de-DE">
              <a:solidFill>
                <a:prstClr val="black"/>
              </a:solidFill>
            </a:endParaRPr>
          </a:p>
        </p:txBody>
      </p:sp>
    </p:spTree>
    <p:extLst>
      <p:ext uri="{BB962C8B-B14F-4D97-AF65-F5344CB8AC3E}">
        <p14:creationId xmlns:p14="http://schemas.microsoft.com/office/powerpoint/2010/main" val="37640222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Vous le voyez, 2013 est une</a:t>
            </a:r>
            <a:r>
              <a:rPr lang="fr-FR" baseline="0" dirty="0" smtClean="0"/>
              <a:t> année clé.</a:t>
            </a:r>
          </a:p>
          <a:p>
            <a:r>
              <a:rPr lang="fr-FR" dirty="0" smtClean="0"/>
              <a:t>C’est bel et bien un tournant de la marque tant sur la stratégie de communication que sur le festival de nouveaux produits.</a:t>
            </a:r>
          </a:p>
          <a:p>
            <a:endParaRPr lang="fr-FR" dirty="0" smtClean="0"/>
          </a:p>
          <a:p>
            <a:r>
              <a:rPr lang="fr-FR" dirty="0" smtClean="0"/>
              <a:t>Je</a:t>
            </a:r>
            <a:r>
              <a:rPr lang="fr-FR" baseline="0" dirty="0" smtClean="0"/>
              <a:t> vais demander à Pierre </a:t>
            </a:r>
            <a:r>
              <a:rPr lang="fr-FR" baseline="0" dirty="0" err="1" smtClean="0"/>
              <a:t>Maesen</a:t>
            </a:r>
            <a:r>
              <a:rPr lang="fr-FR" baseline="0" dirty="0" smtClean="0"/>
              <a:t> de bien vouloir nous rejoindre afin de présenter la communication du 1</a:t>
            </a:r>
            <a:r>
              <a:rPr lang="fr-FR" baseline="30000" dirty="0" smtClean="0"/>
              <a:t>er</a:t>
            </a:r>
            <a:r>
              <a:rPr lang="fr-FR" baseline="0" dirty="0" smtClean="0"/>
              <a:t> semestre, et notamment les lancements de produits.</a:t>
            </a:r>
          </a:p>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103</a:t>
            </a:fld>
            <a:endParaRPr lang="de-DE">
              <a:solidFill>
                <a:prstClr val="black"/>
              </a:solidFill>
            </a:endParaRPr>
          </a:p>
        </p:txBody>
      </p:sp>
    </p:spTree>
    <p:extLst>
      <p:ext uri="{BB962C8B-B14F-4D97-AF65-F5344CB8AC3E}">
        <p14:creationId xmlns:p14="http://schemas.microsoft.com/office/powerpoint/2010/main" val="29925018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JPD : </a:t>
            </a:r>
            <a:r>
              <a:rPr lang="fr-FR" dirty="0" err="1" smtClean="0"/>
              <a:t>Bcp</a:t>
            </a:r>
            <a:r>
              <a:rPr lang="fr-FR" dirty="0" smtClean="0"/>
              <a:t> de bonnes nouvelles Bertrand – voyons comment cela se traduit en chiffres d’immatriculation pour 2013 – Appel CD</a:t>
            </a:r>
          </a:p>
          <a:p>
            <a:endParaRPr lang="fr-FR" dirty="0"/>
          </a:p>
        </p:txBody>
      </p:sp>
      <p:sp>
        <p:nvSpPr>
          <p:cNvPr id="4" name="Espace réservé du numéro de diapositive 3"/>
          <p:cNvSpPr>
            <a:spLocks noGrp="1"/>
          </p:cNvSpPr>
          <p:nvPr>
            <p:ph type="sldNum" sz="quarter" idx="10"/>
          </p:nvPr>
        </p:nvSpPr>
        <p:spPr/>
        <p:txBody>
          <a:bodyPr/>
          <a:lstStyle/>
          <a:p>
            <a:fld id="{97FBED7E-3139-4DC0-968E-538CF8BC4A62}" type="slidenum">
              <a:rPr lang="fr-FR" smtClean="0">
                <a:solidFill>
                  <a:prstClr val="black"/>
                </a:solidFill>
              </a:rPr>
              <a:pPr/>
              <a:t>104</a:t>
            </a:fld>
            <a:endParaRPr lang="fr-FR">
              <a:solidFill>
                <a:prstClr val="black"/>
              </a:solidFill>
            </a:endParaRPr>
          </a:p>
        </p:txBody>
      </p:sp>
    </p:spTree>
    <p:extLst>
      <p:ext uri="{BB962C8B-B14F-4D97-AF65-F5344CB8AC3E}">
        <p14:creationId xmlns:p14="http://schemas.microsoft.com/office/powerpoint/2010/main" val="7997686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JPD : Votre vision du marché ?</a:t>
            </a:r>
          </a:p>
          <a:p>
            <a:r>
              <a:rPr lang="fr-FR" dirty="0" smtClean="0"/>
              <a:t>CD…</a:t>
            </a:r>
          </a:p>
          <a:p>
            <a:r>
              <a:rPr lang="fr-FR" dirty="0" smtClean="0"/>
              <a:t>JPD</a:t>
            </a:r>
            <a:r>
              <a:rPr lang="fr-FR" baseline="0" dirty="0" smtClean="0"/>
              <a:t> : Opel sur ce marché?</a:t>
            </a:r>
          </a:p>
          <a:p>
            <a:r>
              <a:rPr lang="fr-FR" baseline="0" dirty="0" smtClean="0"/>
              <a:t>CD…</a:t>
            </a:r>
          </a:p>
          <a:p>
            <a:r>
              <a:rPr lang="fr-FR" baseline="0" dirty="0" smtClean="0"/>
              <a:t>Bertrand </a:t>
            </a:r>
            <a:r>
              <a:rPr lang="fr-FR" baseline="0" dirty="0" err="1" smtClean="0"/>
              <a:t>Saugnac</a:t>
            </a:r>
            <a:r>
              <a:rPr lang="fr-FR" baseline="0" dirty="0" smtClean="0"/>
              <a:t> : j’ai entendu parlé du syndrome des 3 voitures? Qu’est ce que c’est? </a:t>
            </a:r>
          </a:p>
          <a:p>
            <a:r>
              <a:rPr lang="fr-FR" baseline="0" dirty="0" smtClean="0"/>
              <a:t>CD…</a:t>
            </a:r>
          </a:p>
          <a:p>
            <a:r>
              <a:rPr lang="fr-FR" baseline="0" dirty="0" smtClean="0"/>
              <a:t>JPD : Adam aura un </a:t>
            </a:r>
            <a:r>
              <a:rPr lang="fr-FR" baseline="0" dirty="0" err="1" smtClean="0"/>
              <a:t>role</a:t>
            </a:r>
            <a:r>
              <a:rPr lang="fr-FR" baseline="0" dirty="0" smtClean="0"/>
              <a:t> clé?</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97FBED7E-3139-4DC0-968E-538CF8BC4A62}" type="slidenum">
              <a:rPr lang="fr-FR" smtClean="0">
                <a:solidFill>
                  <a:prstClr val="black"/>
                </a:solidFill>
              </a:rPr>
              <a:pPr/>
              <a:t>106</a:t>
            </a:fld>
            <a:endParaRPr lang="fr-FR">
              <a:solidFill>
                <a:prstClr val="black"/>
              </a:solidFill>
            </a:endParaRPr>
          </a:p>
        </p:txBody>
      </p:sp>
    </p:spTree>
    <p:extLst>
      <p:ext uri="{BB962C8B-B14F-4D97-AF65-F5344CB8AC3E}">
        <p14:creationId xmlns:p14="http://schemas.microsoft.com/office/powerpoint/2010/main" val="99060081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CD : </a:t>
            </a:r>
            <a:r>
              <a:rPr lang="fr-FR" baseline="0" dirty="0" err="1" smtClean="0"/>
              <a:t>process</a:t>
            </a:r>
            <a:r>
              <a:rPr lang="fr-FR" baseline="0" dirty="0" smtClean="0"/>
              <a:t> commercial adapté + pas de braderie</a:t>
            </a:r>
          </a:p>
          <a:p>
            <a:endParaRPr lang="fr-FR" baseline="0" dirty="0" smtClean="0"/>
          </a:p>
          <a:p>
            <a:r>
              <a:rPr lang="fr-FR" baseline="0" dirty="0" smtClean="0"/>
              <a:t>Bertrand </a:t>
            </a:r>
            <a:r>
              <a:rPr lang="fr-FR" baseline="0" dirty="0" err="1" smtClean="0"/>
              <a:t>Saugnac</a:t>
            </a:r>
            <a:r>
              <a:rPr lang="fr-FR" baseline="0" dirty="0" smtClean="0"/>
              <a:t>: Moins de moins, plus de plus.</a:t>
            </a:r>
          </a:p>
          <a:p>
            <a:endParaRPr lang="fr-FR" baseline="0" dirty="0" smtClean="0"/>
          </a:p>
          <a:p>
            <a:r>
              <a:rPr lang="fr-FR" baseline="0" dirty="0" smtClean="0"/>
              <a:t>JPD : OK j’ai bien compris : 4,5% de part de marché en véhicule particulier dont ¼ par les nouveautés. Et pour les véhicules utilitaires?</a:t>
            </a:r>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107</a:t>
            </a:fld>
            <a:endParaRPr lang="fr-FR">
              <a:solidFill>
                <a:prstClr val="black"/>
              </a:solidFill>
            </a:endParaRPr>
          </a:p>
        </p:txBody>
      </p:sp>
    </p:spTree>
    <p:extLst>
      <p:ext uri="{BB962C8B-B14F-4D97-AF65-F5344CB8AC3E}">
        <p14:creationId xmlns:p14="http://schemas.microsoft.com/office/powerpoint/2010/main" val="34324263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CD ….</a:t>
            </a:r>
          </a:p>
          <a:p>
            <a:endParaRPr lang="fr-FR" dirty="0" smtClean="0"/>
          </a:p>
          <a:p>
            <a:r>
              <a:rPr lang="fr-FR" dirty="0" smtClean="0"/>
              <a:t>JPD</a:t>
            </a:r>
            <a:r>
              <a:rPr lang="fr-FR" baseline="0" dirty="0" smtClean="0"/>
              <a:t> : nous connaissons maintenant vos objectifs. Quelle sera votre stratégie, en plus de l’arrivée des nouveaux produits, pour les atteindre?</a:t>
            </a:r>
            <a:endParaRPr lang="fr-FR" dirty="0" smtClean="0"/>
          </a:p>
          <a:p>
            <a:endParaRPr lang="fr-FR" dirty="0" smtClean="0"/>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97FBED7E-3139-4DC0-968E-538CF8BC4A62}" type="slidenum">
              <a:rPr lang="fr-FR" smtClean="0">
                <a:solidFill>
                  <a:prstClr val="black"/>
                </a:solidFill>
              </a:rPr>
              <a:pPr/>
              <a:t>108</a:t>
            </a:fld>
            <a:endParaRPr lang="fr-FR">
              <a:solidFill>
                <a:prstClr val="black"/>
              </a:solidFill>
            </a:endParaRPr>
          </a:p>
        </p:txBody>
      </p:sp>
    </p:spTree>
    <p:extLst>
      <p:ext uri="{BB962C8B-B14F-4D97-AF65-F5344CB8AC3E}">
        <p14:creationId xmlns:p14="http://schemas.microsoft.com/office/powerpoint/2010/main" val="15845108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CD…</a:t>
            </a:r>
          </a:p>
          <a:p>
            <a:endParaRPr lang="fr-FR" dirty="0" smtClean="0"/>
          </a:p>
          <a:p>
            <a:r>
              <a:rPr lang="fr-FR" baseline="0" dirty="0" smtClean="0"/>
              <a:t>BS : j’ai découvert cette opération intéressante – peut-on faire un bilan de opérations de ces dernières semaines?</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97FBED7E-3139-4DC0-968E-538CF8BC4A62}" type="slidenum">
              <a:rPr lang="fr-FR" smtClean="0">
                <a:solidFill>
                  <a:prstClr val="black"/>
                </a:solidFill>
              </a:rPr>
              <a:pPr/>
              <a:t>109</a:t>
            </a:fld>
            <a:endParaRPr lang="fr-FR">
              <a:solidFill>
                <a:prstClr val="black"/>
              </a:solidFill>
            </a:endParaRPr>
          </a:p>
        </p:txBody>
      </p:sp>
    </p:spTree>
    <p:extLst>
      <p:ext uri="{BB962C8B-B14F-4D97-AF65-F5344CB8AC3E}">
        <p14:creationId xmlns:p14="http://schemas.microsoft.com/office/powerpoint/2010/main" val="13629856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Bertrand : Quels sont les</a:t>
            </a:r>
            <a:r>
              <a:rPr lang="fr-FR" baseline="0" dirty="0" smtClean="0"/>
              <a:t> enseignements et les recettes du succès?</a:t>
            </a:r>
            <a:endParaRPr lang="fr-FR" dirty="0" smtClean="0"/>
          </a:p>
          <a:p>
            <a:endParaRPr lang="fr-FR" dirty="0" smtClean="0"/>
          </a:p>
          <a:p>
            <a:r>
              <a:rPr lang="fr-FR" dirty="0" smtClean="0"/>
              <a:t>CD</a:t>
            </a:r>
            <a:r>
              <a:rPr lang="fr-FR" baseline="0" dirty="0" smtClean="0"/>
              <a:t> : 	Fichier</a:t>
            </a:r>
          </a:p>
          <a:p>
            <a:r>
              <a:rPr lang="fr-FR" baseline="0" dirty="0" smtClean="0"/>
              <a:t>	Relance</a:t>
            </a:r>
          </a:p>
          <a:p>
            <a:r>
              <a:rPr lang="fr-FR" baseline="0" dirty="0" smtClean="0"/>
              <a:t>	Nombre OP/An</a:t>
            </a:r>
          </a:p>
          <a:p>
            <a:r>
              <a:rPr lang="fr-FR" baseline="0" dirty="0" smtClean="0"/>
              <a:t>	Période</a:t>
            </a:r>
            <a:endParaRPr lang="fr-FR" dirty="0" smtClean="0"/>
          </a:p>
          <a:p>
            <a:endParaRPr lang="fr-FR" dirty="0" smtClean="0"/>
          </a:p>
          <a:p>
            <a:r>
              <a:rPr lang="fr-FR" dirty="0" smtClean="0"/>
              <a:t>JPD : bonne</a:t>
            </a:r>
            <a:r>
              <a:rPr lang="fr-FR" baseline="0" dirty="0" smtClean="0"/>
              <a:t> opération de </a:t>
            </a:r>
            <a:r>
              <a:rPr lang="fr-FR" baseline="0" dirty="0" err="1" smtClean="0"/>
              <a:t>traffic</a:t>
            </a:r>
            <a:r>
              <a:rPr lang="fr-FR" baseline="0" dirty="0" smtClean="0"/>
              <a:t> / Nous avons vu que le web était aussi au cœur de votre dispositif.</a:t>
            </a:r>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110</a:t>
            </a:fld>
            <a:endParaRPr lang="fr-FR">
              <a:solidFill>
                <a:prstClr val="black"/>
              </a:solidFill>
            </a:endParaRPr>
          </a:p>
        </p:txBody>
      </p:sp>
    </p:spTree>
    <p:extLst>
      <p:ext uri="{BB962C8B-B14F-4D97-AF65-F5344CB8AC3E}">
        <p14:creationId xmlns:p14="http://schemas.microsoft.com/office/powerpoint/2010/main" val="82500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9467" y="697230"/>
            <a:ext cx="6231467" cy="3486150"/>
          </a:xfrm>
        </p:spPr>
      </p:sp>
      <p:sp>
        <p:nvSpPr>
          <p:cNvPr id="3" name="Notes Placeholder 2"/>
          <p:cNvSpPr>
            <a:spLocks noGrp="1"/>
          </p:cNvSpPr>
          <p:nvPr>
            <p:ph type="body" idx="1"/>
          </p:nvPr>
        </p:nvSpPr>
        <p:spPr/>
        <p:txBody>
          <a:bodyPr>
            <a:normAutofit/>
          </a:bodyPr>
          <a:lstStyle/>
          <a:p>
            <a:r>
              <a:rPr lang="fr-FR" dirty="0" smtClean="0"/>
              <a:t>Engagement:</a:t>
            </a:r>
          </a:p>
          <a:p>
            <a:r>
              <a:rPr lang="fr-FR" dirty="0" smtClean="0"/>
              <a:t>Rappel</a:t>
            </a:r>
            <a:r>
              <a:rPr lang="fr-FR" baseline="0" dirty="0" smtClean="0"/>
              <a:t> engagement WS =&gt; partenaire = meilleur taux de fi + lignes confirmées</a:t>
            </a:r>
          </a:p>
          <a:p>
            <a:r>
              <a:rPr lang="fr-FR" baseline="0" dirty="0" smtClean="0"/>
              <a:t>Montée en compétence =&gt; </a:t>
            </a:r>
          </a:p>
          <a:p>
            <a:r>
              <a:rPr lang="fr-FR" baseline="0" dirty="0" smtClean="0"/>
              <a:t>- accompagnement marque avec nouveaux produits</a:t>
            </a:r>
          </a:p>
          <a:p>
            <a:pPr>
              <a:buFontTx/>
              <a:buChar char="-"/>
            </a:pPr>
            <a:r>
              <a:rPr lang="fr-FR" baseline="0" dirty="0" smtClean="0"/>
              <a:t>Accompagnement réseau avec </a:t>
            </a:r>
            <a:r>
              <a:rPr lang="fr-FR" baseline="0" dirty="0" err="1" smtClean="0"/>
              <a:t>Leads</a:t>
            </a:r>
            <a:r>
              <a:rPr lang="fr-FR" baseline="0" dirty="0" smtClean="0"/>
              <a:t> pour clients SAV</a:t>
            </a:r>
          </a:p>
          <a:p>
            <a:pPr>
              <a:buFontTx/>
              <a:buChar char="-"/>
            </a:pPr>
            <a:r>
              <a:rPr lang="fr-FR" baseline="0" dirty="0" smtClean="0"/>
              <a:t>Accompagnement équipes de vente avec formation</a:t>
            </a:r>
          </a:p>
          <a:p>
            <a:pPr>
              <a:buFontTx/>
              <a:buChar char="-"/>
            </a:pPr>
            <a:endParaRPr lang="fr-FR" baseline="0" dirty="0" smtClean="0"/>
          </a:p>
          <a:p>
            <a:pPr>
              <a:buFontTx/>
              <a:buNone/>
            </a:pPr>
            <a:r>
              <a:rPr lang="fr-FR" baseline="0" dirty="0" smtClean="0"/>
              <a:t>Performance: rappel objectifs</a:t>
            </a:r>
          </a:p>
          <a:p>
            <a:pPr>
              <a:buFontTx/>
              <a:buChar char="-"/>
            </a:pPr>
            <a:r>
              <a:rPr lang="fr-FR" baseline="0" dirty="0" smtClean="0"/>
              <a:t>25% en 2012, 20% en 2011</a:t>
            </a:r>
          </a:p>
          <a:p>
            <a:pPr>
              <a:buFontTx/>
              <a:buChar char="-"/>
            </a:pPr>
            <a:r>
              <a:rPr lang="fr-FR" baseline="0" dirty="0" smtClean="0"/>
              <a:t>5% pénétration VO en 2011 &amp; 2010</a:t>
            </a:r>
          </a:p>
          <a:p>
            <a:pPr>
              <a:buFontTx/>
              <a:buChar char="-"/>
            </a:pPr>
            <a:r>
              <a:rPr lang="fr-FR" baseline="0" dirty="0" smtClean="0"/>
              <a:t>Dealers partenaires: 65% en 2011, 80% en 2012</a:t>
            </a:r>
          </a:p>
          <a:p>
            <a:endParaRPr lang="fr-FR" dirty="0"/>
          </a:p>
        </p:txBody>
      </p:sp>
      <p:sp>
        <p:nvSpPr>
          <p:cNvPr id="4" name="Slide Number Placeholder 3"/>
          <p:cNvSpPr>
            <a:spLocks noGrp="1"/>
          </p:cNvSpPr>
          <p:nvPr>
            <p:ph type="sldNum" sz="quarter" idx="10"/>
          </p:nvPr>
        </p:nvSpPr>
        <p:spPr/>
        <p:txBody>
          <a:bodyPr/>
          <a:lstStyle/>
          <a:p>
            <a:fld id="{6229AE5E-211F-4133-9D62-89C045D8F398}" type="slidenum">
              <a:rPr lang="fr-FR" smtClean="0">
                <a:solidFill>
                  <a:prstClr val="black"/>
                </a:solidFill>
              </a:rPr>
              <a:pPr/>
              <a:t>32</a:t>
            </a:fld>
            <a:endParaRPr lang="fr-FR">
              <a:solidFill>
                <a:prstClr val="black"/>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CD….</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111</a:t>
            </a:fld>
            <a:endParaRPr lang="fr-FR">
              <a:solidFill>
                <a:prstClr val="black"/>
              </a:solidFill>
            </a:endParaRPr>
          </a:p>
        </p:txBody>
      </p:sp>
    </p:spTree>
    <p:extLst>
      <p:ext uri="{BB962C8B-B14F-4D97-AF65-F5344CB8AC3E}">
        <p14:creationId xmlns:p14="http://schemas.microsoft.com/office/powerpoint/2010/main" val="44755484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BS</a:t>
            </a:r>
            <a:r>
              <a:rPr lang="fr-FR" baseline="0" dirty="0" smtClean="0"/>
              <a:t> … Respect GBB, vous n’avez rien à faire.</a:t>
            </a:r>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112</a:t>
            </a:fld>
            <a:endParaRPr lang="fr-FR">
              <a:solidFill>
                <a:prstClr val="black"/>
              </a:solidFill>
            </a:endParaRPr>
          </a:p>
        </p:txBody>
      </p:sp>
    </p:spTree>
    <p:extLst>
      <p:ext uri="{BB962C8B-B14F-4D97-AF65-F5344CB8AC3E}">
        <p14:creationId xmlns:p14="http://schemas.microsoft.com/office/powerpoint/2010/main" val="42253446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BS …. </a:t>
            </a:r>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113</a:t>
            </a:fld>
            <a:endParaRPr lang="fr-FR">
              <a:solidFill>
                <a:prstClr val="black"/>
              </a:solidFill>
            </a:endParaRPr>
          </a:p>
        </p:txBody>
      </p:sp>
    </p:spTree>
    <p:extLst>
      <p:ext uri="{BB962C8B-B14F-4D97-AF65-F5344CB8AC3E}">
        <p14:creationId xmlns:p14="http://schemas.microsoft.com/office/powerpoint/2010/main" val="151317162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CD…</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114</a:t>
            </a:fld>
            <a:endParaRPr lang="fr-FR">
              <a:solidFill>
                <a:prstClr val="black"/>
              </a:solidFill>
            </a:endParaRPr>
          </a:p>
        </p:txBody>
      </p:sp>
    </p:spTree>
    <p:extLst>
      <p:ext uri="{BB962C8B-B14F-4D97-AF65-F5344CB8AC3E}">
        <p14:creationId xmlns:p14="http://schemas.microsoft.com/office/powerpoint/2010/main" val="9394859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CD…</a:t>
            </a:r>
          </a:p>
          <a:p>
            <a:endParaRPr lang="fr-FR" dirty="0" smtClean="0"/>
          </a:p>
          <a:p>
            <a:r>
              <a:rPr lang="fr-FR" dirty="0" smtClean="0"/>
              <a:t>JPD : merci Bertrand</a:t>
            </a:r>
            <a:r>
              <a:rPr lang="fr-FR" baseline="0" dirty="0" smtClean="0"/>
              <a:t> QUI REGAGNE SA PLACE</a:t>
            </a:r>
          </a:p>
          <a:p>
            <a:r>
              <a:rPr lang="fr-FR" baseline="0" dirty="0" smtClean="0"/>
              <a:t>	- Avez-vous aussi une stratégie pour les sociétés?</a:t>
            </a:r>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116</a:t>
            </a:fld>
            <a:endParaRPr lang="fr-FR">
              <a:solidFill>
                <a:prstClr val="black"/>
              </a:solidFill>
            </a:endParaRPr>
          </a:p>
        </p:txBody>
      </p:sp>
    </p:spTree>
    <p:extLst>
      <p:ext uri="{BB962C8B-B14F-4D97-AF65-F5344CB8AC3E}">
        <p14:creationId xmlns:p14="http://schemas.microsoft.com/office/powerpoint/2010/main" val="31448042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CD…</a:t>
            </a:r>
          </a:p>
          <a:p>
            <a:endParaRPr lang="fr-FR" dirty="0" smtClean="0"/>
          </a:p>
          <a:p>
            <a:r>
              <a:rPr lang="fr-FR" dirty="0" smtClean="0"/>
              <a:t>JPD :</a:t>
            </a:r>
            <a:r>
              <a:rPr lang="fr-FR" baseline="0" dirty="0" smtClean="0"/>
              <a:t> vous </a:t>
            </a:r>
            <a:r>
              <a:rPr lang="fr-FR" baseline="0" dirty="0" err="1" smtClean="0"/>
              <a:t>etes</a:t>
            </a:r>
            <a:r>
              <a:rPr lang="fr-FR" baseline="0" dirty="0" smtClean="0"/>
              <a:t> en train de me convaincre. Ca me parait le moment d’avoir un témoignage extérieur.</a:t>
            </a:r>
          </a:p>
          <a:p>
            <a:endParaRPr lang="fr-FR" baseline="0" dirty="0" smtClean="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117</a:t>
            </a:fld>
            <a:endParaRPr lang="fr-FR">
              <a:solidFill>
                <a:prstClr val="black"/>
              </a:solidFill>
            </a:endParaRPr>
          </a:p>
        </p:txBody>
      </p:sp>
    </p:spTree>
    <p:extLst>
      <p:ext uri="{BB962C8B-B14F-4D97-AF65-F5344CB8AC3E}">
        <p14:creationId xmlns:p14="http://schemas.microsoft.com/office/powerpoint/2010/main" val="15268264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JPD : présentation Jean-François CHANAL : Directeur Général d'ALD : </a:t>
            </a:r>
            <a:r>
              <a:rPr lang="fr-FR" dirty="0" err="1" smtClean="0"/>
              <a:t>leaser</a:t>
            </a:r>
            <a:r>
              <a:rPr lang="fr-FR" dirty="0" smtClean="0"/>
              <a:t> majeur 55 000 commandes en 2012 / Président du syndicat des loueurs.</a:t>
            </a:r>
          </a:p>
          <a:p>
            <a:r>
              <a:rPr lang="fr-FR" dirty="0" smtClean="0"/>
              <a:t>JPD : 	Pouvez vous nous donner des informations sur le marché de la longue durée?</a:t>
            </a:r>
          </a:p>
          <a:p>
            <a:r>
              <a:rPr lang="fr-FR" dirty="0" smtClean="0"/>
              <a:t>JFC : 	Marché porteur</a:t>
            </a:r>
          </a:p>
          <a:p>
            <a:r>
              <a:rPr lang="fr-FR" dirty="0" smtClean="0"/>
              <a:t>	LLD incontournable</a:t>
            </a:r>
          </a:p>
          <a:p>
            <a:r>
              <a:rPr lang="fr-FR" dirty="0" smtClean="0"/>
              <a:t>JPD : 	Quels sont les atouts d'Opel sur ce marché?</a:t>
            </a:r>
          </a:p>
          <a:p>
            <a:r>
              <a:rPr lang="fr-FR" dirty="0" smtClean="0"/>
              <a:t>JFC : 	Offre large VP comme VU</a:t>
            </a:r>
          </a:p>
          <a:p>
            <a:r>
              <a:rPr lang="fr-FR" dirty="0" smtClean="0"/>
              <a:t>	CO2 compétitif</a:t>
            </a:r>
          </a:p>
          <a:p>
            <a:r>
              <a:rPr lang="fr-FR" dirty="0" smtClean="0"/>
              <a:t>JPD : 	CD des exemples ?	</a:t>
            </a:r>
          </a:p>
          <a:p>
            <a:r>
              <a:rPr lang="fr-FR" dirty="0" smtClean="0"/>
              <a:t>CD : 	Exemples de CO2 compétitifs.</a:t>
            </a:r>
          </a:p>
          <a:p>
            <a:r>
              <a:rPr lang="fr-FR" dirty="0" smtClean="0"/>
              <a:t>JFC :	Pour augmenter les ventes, il nous reste donc les conditions financières?</a:t>
            </a:r>
          </a:p>
          <a:p>
            <a:r>
              <a:rPr lang="fr-FR" dirty="0" smtClean="0"/>
              <a:t>JFC : 	Remise n'est qu'une partie</a:t>
            </a:r>
          </a:p>
          <a:p>
            <a:r>
              <a:rPr lang="fr-FR" dirty="0" smtClean="0"/>
              <a:t>	Importance TCO</a:t>
            </a:r>
          </a:p>
          <a:p>
            <a:r>
              <a:rPr lang="fr-FR" dirty="0" smtClean="0"/>
              <a:t>	VR compétitives (exemples)</a:t>
            </a:r>
          </a:p>
          <a:p>
            <a:r>
              <a:rPr lang="fr-FR" dirty="0" smtClean="0"/>
              <a:t>	Maintenance au bon prix</a:t>
            </a:r>
          </a:p>
          <a:p>
            <a:r>
              <a:rPr lang="fr-FR" dirty="0" smtClean="0"/>
              <a:t>JPD :	Importance aussi de la qualité de service</a:t>
            </a:r>
          </a:p>
          <a:p>
            <a:r>
              <a:rPr lang="fr-FR" dirty="0" smtClean="0"/>
              <a:t>JFC : 	Majeur!</a:t>
            </a:r>
          </a:p>
          <a:p>
            <a:r>
              <a:rPr lang="fr-FR" dirty="0" smtClean="0"/>
              <a:t>	Savoir gérer les problèmes</a:t>
            </a:r>
          </a:p>
          <a:p>
            <a:r>
              <a:rPr lang="fr-FR" dirty="0" smtClean="0"/>
              <a:t>	Proposer une solution de mobilité</a:t>
            </a:r>
          </a:p>
          <a:p>
            <a:r>
              <a:rPr lang="fr-FR" dirty="0" smtClean="0"/>
              <a:t>CD : 	C'est la qualité de service et d'implication qui explique la différence de performances à conditions identiques.</a:t>
            </a:r>
          </a:p>
          <a:p>
            <a:r>
              <a:rPr lang="fr-FR" dirty="0" smtClean="0"/>
              <a:t>JPD :	Avez vous un conseil à donner à nos invités?</a:t>
            </a:r>
          </a:p>
          <a:p>
            <a:r>
              <a:rPr lang="fr-FR" dirty="0" smtClean="0"/>
              <a:t>JFC :	Continuer à se professionnaliser.</a:t>
            </a:r>
          </a:p>
          <a:p>
            <a:r>
              <a:rPr lang="fr-FR" dirty="0" smtClean="0"/>
              <a:t>	Engagement du loueur / Engagement nécessaire de la marque et de ses concessionnaires.</a:t>
            </a:r>
          </a:p>
          <a:p>
            <a:r>
              <a:rPr lang="fr-FR" dirty="0" smtClean="0"/>
              <a:t>	Chaîne de la qualité.</a:t>
            </a:r>
          </a:p>
          <a:p>
            <a:r>
              <a:rPr lang="fr-FR" dirty="0" smtClean="0"/>
              <a:t>JPD :	Christophe, que retenez vous?</a:t>
            </a:r>
          </a:p>
          <a:p>
            <a:r>
              <a:rPr lang="fr-FR" dirty="0" smtClean="0"/>
              <a:t>CD : 	Pas de complexe.</a:t>
            </a:r>
          </a:p>
          <a:p>
            <a:r>
              <a:rPr lang="fr-FR" dirty="0" smtClean="0"/>
              <a:t>	Il y a </a:t>
            </a:r>
            <a:r>
              <a:rPr lang="fr-FR" dirty="0" err="1" smtClean="0"/>
              <a:t>bcp</a:t>
            </a:r>
            <a:r>
              <a:rPr lang="fr-FR" dirty="0" smtClean="0"/>
              <a:t> d'acteurs qui sont conscients de cette opportunité : le marché ne nous attend pas mais nous y avons notre place.</a:t>
            </a:r>
          </a:p>
          <a:p>
            <a:r>
              <a:rPr lang="fr-FR" smtClean="0"/>
              <a:t>	Engagement nécessaire : animation commerciale, présentation produit, prospection, qualité de service.</a:t>
            </a:r>
          </a:p>
          <a:p>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118</a:t>
            </a:fld>
            <a:endParaRPr lang="fr-FR">
              <a:solidFill>
                <a:prstClr val="black"/>
              </a:solidFill>
            </a:endParaRPr>
          </a:p>
        </p:txBody>
      </p:sp>
    </p:spTree>
    <p:extLst>
      <p:ext uri="{BB962C8B-B14F-4D97-AF65-F5344CB8AC3E}">
        <p14:creationId xmlns:p14="http://schemas.microsoft.com/office/powerpoint/2010/main" val="20650957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CD…</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119</a:t>
            </a:fld>
            <a:endParaRPr lang="fr-FR">
              <a:solidFill>
                <a:prstClr val="black"/>
              </a:solidFill>
            </a:endParaRPr>
          </a:p>
        </p:txBody>
      </p:sp>
    </p:spTree>
    <p:extLst>
      <p:ext uri="{BB962C8B-B14F-4D97-AF65-F5344CB8AC3E}">
        <p14:creationId xmlns:p14="http://schemas.microsoft.com/office/powerpoint/2010/main" val="175175521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JPD : présentation Jean-François CHANAL : Directeur Général d'ALD : </a:t>
            </a:r>
            <a:r>
              <a:rPr lang="fr-FR" dirty="0" err="1" smtClean="0"/>
              <a:t>leaser</a:t>
            </a:r>
            <a:r>
              <a:rPr lang="fr-FR" dirty="0" smtClean="0"/>
              <a:t> majeur 55 000 commandes en 2012 / Président du syndicat des loueurs.</a:t>
            </a:r>
          </a:p>
          <a:p>
            <a:r>
              <a:rPr lang="fr-FR" dirty="0" smtClean="0"/>
              <a:t>JPD : 	Pouvez vous nous donner des informations sur le marché de la longue durée?</a:t>
            </a:r>
          </a:p>
          <a:p>
            <a:r>
              <a:rPr lang="fr-FR" dirty="0" smtClean="0"/>
              <a:t>JFC : 	Marché porteur</a:t>
            </a:r>
          </a:p>
          <a:p>
            <a:r>
              <a:rPr lang="fr-FR" dirty="0" smtClean="0"/>
              <a:t>	LLD incontournable</a:t>
            </a:r>
          </a:p>
          <a:p>
            <a:r>
              <a:rPr lang="fr-FR" dirty="0" smtClean="0"/>
              <a:t>JPD : 	Quels sont les atouts d'Opel sur ce marché?</a:t>
            </a:r>
          </a:p>
          <a:p>
            <a:r>
              <a:rPr lang="fr-FR" dirty="0" smtClean="0"/>
              <a:t>JFC : 	Offre large VP comme VU</a:t>
            </a:r>
          </a:p>
          <a:p>
            <a:r>
              <a:rPr lang="fr-FR" dirty="0" smtClean="0"/>
              <a:t>	CO2 compétitif</a:t>
            </a:r>
          </a:p>
          <a:p>
            <a:r>
              <a:rPr lang="fr-FR" dirty="0" smtClean="0"/>
              <a:t>JPD : 	CD des exemples ?	</a:t>
            </a:r>
          </a:p>
          <a:p>
            <a:r>
              <a:rPr lang="fr-FR" dirty="0" smtClean="0"/>
              <a:t>CD : 	Exemples de CO2 compétitifs.</a:t>
            </a:r>
          </a:p>
          <a:p>
            <a:r>
              <a:rPr lang="fr-FR" dirty="0" smtClean="0"/>
              <a:t>JFC :	Pour augmenter les ventes, il nous reste donc les conditions financières?</a:t>
            </a:r>
          </a:p>
          <a:p>
            <a:r>
              <a:rPr lang="fr-FR" dirty="0" smtClean="0"/>
              <a:t>JFC : 	Remise n'est qu'une partie</a:t>
            </a:r>
          </a:p>
          <a:p>
            <a:r>
              <a:rPr lang="fr-FR" dirty="0" smtClean="0"/>
              <a:t>	Importance TCO</a:t>
            </a:r>
          </a:p>
          <a:p>
            <a:r>
              <a:rPr lang="fr-FR" dirty="0" smtClean="0"/>
              <a:t>	VR compétitives (exemples)</a:t>
            </a:r>
          </a:p>
          <a:p>
            <a:r>
              <a:rPr lang="fr-FR" dirty="0" smtClean="0"/>
              <a:t>	Maintenance au bon prix</a:t>
            </a:r>
          </a:p>
          <a:p>
            <a:r>
              <a:rPr lang="fr-FR" dirty="0" smtClean="0"/>
              <a:t>JPD :	Importance aussi de la qualité de service</a:t>
            </a:r>
          </a:p>
          <a:p>
            <a:r>
              <a:rPr lang="fr-FR" dirty="0" smtClean="0"/>
              <a:t>JFC : 	Majeur!</a:t>
            </a:r>
          </a:p>
          <a:p>
            <a:r>
              <a:rPr lang="fr-FR" dirty="0" smtClean="0"/>
              <a:t>	Savoir gérer les problèmes</a:t>
            </a:r>
          </a:p>
          <a:p>
            <a:r>
              <a:rPr lang="fr-FR" dirty="0" smtClean="0"/>
              <a:t>	Proposer une solution de mobilité</a:t>
            </a:r>
          </a:p>
          <a:p>
            <a:r>
              <a:rPr lang="fr-FR" dirty="0" smtClean="0"/>
              <a:t>CD : 	C'est la qualité de service et d'implication qui explique la différence de performances à conditions identiques.</a:t>
            </a:r>
          </a:p>
          <a:p>
            <a:r>
              <a:rPr lang="fr-FR" dirty="0" smtClean="0"/>
              <a:t>JPD :	Avez vous un conseil à donner à nos invités?</a:t>
            </a:r>
          </a:p>
          <a:p>
            <a:r>
              <a:rPr lang="fr-FR" dirty="0" smtClean="0"/>
              <a:t>JFC :	Continuer à se professionnaliser.</a:t>
            </a:r>
          </a:p>
          <a:p>
            <a:r>
              <a:rPr lang="fr-FR" dirty="0" smtClean="0"/>
              <a:t>	Engagement du loueur / Engagement nécessaire de la marque et de ses concessionnaires.</a:t>
            </a:r>
          </a:p>
          <a:p>
            <a:r>
              <a:rPr lang="fr-FR" dirty="0" smtClean="0"/>
              <a:t>	Chaîne de la qualité.</a:t>
            </a:r>
          </a:p>
          <a:p>
            <a:r>
              <a:rPr lang="fr-FR" dirty="0" smtClean="0"/>
              <a:t>JPD :	Christophe, que retenez vous?</a:t>
            </a:r>
          </a:p>
          <a:p>
            <a:r>
              <a:rPr lang="fr-FR" dirty="0" smtClean="0"/>
              <a:t>CD : 	Pas de complexe.</a:t>
            </a:r>
          </a:p>
          <a:p>
            <a:r>
              <a:rPr lang="fr-FR" dirty="0" smtClean="0"/>
              <a:t>	Il y a </a:t>
            </a:r>
            <a:r>
              <a:rPr lang="fr-FR" dirty="0" err="1" smtClean="0"/>
              <a:t>bcp</a:t>
            </a:r>
            <a:r>
              <a:rPr lang="fr-FR" dirty="0" smtClean="0"/>
              <a:t> d'acteurs qui sont conscients de cette opportunité : le marché ne nous attend pas mais nous y avons notre place.</a:t>
            </a:r>
          </a:p>
          <a:p>
            <a:r>
              <a:rPr lang="fr-FR" smtClean="0"/>
              <a:t>	Engagement nécessaire : animation commerciale, présentation produit, prospection, qualité de service.</a:t>
            </a:r>
          </a:p>
          <a:p>
            <a:endParaRPr lang="fr-FR" dirty="0"/>
          </a:p>
        </p:txBody>
      </p:sp>
      <p:sp>
        <p:nvSpPr>
          <p:cNvPr id="4" name="Espace réservé du numéro de diapositive 3"/>
          <p:cNvSpPr>
            <a:spLocks noGrp="1"/>
          </p:cNvSpPr>
          <p:nvPr>
            <p:ph type="sldNum" sz="quarter" idx="10"/>
          </p:nvPr>
        </p:nvSpPr>
        <p:spPr/>
        <p:txBody>
          <a:bodyPr/>
          <a:lstStyle/>
          <a:p>
            <a:fld id="{E23FE05D-325B-4811-A666-AADD58B2E03B}" type="slidenum">
              <a:rPr lang="fr-FR" smtClean="0">
                <a:solidFill>
                  <a:prstClr val="black"/>
                </a:solidFill>
              </a:rPr>
              <a:pPr/>
              <a:t>120</a:t>
            </a:fld>
            <a:endParaRPr lang="fr-FR">
              <a:solidFill>
                <a:prstClr val="black"/>
              </a:solidFill>
            </a:endParaRPr>
          </a:p>
        </p:txBody>
      </p:sp>
    </p:spTree>
    <p:extLst>
      <p:ext uri="{BB962C8B-B14F-4D97-AF65-F5344CB8AC3E}">
        <p14:creationId xmlns:p14="http://schemas.microsoft.com/office/powerpoint/2010/main" val="206509571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125</a:t>
            </a:fld>
            <a:endParaRPr lang="de-DE">
              <a:solidFill>
                <a:prstClr val="black"/>
              </a:solidFill>
            </a:endParaRPr>
          </a:p>
        </p:txBody>
      </p:sp>
    </p:spTree>
    <p:extLst>
      <p:ext uri="{BB962C8B-B14F-4D97-AF65-F5344CB8AC3E}">
        <p14:creationId xmlns:p14="http://schemas.microsoft.com/office/powerpoint/2010/main" val="2069433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37</a:t>
            </a:fld>
            <a:endParaRPr lang="de-DE">
              <a:solidFill>
                <a:prstClr val="black"/>
              </a:solidFill>
            </a:endParaRPr>
          </a:p>
        </p:txBody>
      </p:sp>
    </p:spTree>
    <p:extLst>
      <p:ext uri="{BB962C8B-B14F-4D97-AF65-F5344CB8AC3E}">
        <p14:creationId xmlns:p14="http://schemas.microsoft.com/office/powerpoint/2010/main" val="29143895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3B1C8A6-52D0-4FB3-9C7B-97DE9E9E7CF6}" type="slidenum">
              <a:rPr lang="de-DE" smtClean="0">
                <a:solidFill>
                  <a:prstClr val="black"/>
                </a:solidFill>
              </a:rPr>
              <a:pPr/>
              <a:t>128</a:t>
            </a:fld>
            <a:endParaRPr lang="de-DE">
              <a:solidFill>
                <a:prstClr val="black"/>
              </a:solidFill>
            </a:endParaRPr>
          </a:p>
        </p:txBody>
      </p:sp>
    </p:spTree>
    <p:extLst>
      <p:ext uri="{BB962C8B-B14F-4D97-AF65-F5344CB8AC3E}">
        <p14:creationId xmlns:p14="http://schemas.microsoft.com/office/powerpoint/2010/main" val="2992501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My</a:t>
            </a:r>
            <a:r>
              <a:rPr lang="fr-FR" dirty="0" smtClean="0"/>
              <a:t> Opel Service</a:t>
            </a:r>
          </a:p>
          <a:p>
            <a:pPr lvl="1"/>
            <a:r>
              <a:rPr lang="fr-FR" dirty="0" smtClean="0"/>
              <a:t>Créer un contact direct avec le client</a:t>
            </a:r>
          </a:p>
          <a:p>
            <a:pPr lvl="1"/>
            <a:r>
              <a:rPr lang="fr-FR" dirty="0" smtClean="0"/>
              <a:t>17 000 comptes ouverts, 1000 leads</a:t>
            </a:r>
          </a:p>
          <a:p>
            <a:pPr lvl="1"/>
            <a:r>
              <a:rPr lang="fr-FR" dirty="0" smtClean="0"/>
              <a:t>Traitement des leads (58%)</a:t>
            </a:r>
          </a:p>
          <a:p>
            <a:pPr lvl="1"/>
            <a:r>
              <a:rPr lang="fr-FR" dirty="0" smtClean="0"/>
              <a:t>Optimisation de ce lien</a:t>
            </a:r>
          </a:p>
          <a:p>
            <a:pPr lvl="2"/>
            <a:r>
              <a:rPr lang="fr-FR" dirty="0" smtClean="0"/>
              <a:t>Mise en place des offres sur le site (Contrôle 14 points, Contrôle technique, Contrat Sérénité…)</a:t>
            </a:r>
          </a:p>
          <a:p>
            <a:pPr lvl="2"/>
            <a:r>
              <a:rPr lang="fr-FR" dirty="0" err="1" smtClean="0"/>
              <a:t>Emailing</a:t>
            </a:r>
            <a:r>
              <a:rPr lang="fr-FR" dirty="0" smtClean="0"/>
              <a:t> vers ces clients</a:t>
            </a:r>
          </a:p>
          <a:p>
            <a:pPr lvl="1"/>
            <a:r>
              <a:rPr lang="fr-FR" dirty="0" smtClean="0"/>
              <a:t>Action: Création du compte des nouveaux clients et optimisation du traitement des leads</a:t>
            </a:r>
          </a:p>
          <a:p>
            <a:pPr lvl="2"/>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9C02F4A7-701C-438C-A26C-DA57C8EA6E45}" type="slidenum">
              <a:rPr lang="fr-FR" smtClean="0">
                <a:solidFill>
                  <a:prstClr val="black"/>
                </a:solidFill>
              </a:rPr>
              <a:pPr/>
              <a:t>38</a:t>
            </a:fld>
            <a:endParaRPr lang="fr-FR">
              <a:solidFill>
                <a:prstClr val="black"/>
              </a:solidFill>
            </a:endParaRPr>
          </a:p>
        </p:txBody>
      </p:sp>
    </p:spTree>
    <p:extLst>
      <p:ext uri="{BB962C8B-B14F-4D97-AF65-F5344CB8AC3E}">
        <p14:creationId xmlns:p14="http://schemas.microsoft.com/office/powerpoint/2010/main" val="13014467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5" name="Arc plein 4"/>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p>
        </p:txBody>
      </p:sp>
      <p:sp>
        <p:nvSpPr>
          <p:cNvPr id="6" name="Foliennummernplatzhalter 5"/>
          <p:cNvSpPr>
            <a:spLocks noGrp="1"/>
          </p:cNvSpPr>
          <p:nvPr>
            <p:ph type="sldNum" sz="quarter" idx="12"/>
          </p:nvPr>
        </p:nvSpPr>
        <p:spPr/>
        <p:txBody>
          <a:bodyPr/>
          <a:lstStyle/>
          <a:p>
            <a:fld id="{490DD6C0-BCEC-4D52-9A2D-A45AEE041D44}" type="slidenum">
              <a:rPr lang="de-DE" smtClean="0"/>
              <a:pPr/>
              <a:t>‹N°›</a:t>
            </a:fld>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lvl1pPr>
              <a:defRPr/>
            </a:lvl1pPr>
          </a:lstStyle>
          <a:p>
            <a:r>
              <a:rPr lang="fr-FR" dirty="0" smtClean="0"/>
              <a:t>Cliquez sur l'icône pour ajouter un tableau</a:t>
            </a:r>
            <a:endParaRPr lang="de-DE"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sp>
        <p:nvSpPr>
          <p:cNvPr id="9" name="Titre 2"/>
          <p:cNvSpPr txBox="1">
            <a:spLocks/>
          </p:cNvSpPr>
          <p:nvPr userDrawn="1"/>
        </p:nvSpPr>
        <p:spPr>
          <a:xfrm>
            <a:off x="590550" y="402387"/>
            <a:ext cx="7303483"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smtClean="0">
                <a:solidFill>
                  <a:prstClr val="white"/>
                </a:solidFill>
              </a:rPr>
              <a:t>CASCADA</a:t>
            </a:r>
            <a:endParaRPr lang="fr-FR" dirty="0">
              <a:solidFill>
                <a:prstClr val="white"/>
              </a:solidFill>
            </a:endParaRPr>
          </a:p>
        </p:txBody>
      </p:sp>
    </p:spTree>
    <p:extLst>
      <p:ext uri="{BB962C8B-B14F-4D97-AF65-F5344CB8AC3E}">
        <p14:creationId xmlns:p14="http://schemas.microsoft.com/office/powerpoint/2010/main" val="3100965018"/>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23707533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6_copy_highlighted text boxes">
    <p:spTree>
      <p:nvGrpSpPr>
        <p:cNvPr id="1" name=""/>
        <p:cNvGrpSpPr/>
        <p:nvPr/>
      </p:nvGrpSpPr>
      <p:grpSpPr>
        <a:xfrm>
          <a:off x="0" y="0"/>
          <a:ext cx="0" cy="0"/>
          <a:chOff x="0" y="0"/>
          <a:chExt cx="0" cy="0"/>
        </a:xfrm>
      </p:grpSpPr>
      <p:sp>
        <p:nvSpPr>
          <p:cNvPr id="15" name="Titel 2"/>
          <p:cNvSpPr txBox="1">
            <a:spLocks/>
          </p:cNvSpPr>
          <p:nvPr userDrawn="1"/>
        </p:nvSpPr>
        <p:spPr>
          <a:xfrm>
            <a:off x="467544" y="386339"/>
            <a:ext cx="2880320" cy="523220"/>
          </a:xfrm>
          <a:prstGeom prst="rect">
            <a:avLst/>
          </a:prstGeo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indent="0" defTabSz="457200">
              <a:spcBef>
                <a:spcPct val="20000"/>
              </a:spcBef>
              <a:buClr>
                <a:srgbClr val="FCC000"/>
              </a:buClr>
              <a:buSzPct val="80000"/>
              <a:buFontTx/>
              <a:buNone/>
              <a:defRPr sz="2800" b="1" i="0" baseline="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vl2pPr indent="0">
              <a:spcBef>
                <a:spcPts val="0"/>
              </a:spcBef>
              <a:buClr>
                <a:schemeClr val="accent1"/>
              </a:buClr>
              <a:buSzPct val="80000"/>
              <a:buFontTx/>
              <a:buNone/>
              <a:defRPr sz="1400" b="1" i="0" baseline="0">
                <a:solidFill>
                  <a:schemeClr val="bg1"/>
                </a:solidFill>
                <a:latin typeface="Opel Sans Condensed"/>
                <a:cs typeface="Arial" pitchFamily="34" charset="0"/>
              </a:defRPr>
            </a:lvl2pPr>
            <a:lvl3pPr indent="0">
              <a:spcBef>
                <a:spcPts val="0"/>
              </a:spcBef>
              <a:buClr>
                <a:schemeClr val="accent1"/>
              </a:buClr>
              <a:buSzPct val="80000"/>
              <a:buFontTx/>
              <a:buNone/>
              <a:defRPr sz="1400" b="1" i="0" baseline="0">
                <a:solidFill>
                  <a:schemeClr val="bg1"/>
                </a:solidFill>
                <a:latin typeface="Opel Sans Condensed"/>
                <a:cs typeface="Arial" pitchFamily="34" charset="0"/>
              </a:defRPr>
            </a:lvl3pPr>
            <a:lvl4pPr indent="0">
              <a:spcBef>
                <a:spcPts val="0"/>
              </a:spcBef>
              <a:buClr>
                <a:schemeClr val="accent1"/>
              </a:buClr>
              <a:buSzPct val="80000"/>
              <a:buFontTx/>
              <a:buNone/>
              <a:defRPr sz="1400" b="1" i="0" baseline="0">
                <a:solidFill>
                  <a:schemeClr val="bg1"/>
                </a:solidFill>
                <a:latin typeface="Opel Sans Condensed"/>
                <a:cs typeface="Arial" pitchFamily="34" charset="0"/>
              </a:defRPr>
            </a:lvl4pPr>
            <a:lvl5pPr indent="0">
              <a:spcBef>
                <a:spcPts val="0"/>
              </a:spcBef>
              <a:buClr>
                <a:schemeClr val="accent1"/>
              </a:buClr>
              <a:buSzPct val="80000"/>
              <a:buFontTx/>
              <a:buNone/>
              <a:defRPr sz="1400" b="1" i="0" baseline="0">
                <a:solidFill>
                  <a:schemeClr val="bg1"/>
                </a:solidFill>
                <a:latin typeface="Opel Sans Condensed"/>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de-DE" dirty="0">
                <a:solidFill>
                  <a:prstClr val="white"/>
                </a:solidFill>
                <a:latin typeface="Opel Sans Condensed"/>
              </a:rPr>
              <a:t>DOUBLE PAGE</a:t>
            </a:r>
          </a:p>
        </p:txBody>
      </p:sp>
    </p:spTree>
    <p:extLst>
      <p:ext uri="{BB962C8B-B14F-4D97-AF65-F5344CB8AC3E}">
        <p14:creationId xmlns:p14="http://schemas.microsoft.com/office/powerpoint/2010/main" val="45597170"/>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7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p>
            <a:r>
              <a:rPr lang="fr-FR" smtClean="0"/>
              <a:t>Cliquez sur l'icône pour ajouter une image</a:t>
            </a:r>
            <a:endParaRPr lang="de-DE"/>
          </a:p>
        </p:txBody>
      </p:sp>
      <p:sp>
        <p:nvSpPr>
          <p:cNvPr id="17" name="Bildplatzhalter 14"/>
          <p:cNvSpPr>
            <a:spLocks noGrp="1"/>
          </p:cNvSpPr>
          <p:nvPr>
            <p:ph type="pic" sz="quarter" idx="17"/>
          </p:nvPr>
        </p:nvSpPr>
        <p:spPr>
          <a:xfrm>
            <a:off x="5004072" y="681540"/>
            <a:ext cx="2808288" cy="2376488"/>
          </a:xfrm>
        </p:spPr>
        <p:txBody>
          <a:bodyPr/>
          <a:lstStyle/>
          <a:p>
            <a:r>
              <a:rPr lang="fr-FR" smtClean="0"/>
              <a:t>Cliquez sur l'icône pour ajouter une image</a:t>
            </a:r>
            <a:endParaRPr lang="de-DE"/>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34479692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9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p>
            <a:r>
              <a:rPr lang="fr-FR" smtClean="0"/>
              <a:t>Cliquez sur l'icône pour ajouter une image</a:t>
            </a:r>
            <a:endParaRPr lang="de-DE" dirty="0"/>
          </a:p>
        </p:txBody>
      </p:sp>
    </p:spTree>
    <p:extLst>
      <p:ext uri="{BB962C8B-B14F-4D97-AF65-F5344CB8AC3E}">
        <p14:creationId xmlns:p14="http://schemas.microsoft.com/office/powerpoint/2010/main" val="400832392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0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p>
            <a:r>
              <a:rPr lang="fr-FR" smtClean="0"/>
              <a:t>Cliquez sur l'icône pour ajouter une image</a:t>
            </a:r>
            <a:endParaRPr lang="de-DE"/>
          </a:p>
        </p:txBody>
      </p:sp>
    </p:spTree>
    <p:extLst>
      <p:ext uri="{BB962C8B-B14F-4D97-AF65-F5344CB8AC3E}">
        <p14:creationId xmlns:p14="http://schemas.microsoft.com/office/powerpoint/2010/main" val="42857810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0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p>
            <a:r>
              <a:rPr lang="fr-FR" smtClean="0"/>
              <a:t>Cliquez sur l'icône pour ajouter un graphique</a:t>
            </a:r>
            <a:endParaRPr lang="de-DE"/>
          </a:p>
        </p:txBody>
      </p:sp>
    </p:spTree>
    <p:extLst>
      <p:ext uri="{BB962C8B-B14F-4D97-AF65-F5344CB8AC3E}">
        <p14:creationId xmlns:p14="http://schemas.microsoft.com/office/powerpoint/2010/main" val="33542896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1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p>
            <a:r>
              <a:rPr lang="fr-FR" smtClean="0"/>
              <a:t>Cliquez sur l'icône pour ajouter un tableau</a:t>
            </a:r>
            <a:endParaRPr lang="de-DE"/>
          </a:p>
        </p:txBody>
      </p:sp>
    </p:spTree>
    <p:extLst>
      <p:ext uri="{BB962C8B-B14F-4D97-AF65-F5344CB8AC3E}">
        <p14:creationId xmlns:p14="http://schemas.microsoft.com/office/powerpoint/2010/main" val="80124662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2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159622765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cSld name="ONE PICTURE">
    <p:spTree>
      <p:nvGrpSpPr>
        <p:cNvPr id="1" name=""/>
        <p:cNvGrpSpPr/>
        <p:nvPr/>
      </p:nvGrpSpPr>
      <p:grpSpPr>
        <a:xfrm>
          <a:off x="0" y="0"/>
          <a:ext cx="0" cy="0"/>
          <a:chOff x="0" y="0"/>
          <a:chExt cx="0" cy="0"/>
        </a:xfrm>
      </p:grpSpPr>
      <p:sp>
        <p:nvSpPr>
          <p:cNvPr id="5" name="Bildplatzhalter 4"/>
          <p:cNvSpPr>
            <a:spLocks noGrp="1"/>
          </p:cNvSpPr>
          <p:nvPr>
            <p:ph type="pic" sz="quarter" idx="14" hasCustomPrompt="1"/>
          </p:nvPr>
        </p:nvSpPr>
        <p:spPr>
          <a:xfrm>
            <a:off x="1183560" y="799964"/>
            <a:ext cx="6459166" cy="2409819"/>
          </a:xfrm>
        </p:spPr>
        <p:txBody>
          <a:bodyPr/>
          <a:lstStyle>
            <a:lvl1pPr marL="0" indent="0">
              <a:buNone/>
              <a:defRPr/>
            </a:lvl1pPr>
          </a:lstStyle>
          <a:p>
            <a:r>
              <a:rPr lang="de-DE" dirty="0" err="1" smtClean="0"/>
              <a:t>picture</a:t>
            </a:r>
            <a:endParaRPr lang="de-DE" dirty="0"/>
          </a:p>
        </p:txBody>
      </p:sp>
      <p:sp>
        <p:nvSpPr>
          <p:cNvPr id="13" name="Rechteck 12"/>
          <p:cNvSpPr/>
          <p:nvPr/>
        </p:nvSpPr>
        <p:spPr>
          <a:xfrm>
            <a:off x="0" y="0"/>
            <a:ext cx="9144000" cy="204115"/>
          </a:xfrm>
          <a:prstGeom prst="rect">
            <a:avLst/>
          </a:prstGeom>
          <a:solidFill>
            <a:srgbClr val="FCC000"/>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dirty="0">
              <a:solidFill>
                <a:prstClr val="white"/>
              </a:solidFill>
            </a:endParaRPr>
          </a:p>
        </p:txBody>
      </p:sp>
      <p:sp>
        <p:nvSpPr>
          <p:cNvPr id="4" name="Textplatzhalter 3"/>
          <p:cNvSpPr>
            <a:spLocks noGrp="1"/>
          </p:cNvSpPr>
          <p:nvPr>
            <p:ph type="body" sz="quarter" idx="17" hasCustomPrompt="1"/>
          </p:nvPr>
        </p:nvSpPr>
        <p:spPr>
          <a:xfrm>
            <a:off x="1183273" y="3218676"/>
            <a:ext cx="6461627" cy="303759"/>
          </a:xfrm>
        </p:spPr>
        <p:txBody>
          <a:bodyPr lIns="0">
            <a:normAutofit/>
          </a:bodyPr>
          <a:lstStyle>
            <a:lvl1pPr marL="0" indent="0">
              <a:buFontTx/>
              <a:buNone/>
              <a:defRPr sz="1600" baseline="0">
                <a:latin typeface="Opel Sans Condensed"/>
              </a:defRPr>
            </a:lvl1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0" name="Titel 1"/>
          <p:cNvSpPr>
            <a:spLocks noGrp="1"/>
          </p:cNvSpPr>
          <p:nvPr>
            <p:ph type="title" hasCustomPrompt="1"/>
          </p:nvPr>
        </p:nvSpPr>
        <p:spPr>
          <a:xfrm>
            <a:off x="450001" y="4320000"/>
            <a:ext cx="7303483" cy="405000"/>
          </a:xfrm>
        </p:spPr>
        <p:txBody>
          <a:bodyPr lIns="0" tIns="36000" bIns="36000" anchor="b" anchorCtr="0">
            <a:noAutofit/>
          </a:bodyPr>
          <a:lstStyle>
            <a:lvl1pPr algn="l">
              <a:defRPr sz="4000" b="1" cap="all">
                <a:solidFill>
                  <a:srgbClr val="FCC000"/>
                </a:solidFill>
                <a:latin typeface="Opel Sans Condensed ExtraBold"/>
              </a:defRPr>
            </a:lvl1pPr>
          </a:lstStyle>
          <a:p>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pic>
        <p:nvPicPr>
          <p:cNvPr id="21" name="Bild 20" descr="Opel_logo_TY_DE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1116" y="4398412"/>
            <a:ext cx="683999" cy="512999"/>
          </a:xfrm>
          <a:prstGeom prst="rect">
            <a:avLst/>
          </a:prstGeom>
        </p:spPr>
      </p:pic>
      <p:sp>
        <p:nvSpPr>
          <p:cNvPr id="22" name="Fußzeilenplatzhalter 19"/>
          <p:cNvSpPr>
            <a:spLocks noGrp="1"/>
          </p:cNvSpPr>
          <p:nvPr>
            <p:ph type="ftr" sz="quarter" idx="19"/>
          </p:nvPr>
        </p:nvSpPr>
        <p:spPr>
          <a:xfrm>
            <a:off x="457200" y="4767263"/>
            <a:ext cx="2895600" cy="135000"/>
          </a:xfrm>
          <a:prstGeom prst="rect">
            <a:avLst/>
          </a:prstGeom>
        </p:spPr>
        <p:txBody>
          <a:bodyPr/>
          <a:lstStyle/>
          <a:p>
            <a:fld id="{5C0F7F48-E4C7-6347-84AE-132EAFE6B355}" type="slidenum">
              <a:rPr lang="de-DE" smtClean="0">
                <a:solidFill>
                  <a:prstClr val="black"/>
                </a:solidFill>
              </a:rPr>
              <a:pPr/>
              <a:t>‹N°›</a:t>
            </a:fld>
            <a:endParaRPr lang="de-DE" dirty="0">
              <a:solidFill>
                <a:prstClr val="black"/>
              </a:solidFill>
            </a:endParaRPr>
          </a:p>
        </p:txBody>
      </p:sp>
      <p:sp>
        <p:nvSpPr>
          <p:cNvPr id="23" name="Textplatzhalter 3"/>
          <p:cNvSpPr>
            <a:spLocks noGrp="1"/>
          </p:cNvSpPr>
          <p:nvPr>
            <p:ph type="body" sz="quarter" idx="16" hasCustomPrompt="1"/>
          </p:nvPr>
        </p:nvSpPr>
        <p:spPr>
          <a:xfrm>
            <a:off x="450000" y="3915001"/>
            <a:ext cx="1885164" cy="288147"/>
          </a:xfrm>
          <a:solidFill>
            <a:srgbClr val="FCC000"/>
          </a:solidFill>
        </p:spPr>
        <p:txBody>
          <a:bodyPr wrap="none" tIns="36000" rIns="252000" bIns="36000">
            <a:spAutoFit/>
          </a:bodyPr>
          <a:lstStyle>
            <a:lvl1pPr marL="0" indent="0">
              <a:spcBef>
                <a:spcPts val="0"/>
              </a:spcBef>
              <a:buFontTx/>
              <a:buNone/>
              <a:defRPr sz="1400" b="1" i="0" baseline="0">
                <a:latin typeface="Opel Sans Condensed"/>
              </a:defRPr>
            </a:lvl1pPr>
            <a:lvl2pPr marL="457200" indent="0">
              <a:spcBef>
                <a:spcPts val="0"/>
              </a:spcBef>
              <a:buFontTx/>
              <a:buNone/>
              <a:defRPr sz="1400" b="1" i="0" baseline="0">
                <a:latin typeface="Opel Sans Condensed"/>
              </a:defRPr>
            </a:lvl2pPr>
            <a:lvl3pPr marL="914400" indent="0">
              <a:spcBef>
                <a:spcPts val="0"/>
              </a:spcBef>
              <a:buFontTx/>
              <a:buNone/>
              <a:defRPr sz="1400" b="1" i="0" baseline="0">
                <a:latin typeface="Opel Sans Condensed"/>
              </a:defRPr>
            </a:lvl3pPr>
            <a:lvl4pPr marL="1371600" indent="0">
              <a:spcBef>
                <a:spcPts val="0"/>
              </a:spcBef>
              <a:buFontTx/>
              <a:buNone/>
              <a:defRPr sz="1400" b="1" i="0" baseline="0">
                <a:latin typeface="Opel Sans Condensed"/>
              </a:defRPr>
            </a:lvl4pPr>
            <a:lvl5pPr marL="1828800" indent="0">
              <a:spcBef>
                <a:spcPts val="0"/>
              </a:spcBef>
              <a:buFontTx/>
              <a:buNone/>
              <a:defRPr sz="1400" b="1" i="0" baseline="0">
                <a:latin typeface="Opel Sans Condensed"/>
              </a:defRPr>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endParaRPr lang="de-DE" dirty="0"/>
          </a:p>
        </p:txBody>
      </p:sp>
    </p:spTree>
    <p:extLst>
      <p:ext uri="{BB962C8B-B14F-4D97-AF65-F5344CB8AC3E}">
        <p14:creationId xmlns:p14="http://schemas.microsoft.com/office/powerpoint/2010/main" val="3173481992"/>
      </p:ext>
    </p:extLst>
  </p:cSld>
  <p:clrMapOvr>
    <a:masterClrMapping/>
  </p:clrMapOvr>
  <p:timing>
    <p:tnLst>
      <p:par>
        <p:cTn id="1" dur="indefinite" restart="never" nodeType="tmRoot"/>
      </p:par>
    </p:tnLst>
  </p:timing>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pPr/>
              <a:t>‹N°›</a:t>
            </a:fld>
            <a:endParaRPr lang="de-DE"/>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5" name="Arc plein 4"/>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972850665"/>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6" name="Textplatzhalter 15"/>
          <p:cNvSpPr>
            <a:spLocks noGrp="1"/>
          </p:cNvSpPr>
          <p:nvPr>
            <p:ph type="body" sz="quarter" idx="13" hasCustomPrompt="1"/>
          </p:nvPr>
        </p:nvSpPr>
        <p:spPr>
          <a:xfrm>
            <a:off x="450000" y="555526"/>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280594664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394384945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179095084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lvl1pPr>
              <a:defRPr/>
            </a:lvl1pPr>
          </a:lstStyle>
          <a:p>
            <a:r>
              <a:rPr lang="fr-FR" dirty="0" smtClean="0"/>
              <a:t>Cliquez sur l'icône pour ajouter une image</a:t>
            </a:r>
            <a:endParaRPr lang="de-DE" dirty="0"/>
          </a:p>
        </p:txBody>
      </p:sp>
      <p:sp>
        <p:nvSpPr>
          <p:cNvPr id="17" name="Bildplatzhalter 14"/>
          <p:cNvSpPr>
            <a:spLocks noGrp="1"/>
          </p:cNvSpPr>
          <p:nvPr>
            <p:ph type="pic" sz="quarter" idx="17"/>
          </p:nvPr>
        </p:nvSpPr>
        <p:spPr>
          <a:xfrm>
            <a:off x="5004072" y="681540"/>
            <a:ext cx="2808288" cy="2376488"/>
          </a:xfrm>
        </p:spPr>
        <p:txBody>
          <a:bodyPr/>
          <a:lstStyle>
            <a:lvl1pPr>
              <a:defRPr/>
            </a:lvl1pPr>
          </a:lstStyle>
          <a:p>
            <a:r>
              <a:rPr lang="fr-FR" dirty="0" smtClean="0"/>
              <a:t>Cliquez sur l'icône pour ajouter une image</a:t>
            </a:r>
            <a:endParaRPr lang="de-DE" dirty="0"/>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256388324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37113884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162767214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lvl1pPr>
              <a:defRPr/>
            </a:lvl1pPr>
          </a:lstStyle>
          <a:p>
            <a:r>
              <a:rPr lang="fr-FR" dirty="0" smtClean="0"/>
              <a:t>Cliquez sur l'icône pour ajouter un graphique</a:t>
            </a:r>
            <a:endParaRPr lang="de-DE" dirty="0"/>
          </a:p>
        </p:txBody>
      </p:sp>
    </p:spTree>
    <p:extLst>
      <p:ext uri="{BB962C8B-B14F-4D97-AF65-F5344CB8AC3E}">
        <p14:creationId xmlns:p14="http://schemas.microsoft.com/office/powerpoint/2010/main" val="67979719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lvl1pPr>
              <a:defRPr/>
            </a:lvl1pPr>
          </a:lstStyle>
          <a:p>
            <a:r>
              <a:rPr lang="fr-FR" dirty="0" smtClean="0"/>
              <a:t>Cliquez sur l'icône pour ajouter un tableau</a:t>
            </a:r>
            <a:endParaRPr lang="de-DE" dirty="0"/>
          </a:p>
        </p:txBody>
      </p:sp>
    </p:spTree>
    <p:extLst>
      <p:ext uri="{BB962C8B-B14F-4D97-AF65-F5344CB8AC3E}">
        <p14:creationId xmlns:p14="http://schemas.microsoft.com/office/powerpoint/2010/main" val="175337276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3684043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PY / BULLET POINTS">
    <p:spTree>
      <p:nvGrpSpPr>
        <p:cNvPr id="1" name=""/>
        <p:cNvGrpSpPr/>
        <p:nvPr/>
      </p:nvGrpSpPr>
      <p:grpSpPr>
        <a:xfrm>
          <a:off x="0" y="0"/>
          <a:ext cx="0" cy="0"/>
          <a:chOff x="0" y="0"/>
          <a:chExt cx="0" cy="0"/>
        </a:xfrm>
      </p:grpSpPr>
      <p:sp>
        <p:nvSpPr>
          <p:cNvPr id="12" name="Textplatzhalter 12"/>
          <p:cNvSpPr>
            <a:spLocks noGrp="1"/>
          </p:cNvSpPr>
          <p:nvPr>
            <p:ph type="body" sz="quarter" idx="13" hasCustomPrompt="1"/>
          </p:nvPr>
        </p:nvSpPr>
        <p:spPr>
          <a:xfrm>
            <a:off x="455614" y="421482"/>
            <a:ext cx="8231187" cy="3394472"/>
          </a:xfrm>
        </p:spPr>
        <p:txBody>
          <a:bodyPr lIns="0" bIns="0">
            <a:normAutofit/>
          </a:bodyPr>
          <a:lstStyle>
            <a:lvl1pPr marL="457200" indent="-457200">
              <a:buFont typeface="Arial"/>
              <a:buChar char="•"/>
              <a:defRPr sz="2000" b="0" i="0" baseline="0">
                <a:latin typeface="Opel Sans Condensed"/>
                <a:cs typeface="Opel Sans Condensed"/>
              </a:defRPr>
            </a:lvl1pPr>
            <a:lvl2pPr marL="800100" marR="0" indent="-342900" algn="l" defTabSz="457200" rtl="0" eaLnBrk="1" fontAlgn="auto" latinLnBrk="0" hangingPunct="1">
              <a:lnSpc>
                <a:spcPct val="100000"/>
              </a:lnSpc>
              <a:spcBef>
                <a:spcPct val="20000"/>
              </a:spcBef>
              <a:spcAft>
                <a:spcPts val="0"/>
              </a:spcAft>
              <a:buClrTx/>
              <a:buSzTx/>
              <a:buFont typeface="Arial"/>
              <a:buChar char="•"/>
              <a:tabLst/>
              <a:defRPr sz="1800">
                <a:latin typeface="Opel Sans Condensed"/>
                <a:cs typeface="Opel Sans Condensed"/>
              </a:defRPr>
            </a:lvl2pPr>
            <a:lvl3pPr marL="571500" marR="0" indent="0" algn="l" defTabSz="457200" rtl="0" eaLnBrk="1" fontAlgn="auto" latinLnBrk="0" hangingPunct="1">
              <a:lnSpc>
                <a:spcPct val="100000"/>
              </a:lnSpc>
              <a:spcBef>
                <a:spcPct val="20000"/>
              </a:spcBef>
              <a:spcAft>
                <a:spcPts val="0"/>
              </a:spcAft>
              <a:buClrTx/>
              <a:buSzTx/>
              <a:buFont typeface="Arial"/>
              <a:buNone/>
              <a:tabLst/>
              <a:defRPr sz="1600">
                <a:latin typeface="Opel Sans Condensed"/>
                <a:cs typeface="Opel Sans Condensed"/>
              </a:defRPr>
            </a:lvl3pPr>
            <a:lvl4pPr marL="756000" indent="-252000">
              <a:spcBef>
                <a:spcPts val="0"/>
              </a:spcBef>
              <a:buClr>
                <a:srgbClr val="FCC000"/>
              </a:buClr>
              <a:buFont typeface="Arial"/>
              <a:buChar char="•"/>
              <a:defRPr/>
            </a:lvl4pPr>
          </a:lstStyle>
          <a:p>
            <a:pPr marL="0" indent="0">
              <a:buNone/>
            </a:pPr>
            <a:r>
              <a:rPr lang="de-DE" dirty="0" smtClean="0"/>
              <a:t>Text </a:t>
            </a:r>
            <a:r>
              <a:rPr lang="de-DE" dirty="0" err="1" smtClean="0"/>
              <a:t>goes</a:t>
            </a:r>
            <a:r>
              <a:rPr lang="de-DE" dirty="0" smtClean="0"/>
              <a:t> </a:t>
            </a:r>
            <a:r>
              <a:rPr lang="de-DE" dirty="0" err="1" smtClean="0"/>
              <a:t>here</a:t>
            </a:r>
            <a:endParaRPr lang="de-DE" dirty="0" smtClean="0"/>
          </a:p>
          <a:p>
            <a:pPr marL="0" indent="0">
              <a:buNone/>
            </a:pPr>
            <a:endParaRPr lang="de-DE" dirty="0" smtClean="0"/>
          </a:p>
          <a:p>
            <a:pPr marL="252000" indent="-252000">
              <a:spcBef>
                <a:spcPts val="0"/>
              </a:spcBef>
              <a:buClr>
                <a:srgbClr val="FCC000"/>
              </a:buClr>
            </a:pPr>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marL="504000" lvl="1" indent="-252000">
              <a:spcBef>
                <a:spcPts val="0"/>
              </a:spcBef>
              <a:buClr>
                <a:srgbClr val="FCC000"/>
              </a:buClr>
            </a:pPr>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marL="756000" lvl="3" indent="-252000">
              <a:spcBef>
                <a:spcPts val="0"/>
              </a:spcBef>
              <a:buClr>
                <a:srgbClr val="FCC000"/>
              </a:buClr>
              <a:buFont typeface="Arial"/>
              <a:buChar char="•"/>
            </a:pPr>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marL="1885950" lvl="3" indent="-285750">
              <a:buClr>
                <a:srgbClr val="FCC000"/>
              </a:buClr>
              <a:buFont typeface="Arial"/>
              <a:buChar char="•"/>
            </a:pPr>
            <a:endParaRPr lang="de-DE" sz="1600" dirty="0" smtClean="0">
              <a:latin typeface="Opel Sans Condensed"/>
              <a:cs typeface="Opel Sans Condensed"/>
            </a:endParaRPr>
          </a:p>
          <a:p>
            <a:pPr marL="252000" indent="-252000">
              <a:spcBef>
                <a:spcPts val="0"/>
              </a:spcBef>
              <a:buClr>
                <a:srgbClr val="FCC000"/>
              </a:buClr>
            </a:pPr>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marL="504000" lvl="1" indent="-252000">
              <a:spcBef>
                <a:spcPts val="0"/>
              </a:spcBef>
              <a:buClr>
                <a:srgbClr val="FCC000"/>
              </a:buClr>
            </a:pPr>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marL="756000" lvl="3" indent="-252000">
              <a:spcBef>
                <a:spcPts val="0"/>
              </a:spcBef>
              <a:buClr>
                <a:srgbClr val="FCC000"/>
              </a:buClr>
              <a:buFont typeface="Arial"/>
              <a:buChar char="•"/>
            </a:pPr>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marL="1885950" lvl="3" indent="-285750">
              <a:buClr>
                <a:srgbClr val="FCC000"/>
              </a:buClr>
              <a:buFont typeface="Arial"/>
              <a:buChar char="•"/>
            </a:pPr>
            <a:endParaRPr lang="de-DE" sz="1600" dirty="0" smtClean="0">
              <a:latin typeface="Opel Sans Condensed"/>
              <a:cs typeface="Opel Sans Condensed"/>
            </a:endParaRPr>
          </a:p>
          <a:p>
            <a:pPr marL="252000" indent="-252000">
              <a:spcBef>
                <a:spcPts val="0"/>
              </a:spcBef>
              <a:buClr>
                <a:srgbClr val="FCC000"/>
              </a:buClr>
            </a:pPr>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marL="504000" lvl="1" indent="-252000">
              <a:spcBef>
                <a:spcPts val="0"/>
              </a:spcBef>
              <a:buClr>
                <a:srgbClr val="FCC000"/>
              </a:buClr>
            </a:pPr>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marL="756000" lvl="3" indent="-252000">
              <a:spcBef>
                <a:spcPts val="0"/>
              </a:spcBef>
              <a:buClr>
                <a:srgbClr val="FCC000"/>
              </a:buClr>
              <a:buFont typeface="Arial"/>
              <a:buChar char="•"/>
            </a:pPr>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a:latin typeface="Opel Sans Condensed"/>
              <a:cs typeface="Opel Sans Condensed"/>
            </a:endParaRPr>
          </a:p>
        </p:txBody>
      </p:sp>
      <p:sp>
        <p:nvSpPr>
          <p:cNvPr id="11" name="Titel 1"/>
          <p:cNvSpPr>
            <a:spLocks noGrp="1"/>
          </p:cNvSpPr>
          <p:nvPr>
            <p:ph type="title" hasCustomPrompt="1"/>
          </p:nvPr>
        </p:nvSpPr>
        <p:spPr>
          <a:xfrm>
            <a:off x="450001" y="4320000"/>
            <a:ext cx="7303483" cy="405000"/>
          </a:xfrm>
        </p:spPr>
        <p:txBody>
          <a:bodyPr lIns="0" tIns="36000" bIns="36000" anchor="b" anchorCtr="0">
            <a:noAutofit/>
          </a:bodyPr>
          <a:lstStyle>
            <a:lvl1pPr algn="l">
              <a:defRPr sz="4000" b="1" cap="all" baseline="0">
                <a:solidFill>
                  <a:srgbClr val="FCC000"/>
                </a:solidFill>
                <a:latin typeface="Opel Sans Condensed ExtraBold"/>
              </a:defRPr>
            </a:lvl1pPr>
          </a:lstStyle>
          <a:p>
            <a:r>
              <a:rPr lang="de-DE" dirty="0" smtClean="0"/>
              <a:t>Chart Headline in </a:t>
            </a:r>
            <a:r>
              <a:rPr lang="de-DE" dirty="0" err="1" smtClean="0"/>
              <a:t>one</a:t>
            </a:r>
            <a:r>
              <a:rPr lang="de-DE" dirty="0" smtClean="0"/>
              <a:t> </a:t>
            </a:r>
            <a:r>
              <a:rPr lang="de-DE" dirty="0" err="1" smtClean="0"/>
              <a:t>line</a:t>
            </a:r>
            <a:r>
              <a:rPr lang="de-DE" dirty="0" smtClean="0"/>
              <a:t>.</a:t>
            </a:r>
            <a:endParaRPr lang="de-DE" dirty="0"/>
          </a:p>
        </p:txBody>
      </p:sp>
      <p:sp>
        <p:nvSpPr>
          <p:cNvPr id="17" name="Fußzeilenplatzhalter 19"/>
          <p:cNvSpPr>
            <a:spLocks noGrp="1"/>
          </p:cNvSpPr>
          <p:nvPr>
            <p:ph type="ftr" sz="quarter" idx="15"/>
          </p:nvPr>
        </p:nvSpPr>
        <p:spPr>
          <a:xfrm>
            <a:off x="457200" y="4767263"/>
            <a:ext cx="2895600" cy="135000"/>
          </a:xfrm>
          <a:prstGeom prst="rect">
            <a:avLst/>
          </a:prstGeom>
        </p:spPr>
        <p:txBody>
          <a:bodyPr/>
          <a:lstStyle/>
          <a:p>
            <a:fld id="{5C0F7F48-E4C7-6347-84AE-132EAFE6B355}" type="slidenum">
              <a:rPr lang="de-DE" smtClean="0"/>
              <a:pPr/>
              <a:t>‹N°›</a:t>
            </a:fld>
            <a:endParaRPr lang="de-DE" dirty="0"/>
          </a:p>
        </p:txBody>
      </p:sp>
      <p:sp>
        <p:nvSpPr>
          <p:cNvPr id="18" name="Textplatzhalter 3"/>
          <p:cNvSpPr>
            <a:spLocks noGrp="1"/>
          </p:cNvSpPr>
          <p:nvPr>
            <p:ph type="body" sz="quarter" idx="16" hasCustomPrompt="1"/>
          </p:nvPr>
        </p:nvSpPr>
        <p:spPr>
          <a:xfrm>
            <a:off x="450000" y="3915001"/>
            <a:ext cx="1885164" cy="288147"/>
          </a:xfrm>
          <a:solidFill>
            <a:srgbClr val="FCC000"/>
          </a:solidFill>
        </p:spPr>
        <p:txBody>
          <a:bodyPr wrap="none" tIns="36000" rIns="252000" bIns="36000">
            <a:spAutoFit/>
          </a:bodyPr>
          <a:lstStyle>
            <a:lvl1pPr marL="0" indent="0">
              <a:spcBef>
                <a:spcPts val="0"/>
              </a:spcBef>
              <a:buFontTx/>
              <a:buNone/>
              <a:defRPr sz="1400" b="1" i="0" baseline="0">
                <a:latin typeface="Opel Sans Condensed"/>
              </a:defRPr>
            </a:lvl1pPr>
            <a:lvl2pPr marL="457200" indent="0">
              <a:spcBef>
                <a:spcPts val="0"/>
              </a:spcBef>
              <a:buFontTx/>
              <a:buNone/>
              <a:defRPr sz="1400" b="1" i="0" baseline="0">
                <a:latin typeface="Opel Sans Condensed"/>
              </a:defRPr>
            </a:lvl2pPr>
            <a:lvl3pPr marL="914400" indent="0">
              <a:spcBef>
                <a:spcPts val="0"/>
              </a:spcBef>
              <a:buFontTx/>
              <a:buNone/>
              <a:defRPr sz="1400" b="1" i="0" baseline="0">
                <a:latin typeface="Opel Sans Condensed"/>
              </a:defRPr>
            </a:lvl3pPr>
            <a:lvl4pPr marL="1371600" indent="0">
              <a:spcBef>
                <a:spcPts val="0"/>
              </a:spcBef>
              <a:buFontTx/>
              <a:buNone/>
              <a:defRPr sz="1400" b="1" i="0" baseline="0">
                <a:latin typeface="Opel Sans Condensed"/>
              </a:defRPr>
            </a:lvl4pPr>
            <a:lvl5pPr marL="1828800" indent="0">
              <a:spcBef>
                <a:spcPts val="0"/>
              </a:spcBef>
              <a:buFontTx/>
              <a:buNone/>
              <a:defRPr sz="1400" b="1" i="0" baseline="0">
                <a:latin typeface="Opel Sans Condensed"/>
              </a:defRPr>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endParaRPr lang="de-DE" dirty="0"/>
          </a:p>
        </p:txBody>
      </p:sp>
    </p:spTree>
    <p:extLst>
      <p:ext uri="{BB962C8B-B14F-4D97-AF65-F5344CB8AC3E}">
        <p14:creationId xmlns:p14="http://schemas.microsoft.com/office/powerpoint/2010/main" val="353793463"/>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TITLE">
    <p:spTree>
      <p:nvGrpSpPr>
        <p:cNvPr id="1" name=""/>
        <p:cNvGrpSpPr/>
        <p:nvPr/>
      </p:nvGrpSpPr>
      <p:grpSpPr>
        <a:xfrm>
          <a:off x="0" y="0"/>
          <a:ext cx="0" cy="0"/>
          <a:chOff x="0" y="0"/>
          <a:chExt cx="0" cy="0"/>
        </a:xfrm>
      </p:grpSpPr>
      <p:sp>
        <p:nvSpPr>
          <p:cNvPr id="5" name="Textplatzhalter 4"/>
          <p:cNvSpPr>
            <a:spLocks noGrp="1"/>
          </p:cNvSpPr>
          <p:nvPr>
            <p:ph type="body" sz="quarter" idx="12" hasCustomPrompt="1"/>
          </p:nvPr>
        </p:nvSpPr>
        <p:spPr>
          <a:xfrm>
            <a:off x="450000" y="2017530"/>
            <a:ext cx="3158704" cy="380480"/>
          </a:xfrm>
          <a:solidFill>
            <a:srgbClr val="FCC000"/>
          </a:solidFill>
        </p:spPr>
        <p:txBody>
          <a:bodyPr wrap="none" lIns="108000" tIns="36000" rIns="252000" bIns="36000" anchor="t" anchorCtr="0">
            <a:spAutoFit/>
          </a:bodyPr>
          <a:lstStyle>
            <a:lvl1pPr marL="0" indent="0" algn="l">
              <a:spcBef>
                <a:spcPts val="0"/>
              </a:spcBef>
              <a:buNone/>
              <a:defRPr sz="2000" b="1" i="0" baseline="0">
                <a:latin typeface="Opel Sans Condensed"/>
                <a:cs typeface="Opel Sans Condensed"/>
              </a:defRPr>
            </a:lvl1pPr>
            <a:lvl2pPr marL="457200" indent="0" algn="l">
              <a:buNone/>
              <a:defRPr sz="2000" b="1" i="0">
                <a:latin typeface="Opel Sans Condensed"/>
                <a:cs typeface="Opel Sans Condensed"/>
              </a:defRPr>
            </a:lvl2pPr>
            <a:lvl3pPr marL="914400" indent="0" algn="l">
              <a:buNone/>
              <a:defRPr sz="2000" b="1" i="0">
                <a:latin typeface="Opel Sans Condensed"/>
                <a:cs typeface="Opel Sans Condensed"/>
              </a:defRPr>
            </a:lvl3pPr>
            <a:lvl4pPr marL="1371600" indent="0" algn="l">
              <a:buNone/>
              <a:defRPr sz="2000" b="1" i="0">
                <a:latin typeface="Opel Sans Condensed"/>
                <a:cs typeface="Opel Sans Condensed"/>
              </a:defRPr>
            </a:lvl4pPr>
            <a:lvl5pPr marL="1828800" indent="0" algn="l">
              <a:buNone/>
              <a:defRPr sz="2000" b="1" i="0">
                <a:latin typeface="Opel Sans Condensed"/>
                <a:cs typeface="Opel Sans Condensed"/>
              </a:defRPr>
            </a:lvl5pPr>
          </a:lstStyle>
          <a:p>
            <a:pPr lvl="0"/>
            <a:r>
              <a:rPr lang="de-DE" dirty="0" smtClean="0"/>
              <a:t>Name </a:t>
            </a:r>
            <a:r>
              <a:rPr lang="de-DE" dirty="0" err="1" smtClean="0"/>
              <a:t>of</a:t>
            </a:r>
            <a:r>
              <a:rPr lang="de-DE" dirty="0" smtClean="0"/>
              <a:t> </a:t>
            </a:r>
            <a:r>
              <a:rPr lang="de-DE" dirty="0" err="1" smtClean="0"/>
              <a:t>presenter</a:t>
            </a:r>
            <a:r>
              <a:rPr lang="de-DE" dirty="0" smtClean="0"/>
              <a:t> </a:t>
            </a:r>
            <a:r>
              <a:rPr lang="de-DE" dirty="0" err="1" smtClean="0"/>
              <a:t>one</a:t>
            </a:r>
            <a:r>
              <a:rPr lang="de-DE" dirty="0" smtClean="0"/>
              <a:t> </a:t>
            </a:r>
            <a:r>
              <a:rPr lang="de-DE" dirty="0" err="1" smtClean="0"/>
              <a:t>line</a:t>
            </a:r>
            <a:endParaRPr lang="de-DE" dirty="0" smtClean="0"/>
          </a:p>
        </p:txBody>
      </p:sp>
      <p:sp>
        <p:nvSpPr>
          <p:cNvPr id="15" name="Textplatzhalter 4"/>
          <p:cNvSpPr>
            <a:spLocks noGrp="1"/>
          </p:cNvSpPr>
          <p:nvPr>
            <p:ph type="body" sz="quarter" idx="13" hasCustomPrompt="1"/>
          </p:nvPr>
        </p:nvSpPr>
        <p:spPr>
          <a:xfrm>
            <a:off x="450000" y="3367656"/>
            <a:ext cx="4156061" cy="380480"/>
          </a:xfrm>
          <a:solidFill>
            <a:srgbClr val="FCC000"/>
          </a:solidFill>
        </p:spPr>
        <p:txBody>
          <a:bodyPr wrap="none" lIns="108000" tIns="36000" rIns="504000" bIns="36000" anchor="t" anchorCtr="0">
            <a:spAutoFit/>
          </a:bodyPr>
          <a:lstStyle>
            <a:lvl1pPr marL="0" indent="0" algn="l">
              <a:spcBef>
                <a:spcPts val="0"/>
              </a:spcBef>
              <a:buNone/>
              <a:defRPr sz="2000" b="1" i="0" baseline="0">
                <a:latin typeface="Opel Sans Condensed"/>
                <a:cs typeface="Opel Sans Condensed"/>
              </a:defRPr>
            </a:lvl1pPr>
            <a:lvl2pPr marL="457200" indent="0" algn="l">
              <a:buNone/>
              <a:defRPr sz="2000" b="1" i="0">
                <a:latin typeface="Opel Sans Condensed"/>
                <a:cs typeface="Opel Sans Condensed"/>
              </a:defRPr>
            </a:lvl2pPr>
            <a:lvl3pPr marL="914400" indent="0" algn="l">
              <a:buNone/>
              <a:defRPr sz="2000" b="1" i="0">
                <a:latin typeface="Opel Sans Condensed"/>
                <a:cs typeface="Opel Sans Condensed"/>
              </a:defRPr>
            </a:lvl3pPr>
            <a:lvl4pPr marL="1371600" indent="0" algn="l">
              <a:buNone/>
              <a:defRPr sz="2000" b="1" i="0">
                <a:latin typeface="Opel Sans Condensed"/>
                <a:cs typeface="Opel Sans Condensed"/>
              </a:defRPr>
            </a:lvl4pPr>
            <a:lvl5pPr marL="1828800" indent="0" algn="l">
              <a:buNone/>
              <a:defRPr sz="2000" b="1" i="0">
                <a:latin typeface="Opel Sans Condensed"/>
                <a:cs typeface="Opel Sans Condensed"/>
              </a:defRPr>
            </a:lvl5pPr>
          </a:lstStyle>
          <a:p>
            <a:pPr lvl="0"/>
            <a:r>
              <a:rPr lang="de-DE" dirty="0" smtClean="0"/>
              <a:t>This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19" name="Textplatzhalter 18"/>
          <p:cNvSpPr>
            <a:spLocks noGrp="1"/>
          </p:cNvSpPr>
          <p:nvPr>
            <p:ph type="body" sz="quarter" idx="14" hasCustomPrompt="1"/>
          </p:nvPr>
        </p:nvSpPr>
        <p:spPr>
          <a:xfrm>
            <a:off x="450001" y="2291349"/>
            <a:ext cx="7636945" cy="1074189"/>
          </a:xfrm>
        </p:spPr>
        <p:txBody>
          <a:bodyPr lIns="0" tIns="252000" rIns="0" bIns="252000">
            <a:normAutofit/>
          </a:bodyPr>
          <a:lstStyle>
            <a:lvl1pPr marL="0" indent="0">
              <a:spcBef>
                <a:spcPts val="0"/>
              </a:spcBef>
              <a:buNone/>
              <a:defRPr sz="6000" cap="all">
                <a:solidFill>
                  <a:srgbClr val="FCC000"/>
                </a:solidFill>
                <a:latin typeface="Opel Sans Condensed ExtraBold"/>
                <a:cs typeface="Opel Sans Condensed ExtraBold"/>
              </a:defRPr>
            </a:lvl1pPr>
          </a:lstStyle>
          <a:p>
            <a:pPr lvl="0"/>
            <a:r>
              <a:rPr lang="de-DE" dirty="0" smtClean="0"/>
              <a:t>Headline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2"/>
          <p:cNvSpPr>
            <a:spLocks noGrp="1"/>
          </p:cNvSpPr>
          <p:nvPr>
            <p:ph type="body" sz="quarter" idx="16" hasCustomPrompt="1"/>
          </p:nvPr>
        </p:nvSpPr>
        <p:spPr>
          <a:xfrm>
            <a:off x="450000" y="3834001"/>
            <a:ext cx="6052160" cy="933263"/>
          </a:xfrm>
        </p:spPr>
        <p:txBody>
          <a:bodyPr lIns="0" tIns="0" rIns="0" bIns="0">
            <a:normAutofit/>
          </a:bodyPr>
          <a:lstStyle>
            <a:lvl1pPr marL="0" indent="0">
              <a:buFontTx/>
              <a:buNone/>
              <a:defRPr sz="1600" baseline="0">
                <a:solidFill>
                  <a:schemeClr val="bg1"/>
                </a:solidFill>
                <a:latin typeface="Opel Sans Condensed"/>
              </a:defRPr>
            </a:lvl1pPr>
            <a:lvl2pPr marL="457200" indent="0">
              <a:buFontTx/>
              <a:buNone/>
              <a:defRPr sz="2000" baseline="0">
                <a:solidFill>
                  <a:schemeClr val="bg1"/>
                </a:solidFill>
                <a:latin typeface="Opel Sans Condensed"/>
              </a:defRPr>
            </a:lvl2pPr>
            <a:lvl3pPr marL="914400" indent="0">
              <a:buFontTx/>
              <a:buNone/>
              <a:defRPr sz="2000" baseline="0">
                <a:solidFill>
                  <a:schemeClr val="bg1"/>
                </a:solidFill>
                <a:latin typeface="Opel Sans Condensed"/>
              </a:defRPr>
            </a:lvl3pPr>
            <a:lvl4pPr marL="1371600" indent="0">
              <a:buFontTx/>
              <a:buNone/>
              <a:defRPr sz="2000" baseline="0">
                <a:solidFill>
                  <a:schemeClr val="bg1"/>
                </a:solidFill>
                <a:latin typeface="Opel Sans Condensed"/>
              </a:defRPr>
            </a:lvl4pPr>
            <a:lvl5pPr marL="1828800" indent="0">
              <a:buFontTx/>
              <a:buNone/>
              <a:defRPr sz="2000" baseline="0">
                <a:solidFill>
                  <a:schemeClr val="bg1"/>
                </a:solidFill>
                <a:latin typeface="Opel Sans Condensed"/>
              </a:defRPr>
            </a:lvl5pPr>
          </a:lstStyle>
          <a:p>
            <a:pPr lvl="0"/>
            <a:r>
              <a:rPr lang="de-DE" dirty="0" smtClean="0"/>
              <a:t>Department extra </a:t>
            </a:r>
            <a:r>
              <a:rPr lang="de-DE" dirty="0" err="1" smtClean="0"/>
              <a:t>info</a:t>
            </a:r>
            <a:r>
              <a:rPr lang="de-DE" dirty="0" smtClean="0"/>
              <a:t/>
            </a:r>
            <a:br>
              <a:rPr lang="de-DE" dirty="0" smtClean="0"/>
            </a:br>
            <a:r>
              <a:rPr lang="de-DE" dirty="0" smtClean="0"/>
              <a:t>XX </a:t>
            </a:r>
            <a:r>
              <a:rPr lang="de-DE" dirty="0" err="1" smtClean="0"/>
              <a:t>Month</a:t>
            </a:r>
            <a:r>
              <a:rPr lang="de-DE" dirty="0" smtClean="0"/>
              <a:t> 2011</a:t>
            </a:r>
          </a:p>
        </p:txBody>
      </p:sp>
      <p:sp>
        <p:nvSpPr>
          <p:cNvPr id="25" name="Inhaltsplatzhalter 24"/>
          <p:cNvSpPr>
            <a:spLocks noGrp="1"/>
          </p:cNvSpPr>
          <p:nvPr>
            <p:ph sz="quarter" idx="17" hasCustomPrompt="1"/>
          </p:nvPr>
        </p:nvSpPr>
        <p:spPr>
          <a:xfrm>
            <a:off x="450000" y="4767263"/>
            <a:ext cx="6052160" cy="135000"/>
          </a:xfrm>
        </p:spPr>
        <p:txBody>
          <a:bodyPr lIns="0" tIns="0" rIns="0" bIns="0" anchor="b" anchorCtr="0">
            <a:noAutofit/>
          </a:bodyPr>
          <a:lstStyle>
            <a:lvl1pPr marL="0" indent="0">
              <a:spcBef>
                <a:spcPts val="0"/>
              </a:spcBef>
              <a:buFontTx/>
              <a:buNone/>
              <a:defRPr sz="1000" baseline="0">
                <a:solidFill>
                  <a:schemeClr val="bg1"/>
                </a:solidFill>
                <a:latin typeface="Opel Sans Condensed"/>
              </a:defRPr>
            </a:lvl1pPr>
            <a:lvl2pPr marL="457200" indent="0">
              <a:spcBef>
                <a:spcPts val="0"/>
              </a:spcBef>
              <a:buFontTx/>
              <a:buNone/>
              <a:defRPr sz="1000" baseline="0">
                <a:solidFill>
                  <a:schemeClr val="bg1"/>
                </a:solidFill>
                <a:latin typeface="Opel Sans Condensed"/>
              </a:defRPr>
            </a:lvl2pPr>
            <a:lvl3pPr marL="914400" indent="0">
              <a:spcBef>
                <a:spcPts val="0"/>
              </a:spcBef>
              <a:buFontTx/>
              <a:buNone/>
              <a:defRPr sz="1000" baseline="0">
                <a:solidFill>
                  <a:schemeClr val="bg1"/>
                </a:solidFill>
                <a:latin typeface="Opel Sans Condensed"/>
              </a:defRPr>
            </a:lvl3pPr>
            <a:lvl4pPr marL="1371600" indent="0">
              <a:spcBef>
                <a:spcPts val="0"/>
              </a:spcBef>
              <a:buFontTx/>
              <a:buNone/>
              <a:defRPr sz="1000" baseline="0">
                <a:solidFill>
                  <a:schemeClr val="bg1"/>
                </a:solidFill>
                <a:latin typeface="Opel Sans Condensed"/>
              </a:defRPr>
            </a:lvl4pPr>
            <a:lvl5pPr marL="1828800" indent="0">
              <a:spcBef>
                <a:spcPts val="0"/>
              </a:spcBef>
              <a:buFontTx/>
              <a:buNone/>
              <a:defRPr sz="1000" baseline="0">
                <a:solidFill>
                  <a:schemeClr val="bg1"/>
                </a:solidFill>
                <a:latin typeface="Opel Sans Condensed"/>
              </a:defRPr>
            </a:lvl5pPr>
          </a:lstStyle>
          <a:p>
            <a:pPr lvl="0"/>
            <a:r>
              <a:rPr lang="de-DE" dirty="0" err="1" smtClean="0"/>
              <a:t>www.opel.com</a:t>
            </a:r>
            <a:endParaRPr lang="de-DE" dirty="0"/>
          </a:p>
        </p:txBody>
      </p:sp>
    </p:spTree>
    <p:extLst>
      <p:ext uri="{BB962C8B-B14F-4D97-AF65-F5344CB8AC3E}">
        <p14:creationId xmlns:p14="http://schemas.microsoft.com/office/powerpoint/2010/main" val="2387200185"/>
      </p:ext>
    </p:extLst>
  </p:cSld>
  <p:clrMapOvr>
    <a:masterClrMapping/>
  </p:clrMapOvr>
  <p:hf hdr="0" dt="0"/>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Title with content (Standard)">
    <p:spTree>
      <p:nvGrpSpPr>
        <p:cNvPr id="1" name=""/>
        <p:cNvGrpSpPr/>
        <p:nvPr/>
      </p:nvGrpSpPr>
      <p:grpSpPr>
        <a:xfrm>
          <a:off x="0" y="0"/>
          <a:ext cx="0" cy="0"/>
          <a:chOff x="0" y="0"/>
          <a:chExt cx="0" cy="0"/>
        </a:xfrm>
      </p:grpSpPr>
      <p:sp>
        <p:nvSpPr>
          <p:cNvPr id="7" name="Content Placeholder 2"/>
          <p:cNvSpPr>
            <a:spLocks noGrp="1"/>
          </p:cNvSpPr>
          <p:nvPr>
            <p:ph idx="1"/>
          </p:nvPr>
        </p:nvSpPr>
        <p:spPr>
          <a:xfrm>
            <a:off x="484189" y="1134667"/>
            <a:ext cx="7686674" cy="320397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2" name="Title 11"/>
          <p:cNvSpPr>
            <a:spLocks noGrp="1"/>
          </p:cNvSpPr>
          <p:nvPr>
            <p:ph type="title"/>
          </p:nvPr>
        </p:nvSpPr>
        <p:spPr>
          <a:xfrm>
            <a:off x="488951" y="195486"/>
            <a:ext cx="7681912" cy="584775"/>
          </a:xfrm>
        </p:spPr>
        <p:txBody>
          <a:bodyPr/>
          <a:lstStyle>
            <a:lvl1pPr algn="l">
              <a:defRPr/>
            </a:lvl1pPr>
          </a:lstStyle>
          <a:p>
            <a:r>
              <a:rPr lang="en-US" dirty="0" smtClean="0"/>
              <a:t>Click to edit Master title style</a:t>
            </a:r>
            <a:endParaRPr lang="de-DE" dirty="0"/>
          </a:p>
        </p:txBody>
      </p:sp>
      <p:sp>
        <p:nvSpPr>
          <p:cNvPr id="13" name="Datumsplatzhalter 9"/>
          <p:cNvSpPr>
            <a:spLocks noGrp="1"/>
          </p:cNvSpPr>
          <p:nvPr>
            <p:ph type="dt" sz="half" idx="2"/>
          </p:nvPr>
        </p:nvSpPr>
        <p:spPr>
          <a:xfrm>
            <a:off x="792000" y="4897800"/>
            <a:ext cx="648000" cy="108000"/>
          </a:xfrm>
          <a:prstGeom prst="rect">
            <a:avLst/>
          </a:prstGeom>
        </p:spPr>
        <p:txBody>
          <a:bodyPr vert="horz" wrap="none" lIns="0" tIns="0" rIns="0" bIns="0" rtlCol="0" anchor="ctr"/>
          <a:lstStyle>
            <a:lvl1pPr algn="ctr" rtl="0" fontAlgn="base">
              <a:spcBef>
                <a:spcPct val="0"/>
              </a:spcBef>
              <a:spcAft>
                <a:spcPct val="0"/>
              </a:spcAft>
              <a:defRPr lang="de-DE" sz="1000" b="0" kern="1200" smtClean="0">
                <a:solidFill>
                  <a:schemeClr val="tx1"/>
                </a:solidFill>
                <a:latin typeface="Opel Sans Condensed" pitchFamily="34" charset="0"/>
                <a:ea typeface="ＭＳ Ｐゴシック" charset="-128"/>
                <a:cs typeface="Opel Sans Condensed" pitchFamily="34" charset="0"/>
              </a:defRPr>
            </a:lvl1pPr>
          </a:lstStyle>
          <a:p>
            <a:r>
              <a:rPr lang="en-GB">
                <a:solidFill>
                  <a:prstClr val="black"/>
                </a:solidFill>
              </a:rPr>
              <a:t>XX-XX-2009</a:t>
            </a:r>
            <a:endParaRPr dirty="0">
              <a:solidFill>
                <a:prstClr val="black"/>
              </a:solidFill>
            </a:endParaRPr>
          </a:p>
        </p:txBody>
      </p:sp>
      <p:sp>
        <p:nvSpPr>
          <p:cNvPr id="14" name="Fußzeilenplatzhalter 10"/>
          <p:cNvSpPr>
            <a:spLocks noGrp="1"/>
          </p:cNvSpPr>
          <p:nvPr>
            <p:ph type="ftr" sz="quarter" idx="3"/>
          </p:nvPr>
        </p:nvSpPr>
        <p:spPr>
          <a:xfrm>
            <a:off x="1602000" y="4897800"/>
            <a:ext cx="3600000" cy="108000"/>
          </a:xfrm>
          <a:prstGeom prst="rect">
            <a:avLst/>
          </a:prstGeom>
        </p:spPr>
        <p:txBody>
          <a:bodyPr vert="horz" wrap="none" lIns="0" tIns="0" rIns="0" bIns="0" rtlCol="0" anchor="ctr"/>
          <a:lstStyle>
            <a:lvl1pPr algn="l" rtl="0" fontAlgn="base">
              <a:spcBef>
                <a:spcPct val="0"/>
              </a:spcBef>
              <a:spcAft>
                <a:spcPct val="0"/>
              </a:spcAft>
              <a:defRPr lang="de-DE" sz="1000" b="0" kern="1200" smtClean="0">
                <a:solidFill>
                  <a:schemeClr val="tx1"/>
                </a:solidFill>
                <a:latin typeface="Opel Sans Condensed" pitchFamily="34" charset="0"/>
                <a:ea typeface="ＭＳ Ｐゴシック" charset="-128"/>
                <a:cs typeface="Opel Sans Condensed" pitchFamily="34" charset="0"/>
              </a:defRPr>
            </a:lvl1pPr>
          </a:lstStyle>
          <a:p>
            <a:r>
              <a:rPr lang="en-US">
                <a:solidFill>
                  <a:prstClr val="black"/>
                </a:solidFill>
              </a:rPr>
              <a:t>Name of presenter - short title</a:t>
            </a:r>
            <a:endParaRPr lang="en-US" dirty="0">
              <a:solidFill>
                <a:prstClr val="black"/>
              </a:solidFill>
            </a:endParaRPr>
          </a:p>
        </p:txBody>
      </p:sp>
      <p:sp>
        <p:nvSpPr>
          <p:cNvPr id="15" name="Foliennummernplatzhalter 11"/>
          <p:cNvSpPr>
            <a:spLocks noGrp="1"/>
          </p:cNvSpPr>
          <p:nvPr>
            <p:ph type="sldNum" sz="quarter" idx="4"/>
          </p:nvPr>
        </p:nvSpPr>
        <p:spPr>
          <a:xfrm>
            <a:off x="484188" y="4897800"/>
            <a:ext cx="288000" cy="108000"/>
          </a:xfrm>
          <a:prstGeom prst="rect">
            <a:avLst/>
          </a:prstGeom>
        </p:spPr>
        <p:txBody>
          <a:bodyPr vert="horz" wrap="none" lIns="0" tIns="0" rIns="0" bIns="0" rtlCol="0" anchor="ctr"/>
          <a:lstStyle>
            <a:lvl1pPr algn="l" rtl="0" fontAlgn="base">
              <a:spcBef>
                <a:spcPct val="0"/>
              </a:spcBef>
              <a:spcAft>
                <a:spcPct val="0"/>
              </a:spcAft>
              <a:defRPr lang="de-DE" sz="1000" b="0" kern="1200" smtClean="0">
                <a:solidFill>
                  <a:schemeClr val="tx1"/>
                </a:solidFill>
                <a:latin typeface="Opel Sans Condensed" pitchFamily="34" charset="0"/>
                <a:ea typeface="ＭＳ Ｐゴシック" charset="-128"/>
                <a:cs typeface="Opel Sans Condensed" pitchFamily="34" charset="0"/>
              </a:defRPr>
            </a:lvl1pPr>
          </a:lstStyle>
          <a:p>
            <a:fld id="{403E124F-F90C-4234-B9F3-FF6A70955200}" type="slidenum">
              <a:rPr>
                <a:solidFill>
                  <a:prstClr val="black"/>
                </a:solidFill>
              </a:rPr>
              <a:pPr/>
              <a:t>‹N°›</a:t>
            </a:fld>
            <a:endParaRPr dirty="0">
              <a:solidFill>
                <a:prstClr val="black"/>
              </a:solidFill>
            </a:endParaRPr>
          </a:p>
        </p:txBody>
      </p:sp>
    </p:spTree>
    <p:extLst>
      <p:ext uri="{BB962C8B-B14F-4D97-AF65-F5344CB8AC3E}">
        <p14:creationId xmlns:p14="http://schemas.microsoft.com/office/powerpoint/2010/main" val="1892606152"/>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Logo">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8" name="Grafik 7" descr="Logo_OPEL_large.png"/>
          <p:cNvPicPr>
            <a:picLocks noChangeAspect="1"/>
          </p:cNvPicPr>
          <p:nvPr userDrawn="1"/>
        </p:nvPicPr>
        <p:blipFill>
          <a:blip r:embed="rId2" cstate="print"/>
          <a:stretch>
            <a:fillRect/>
          </a:stretch>
        </p:blipFill>
        <p:spPr>
          <a:xfrm>
            <a:off x="2991601" y="999000"/>
            <a:ext cx="3159101" cy="2376000"/>
          </a:xfrm>
          <a:prstGeom prst="rect">
            <a:avLst/>
          </a:prstGeom>
        </p:spPr>
      </p:pic>
    </p:spTree>
    <p:extLst>
      <p:ext uri="{BB962C8B-B14F-4D97-AF65-F5344CB8AC3E}">
        <p14:creationId xmlns:p14="http://schemas.microsoft.com/office/powerpoint/2010/main" val="155212689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156061"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162568504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sp>
        <p:nvSpPr>
          <p:cNvPr id="9" name="Titre 2"/>
          <p:cNvSpPr txBox="1">
            <a:spLocks/>
          </p:cNvSpPr>
          <p:nvPr userDrawn="1"/>
        </p:nvSpPr>
        <p:spPr>
          <a:xfrm>
            <a:off x="590550" y="371610"/>
            <a:ext cx="7303483" cy="584775"/>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algn="ctr" defTabSz="914400" rtl="0" eaLnBrk="1" latinLnBrk="0" hangingPunct="1">
              <a:spcBef>
                <a:spcPct val="0"/>
              </a:spcBef>
              <a:buNone/>
              <a:defRPr lang="de-DE" sz="3200" b="1" kern="1200" dirty="0">
                <a:ln w="50800"/>
                <a:solidFill>
                  <a:schemeClr val="bg1">
                    <a:shade val="50000"/>
                  </a:schemeClr>
                </a:solidFill>
                <a:effectLst>
                  <a:outerShdw blurRad="38100" dist="38100" dir="2700000" algn="tl">
                    <a:srgbClr val="000000">
                      <a:alpha val="43137"/>
                    </a:srgbClr>
                  </a:outerShdw>
                </a:effectLst>
                <a:latin typeface="Opel Sans Condensed" pitchFamily="34" charset="0"/>
                <a:ea typeface="+mn-ea"/>
                <a:cs typeface="Arial" pitchFamily="34" charset="0"/>
              </a:defRPr>
            </a:lvl1pPr>
          </a:lstStyle>
          <a:p>
            <a:pPr algn="l" defTabSz="457200">
              <a:spcBef>
                <a:spcPct val="20000"/>
              </a:spcBef>
              <a:buClr>
                <a:srgbClr val="FCC000"/>
              </a:buClr>
            </a:pPr>
            <a:r>
              <a:rPr lang="fr-FR" smtClean="0">
                <a:solidFill>
                  <a:prstClr val="white">
                    <a:shade val="50000"/>
                  </a:prstClr>
                </a:solidFill>
              </a:rPr>
              <a:t>CASCADA</a:t>
            </a:r>
            <a:endParaRPr lang="fr-FR">
              <a:solidFill>
                <a:prstClr val="white">
                  <a:shade val="50000"/>
                </a:prstClr>
              </a:solidFill>
            </a:endParaRPr>
          </a:p>
        </p:txBody>
      </p:sp>
    </p:spTree>
    <p:extLst>
      <p:ext uri="{BB962C8B-B14F-4D97-AF65-F5344CB8AC3E}">
        <p14:creationId xmlns:p14="http://schemas.microsoft.com/office/powerpoint/2010/main" val="4011981976"/>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195779977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6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51043232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7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p>
            <a:r>
              <a:rPr lang="fr-FR" smtClean="0"/>
              <a:t>Cliquez sur l'icône pour ajouter une image</a:t>
            </a:r>
            <a:endParaRPr lang="de-DE"/>
          </a:p>
        </p:txBody>
      </p:sp>
      <p:sp>
        <p:nvSpPr>
          <p:cNvPr id="17" name="Bildplatzhalter 14"/>
          <p:cNvSpPr>
            <a:spLocks noGrp="1"/>
          </p:cNvSpPr>
          <p:nvPr>
            <p:ph type="pic" sz="quarter" idx="17"/>
          </p:nvPr>
        </p:nvSpPr>
        <p:spPr>
          <a:xfrm>
            <a:off x="5004072" y="681540"/>
            <a:ext cx="2808288" cy="2376488"/>
          </a:xfrm>
        </p:spPr>
        <p:txBody>
          <a:bodyPr/>
          <a:lstStyle/>
          <a:p>
            <a:r>
              <a:rPr lang="fr-FR" smtClean="0"/>
              <a:t>Cliquez sur l'icône pour ajouter une image</a:t>
            </a:r>
            <a:endParaRPr lang="de-DE"/>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347800611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9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p>
            <a:r>
              <a:rPr lang="fr-FR" smtClean="0"/>
              <a:t>Cliquez sur l'icône pour ajouter une image</a:t>
            </a:r>
            <a:endParaRPr lang="de-DE" dirty="0"/>
          </a:p>
        </p:txBody>
      </p:sp>
    </p:spTree>
    <p:extLst>
      <p:ext uri="{BB962C8B-B14F-4D97-AF65-F5344CB8AC3E}">
        <p14:creationId xmlns:p14="http://schemas.microsoft.com/office/powerpoint/2010/main" val="142262742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0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p>
            <a:r>
              <a:rPr lang="fr-FR" smtClean="0"/>
              <a:t>Cliquez sur l'icône pour ajouter une image</a:t>
            </a:r>
            <a:endParaRPr lang="de-DE"/>
          </a:p>
        </p:txBody>
      </p:sp>
    </p:spTree>
    <p:extLst>
      <p:ext uri="{BB962C8B-B14F-4D97-AF65-F5344CB8AC3E}">
        <p14:creationId xmlns:p14="http://schemas.microsoft.com/office/powerpoint/2010/main" val="3720606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5" name="Arc plein 4"/>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2187299037"/>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0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p>
            <a:r>
              <a:rPr lang="fr-FR" smtClean="0"/>
              <a:t>Cliquez sur l'icône pour ajouter un graphique</a:t>
            </a:r>
            <a:endParaRPr lang="de-DE"/>
          </a:p>
        </p:txBody>
      </p:sp>
    </p:spTree>
    <p:extLst>
      <p:ext uri="{BB962C8B-B14F-4D97-AF65-F5344CB8AC3E}">
        <p14:creationId xmlns:p14="http://schemas.microsoft.com/office/powerpoint/2010/main" val="198451381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1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p>
            <a:r>
              <a:rPr lang="fr-FR" smtClean="0"/>
              <a:t>Cliquez sur l'icône pour ajouter un tableau</a:t>
            </a:r>
            <a:endParaRPr lang="de-DE"/>
          </a:p>
        </p:txBody>
      </p:sp>
    </p:spTree>
    <p:extLst>
      <p:ext uri="{BB962C8B-B14F-4D97-AF65-F5344CB8AC3E}">
        <p14:creationId xmlns:p14="http://schemas.microsoft.com/office/powerpoint/2010/main" val="43803321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2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267857487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597819"/>
            <a:ext cx="7772400" cy="1102519"/>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p>
            <a:fld id="{157E9C0B-45ED-4A49-B32C-B1EE5223D1F6}" type="datetimeFigureOut">
              <a:rPr lang="fr-FR" smtClean="0">
                <a:solidFill>
                  <a:prstClr val="black"/>
                </a:solidFill>
              </a:rPr>
              <a:pPr/>
              <a:t>21/12/2012</a:t>
            </a:fld>
            <a:endParaRPr lang="fr-FR">
              <a:solidFill>
                <a:prstClr val="black"/>
              </a:solidFill>
            </a:endParaRPr>
          </a:p>
        </p:txBody>
      </p:sp>
      <p:sp>
        <p:nvSpPr>
          <p:cNvPr id="5" name="Espace réservé du pied de page 4"/>
          <p:cNvSpPr>
            <a:spLocks noGrp="1"/>
          </p:cNvSpPr>
          <p:nvPr>
            <p:ph type="ftr" sz="quarter" idx="11"/>
          </p:nvPr>
        </p:nvSpPr>
        <p:spPr>
          <a:xfrm>
            <a:off x="3124200" y="4767263"/>
            <a:ext cx="2895600" cy="273844"/>
          </a:xfrm>
          <a:prstGeom prst="rect">
            <a:avLst/>
          </a:prstGeom>
        </p:spPr>
        <p:txBody>
          <a:bodyPr/>
          <a:lstStyle/>
          <a:p>
            <a:endParaRPr lang="fr-FR">
              <a:solidFill>
                <a:prstClr val="black"/>
              </a:solidFill>
            </a:endParaRPr>
          </a:p>
        </p:txBody>
      </p:sp>
      <p:sp>
        <p:nvSpPr>
          <p:cNvPr id="6" name="Espace réservé du numéro de diapositive 5"/>
          <p:cNvSpPr>
            <a:spLocks noGrp="1"/>
          </p:cNvSpPr>
          <p:nvPr>
            <p:ph type="sldNum" sz="quarter" idx="12"/>
          </p:nvPr>
        </p:nvSpPr>
        <p:spPr/>
        <p:txBody>
          <a:bodyPr/>
          <a:lstStyle/>
          <a:p>
            <a:fld id="{45902A50-BA6C-4431-98B8-3D8FF22B0EE2}" type="slidenum">
              <a:rPr lang="fr-FR" smtClean="0">
                <a:solidFill>
                  <a:prstClr val="white"/>
                </a:solidFill>
              </a:rPr>
              <a:pPr/>
              <a:t>‹N°›</a:t>
            </a:fld>
            <a:endParaRPr lang="fr-FR">
              <a:solidFill>
                <a:prstClr val="white"/>
              </a:solidFill>
            </a:endParaRPr>
          </a:p>
        </p:txBody>
      </p:sp>
    </p:spTree>
    <p:extLst>
      <p:ext uri="{BB962C8B-B14F-4D97-AF65-F5344CB8AC3E}">
        <p14:creationId xmlns:p14="http://schemas.microsoft.com/office/powerpoint/2010/main" val="1033976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lgn="l">
              <a:defRPr/>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p>
            <a:fld id="{157E9C0B-45ED-4A49-B32C-B1EE5223D1F6}" type="datetimeFigureOut">
              <a:rPr lang="fr-FR" smtClean="0">
                <a:solidFill>
                  <a:prstClr val="black"/>
                </a:solidFill>
              </a:rPr>
              <a:pPr/>
              <a:t>21/12/2012</a:t>
            </a:fld>
            <a:endParaRPr lang="fr-FR">
              <a:solidFill>
                <a:prstClr val="black"/>
              </a:solidFill>
            </a:endParaRPr>
          </a:p>
        </p:txBody>
      </p:sp>
      <p:sp>
        <p:nvSpPr>
          <p:cNvPr id="5" name="Espace réservé du pied de page 4"/>
          <p:cNvSpPr>
            <a:spLocks noGrp="1"/>
          </p:cNvSpPr>
          <p:nvPr>
            <p:ph type="ftr" sz="quarter" idx="11"/>
          </p:nvPr>
        </p:nvSpPr>
        <p:spPr>
          <a:xfrm>
            <a:off x="3124200" y="4767263"/>
            <a:ext cx="2895600" cy="273844"/>
          </a:xfrm>
          <a:prstGeom prst="rect">
            <a:avLst/>
          </a:prstGeom>
        </p:spPr>
        <p:txBody>
          <a:bodyPr/>
          <a:lstStyle/>
          <a:p>
            <a:endParaRPr lang="fr-FR">
              <a:solidFill>
                <a:prstClr val="black"/>
              </a:solidFill>
            </a:endParaRPr>
          </a:p>
        </p:txBody>
      </p:sp>
      <p:sp>
        <p:nvSpPr>
          <p:cNvPr id="6" name="Espace réservé du numéro de diapositive 5"/>
          <p:cNvSpPr>
            <a:spLocks noGrp="1"/>
          </p:cNvSpPr>
          <p:nvPr>
            <p:ph type="sldNum" sz="quarter" idx="12"/>
          </p:nvPr>
        </p:nvSpPr>
        <p:spPr/>
        <p:txBody>
          <a:bodyPr/>
          <a:lstStyle/>
          <a:p>
            <a:fld id="{45902A50-BA6C-4431-98B8-3D8FF22B0EE2}" type="slidenum">
              <a:rPr lang="fr-FR" smtClean="0">
                <a:solidFill>
                  <a:prstClr val="white"/>
                </a:solidFill>
              </a:rPr>
              <a:pPr/>
              <a:t>‹N°›</a:t>
            </a:fld>
            <a:endParaRPr lang="fr-FR">
              <a:solidFill>
                <a:prstClr val="white"/>
              </a:solidFill>
            </a:endParaRPr>
          </a:p>
        </p:txBody>
      </p:sp>
    </p:spTree>
    <p:extLst>
      <p:ext uri="{BB962C8B-B14F-4D97-AF65-F5344CB8AC3E}">
        <p14:creationId xmlns:p14="http://schemas.microsoft.com/office/powerpoint/2010/main" val="411875777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COPY / BULLET POINTS">
    <p:spTree>
      <p:nvGrpSpPr>
        <p:cNvPr id="1" name=""/>
        <p:cNvGrpSpPr/>
        <p:nvPr/>
      </p:nvGrpSpPr>
      <p:grpSpPr>
        <a:xfrm>
          <a:off x="0" y="0"/>
          <a:ext cx="0" cy="0"/>
          <a:chOff x="0" y="0"/>
          <a:chExt cx="0" cy="0"/>
        </a:xfrm>
      </p:grpSpPr>
      <p:sp>
        <p:nvSpPr>
          <p:cNvPr id="12" name="Textplatzhalter 12"/>
          <p:cNvSpPr>
            <a:spLocks noGrp="1"/>
          </p:cNvSpPr>
          <p:nvPr>
            <p:ph type="body" sz="quarter" idx="13" hasCustomPrompt="1"/>
          </p:nvPr>
        </p:nvSpPr>
        <p:spPr>
          <a:xfrm>
            <a:off x="455614" y="421482"/>
            <a:ext cx="8231187" cy="3394472"/>
          </a:xfrm>
        </p:spPr>
        <p:txBody>
          <a:bodyPr vert="horz" lIns="91440" tIns="45720" rIns="91440" bIns="45720" rtlCol="0">
            <a:normAutofit/>
          </a:bodyPr>
          <a:lstStyle>
            <a:lvl1pPr>
              <a:defRPr lang="de-DE" dirty="0" smtClean="0"/>
            </a:lvl1pPr>
            <a:lvl2pPr>
              <a:defRPr lang="de-DE" dirty="0" smtClean="0"/>
            </a:lvl2pPr>
            <a:lvl4pPr>
              <a:defRPr lang="de-DE" dirty="0"/>
            </a:lvl4pPr>
          </a:lstStyle>
          <a:p>
            <a:pPr lvl="0"/>
            <a:r>
              <a:rPr lang="de-DE" dirty="0" smtClean="0"/>
              <a:t>Text </a:t>
            </a:r>
            <a:r>
              <a:rPr lang="de-DE" dirty="0" err="1" smtClean="0"/>
              <a:t>goes</a:t>
            </a:r>
            <a:r>
              <a:rPr lang="de-DE" dirty="0" smtClean="0"/>
              <a:t> </a:t>
            </a:r>
            <a:r>
              <a:rPr lang="de-DE" dirty="0" err="1" smtClean="0"/>
              <a:t>here</a:t>
            </a:r>
            <a:endParaRPr lang="de-DE" dirty="0" smtClean="0"/>
          </a:p>
          <a:p>
            <a:pPr lvl="0"/>
            <a:endParaRPr lang="de-DE" dirty="0" smtClean="0"/>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lvl="3"/>
            <a:endParaRPr lang="de-DE" sz="1600" dirty="0" smtClean="0">
              <a:latin typeface="Opel Sans Condensed"/>
              <a:cs typeface="Opel Sans Condensed"/>
            </a:endParaRPr>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lvl="3"/>
            <a:endParaRPr lang="de-DE" sz="1600" dirty="0" smtClean="0">
              <a:latin typeface="Opel Sans Condensed"/>
              <a:cs typeface="Opel Sans Condensed"/>
            </a:endParaRPr>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a:latin typeface="Opel Sans Condensed"/>
              <a:cs typeface="Opel Sans Condensed"/>
            </a:endParaRPr>
          </a:p>
        </p:txBody>
      </p:sp>
      <p:sp>
        <p:nvSpPr>
          <p:cNvPr id="11" name="Titel 1"/>
          <p:cNvSpPr>
            <a:spLocks noGrp="1"/>
          </p:cNvSpPr>
          <p:nvPr>
            <p:ph type="title" hasCustomPrompt="1"/>
          </p:nvPr>
        </p:nvSpPr>
        <p:spPr>
          <a:xfrm>
            <a:off x="450001" y="4320000"/>
            <a:ext cx="7303483" cy="405000"/>
          </a:xfrm>
        </p:spPr>
        <p:txBody>
          <a:bodyPr lIns="0" tIns="36000" bIns="36000" anchor="b" anchorCtr="0">
            <a:noAutofit/>
          </a:bodyPr>
          <a:lstStyle>
            <a:lvl1pPr algn="l">
              <a:defRPr sz="4000" b="1" cap="all" baseline="0">
                <a:solidFill>
                  <a:srgbClr val="FCC000"/>
                </a:solidFill>
                <a:latin typeface="Opel Sans Condensed ExtraBold"/>
              </a:defRPr>
            </a:lvl1pPr>
          </a:lstStyle>
          <a:p>
            <a:r>
              <a:rPr lang="de-DE" dirty="0" smtClean="0"/>
              <a:t>Chart Headline in </a:t>
            </a:r>
            <a:r>
              <a:rPr lang="de-DE" dirty="0" err="1" smtClean="0"/>
              <a:t>one</a:t>
            </a:r>
            <a:r>
              <a:rPr lang="de-DE" dirty="0" smtClean="0"/>
              <a:t> </a:t>
            </a:r>
            <a:r>
              <a:rPr lang="de-DE" dirty="0" err="1" smtClean="0"/>
              <a:t>line</a:t>
            </a:r>
            <a:r>
              <a:rPr lang="de-DE" dirty="0" smtClean="0"/>
              <a:t>.</a:t>
            </a:r>
            <a:endParaRPr lang="de-DE" dirty="0"/>
          </a:p>
        </p:txBody>
      </p:sp>
      <p:sp>
        <p:nvSpPr>
          <p:cNvPr id="17" name="Fußzeilenplatzhalter 19"/>
          <p:cNvSpPr>
            <a:spLocks noGrp="1"/>
          </p:cNvSpPr>
          <p:nvPr>
            <p:ph type="ftr" sz="quarter" idx="15"/>
          </p:nvPr>
        </p:nvSpPr>
        <p:spPr>
          <a:xfrm>
            <a:off x="457200" y="4767263"/>
            <a:ext cx="2895600" cy="135000"/>
          </a:xfrm>
          <a:prstGeom prst="rect">
            <a:avLst/>
          </a:prstGeom>
        </p:spPr>
        <p:txBody>
          <a:bodyPr/>
          <a:lstStyle/>
          <a:p>
            <a:fld id="{5C0F7F48-E4C7-6347-84AE-132EAFE6B355}" type="slidenum">
              <a:rPr lang="de-DE" smtClean="0">
                <a:solidFill>
                  <a:prstClr val="black"/>
                </a:solidFill>
              </a:rPr>
              <a:pPr/>
              <a:t>‹N°›</a:t>
            </a:fld>
            <a:endParaRPr lang="de-DE" dirty="0">
              <a:solidFill>
                <a:prstClr val="black"/>
              </a:solidFill>
            </a:endParaRPr>
          </a:p>
        </p:txBody>
      </p:sp>
      <p:sp>
        <p:nvSpPr>
          <p:cNvPr id="18" name="Textplatzhalter 3"/>
          <p:cNvSpPr>
            <a:spLocks noGrp="1"/>
          </p:cNvSpPr>
          <p:nvPr>
            <p:ph type="body" sz="quarter" idx="16" hasCustomPrompt="1"/>
          </p:nvPr>
        </p:nvSpPr>
        <p:spPr>
          <a:xfrm>
            <a:off x="450000" y="3915001"/>
            <a:ext cx="1885164" cy="288147"/>
          </a:xfrm>
          <a:solidFill>
            <a:srgbClr val="FCC000"/>
          </a:solidFill>
        </p:spPr>
        <p:txBody>
          <a:bodyPr wrap="none" tIns="36000" rIns="252000" bIns="36000">
            <a:spAutoFit/>
          </a:bodyPr>
          <a:lstStyle>
            <a:lvl1pPr marL="0" indent="0">
              <a:spcBef>
                <a:spcPts val="0"/>
              </a:spcBef>
              <a:buFontTx/>
              <a:buNone/>
              <a:defRPr sz="1400" b="1" i="0" baseline="0">
                <a:latin typeface="Opel Sans Condensed"/>
              </a:defRPr>
            </a:lvl1pPr>
            <a:lvl2pPr marL="457200" indent="0">
              <a:spcBef>
                <a:spcPts val="0"/>
              </a:spcBef>
              <a:buFontTx/>
              <a:buNone/>
              <a:defRPr sz="1400" b="1" i="0" baseline="0">
                <a:latin typeface="Opel Sans Condensed"/>
              </a:defRPr>
            </a:lvl2pPr>
            <a:lvl3pPr marL="914400" indent="0">
              <a:spcBef>
                <a:spcPts val="0"/>
              </a:spcBef>
              <a:buFontTx/>
              <a:buNone/>
              <a:defRPr sz="1400" b="1" i="0" baseline="0">
                <a:latin typeface="Opel Sans Condensed"/>
              </a:defRPr>
            </a:lvl3pPr>
            <a:lvl4pPr marL="1371600" indent="0">
              <a:spcBef>
                <a:spcPts val="0"/>
              </a:spcBef>
              <a:buFontTx/>
              <a:buNone/>
              <a:defRPr sz="1400" b="1" i="0" baseline="0">
                <a:latin typeface="Opel Sans Condensed"/>
              </a:defRPr>
            </a:lvl4pPr>
            <a:lvl5pPr marL="1828800" indent="0">
              <a:spcBef>
                <a:spcPts val="0"/>
              </a:spcBef>
              <a:buFontTx/>
              <a:buNone/>
              <a:defRPr sz="1400" b="1" i="0" baseline="0">
                <a:latin typeface="Opel Sans Condensed"/>
              </a:defRPr>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endParaRPr lang="de-DE" dirty="0"/>
          </a:p>
        </p:txBody>
      </p:sp>
    </p:spTree>
    <p:extLst>
      <p:ext uri="{BB962C8B-B14F-4D97-AF65-F5344CB8AC3E}">
        <p14:creationId xmlns:p14="http://schemas.microsoft.com/office/powerpoint/2010/main" val="3411992053"/>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5" name="Arc plein 4"/>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2642525906"/>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156061"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39227338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hasCustomPrompt="1"/>
          </p:nvPr>
        </p:nvSpPr>
        <p:spPr>
          <a:xfrm>
            <a:off x="450000" y="378000"/>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Agenda.</a:t>
            </a:r>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80973554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1192543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1" y="2016900"/>
            <a:ext cx="4021568"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870744"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314372051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386569082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lvl1pPr>
              <a:defRPr/>
            </a:lvl1pPr>
          </a:lstStyle>
          <a:p>
            <a:r>
              <a:rPr lang="fr-FR" dirty="0" smtClean="0"/>
              <a:t>Cliquez sur l'icône pour ajouter une image</a:t>
            </a:r>
            <a:endParaRPr lang="de-DE" dirty="0"/>
          </a:p>
        </p:txBody>
      </p:sp>
      <p:sp>
        <p:nvSpPr>
          <p:cNvPr id="17" name="Bildplatzhalter 14"/>
          <p:cNvSpPr>
            <a:spLocks noGrp="1"/>
          </p:cNvSpPr>
          <p:nvPr>
            <p:ph type="pic" sz="quarter" idx="17"/>
          </p:nvPr>
        </p:nvSpPr>
        <p:spPr>
          <a:xfrm>
            <a:off x="5004072" y="681540"/>
            <a:ext cx="2808288" cy="2376488"/>
          </a:xfrm>
        </p:spPr>
        <p:txBody>
          <a:bodyPr/>
          <a:lstStyle>
            <a:lvl1pPr>
              <a:defRPr/>
            </a:lvl1pPr>
          </a:lstStyle>
          <a:p>
            <a:r>
              <a:rPr lang="fr-FR" dirty="0" smtClean="0"/>
              <a:t>Cliquez sur l'icône pour ajouter une image</a:t>
            </a:r>
            <a:endParaRPr lang="de-DE" dirty="0"/>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41974753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218918324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9652919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lvl1pPr>
              <a:defRPr/>
            </a:lvl1pPr>
          </a:lstStyle>
          <a:p>
            <a:r>
              <a:rPr lang="fr-FR" dirty="0" smtClean="0"/>
              <a:t>Cliquez sur l'icône pour ajouter un graphique</a:t>
            </a:r>
            <a:endParaRPr lang="de-DE" dirty="0"/>
          </a:p>
        </p:txBody>
      </p:sp>
    </p:spTree>
    <p:extLst>
      <p:ext uri="{BB962C8B-B14F-4D97-AF65-F5344CB8AC3E}">
        <p14:creationId xmlns:p14="http://schemas.microsoft.com/office/powerpoint/2010/main" val="231928484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lvl1pPr>
              <a:defRPr/>
            </a:lvl1pPr>
          </a:lstStyle>
          <a:p>
            <a:r>
              <a:rPr lang="fr-FR" dirty="0" smtClean="0"/>
              <a:t>Cliquez sur l'icône pour ajouter un tableau</a:t>
            </a:r>
            <a:endParaRPr lang="de-DE" dirty="0"/>
          </a:p>
        </p:txBody>
      </p:sp>
    </p:spTree>
    <p:extLst>
      <p:ext uri="{BB962C8B-B14F-4D97-AF65-F5344CB8AC3E}">
        <p14:creationId xmlns:p14="http://schemas.microsoft.com/office/powerpoint/2010/main" val="230587030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33737028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cSld name="COPY / BULLET POINTS">
    <p:spTree>
      <p:nvGrpSpPr>
        <p:cNvPr id="1" name=""/>
        <p:cNvGrpSpPr/>
        <p:nvPr/>
      </p:nvGrpSpPr>
      <p:grpSpPr>
        <a:xfrm>
          <a:off x="0" y="0"/>
          <a:ext cx="0" cy="0"/>
          <a:chOff x="0" y="0"/>
          <a:chExt cx="0" cy="0"/>
        </a:xfrm>
      </p:grpSpPr>
      <p:sp>
        <p:nvSpPr>
          <p:cNvPr id="12" name="Textplatzhalter 12"/>
          <p:cNvSpPr>
            <a:spLocks noGrp="1"/>
          </p:cNvSpPr>
          <p:nvPr>
            <p:ph type="body" sz="quarter" idx="13" hasCustomPrompt="1"/>
          </p:nvPr>
        </p:nvSpPr>
        <p:spPr>
          <a:xfrm>
            <a:off x="455614" y="421482"/>
            <a:ext cx="8231187" cy="3394472"/>
          </a:xfrm>
        </p:spPr>
        <p:txBody>
          <a:bodyPr lIns="0" bIns="0">
            <a:normAutofit/>
          </a:bodyPr>
          <a:lstStyle>
            <a:lvl1pPr marL="457200" indent="-457200">
              <a:buFont typeface="Arial"/>
              <a:buChar char="•"/>
              <a:defRPr sz="2000" b="0" i="0" baseline="0">
                <a:latin typeface="Opel Sans Condensed"/>
                <a:cs typeface="Opel Sans Condensed"/>
              </a:defRPr>
            </a:lvl1pPr>
            <a:lvl2pPr marL="800100" marR="0" indent="-342900" algn="l" defTabSz="457200" rtl="0" eaLnBrk="1" fontAlgn="auto" latinLnBrk="0" hangingPunct="1">
              <a:lnSpc>
                <a:spcPct val="100000"/>
              </a:lnSpc>
              <a:spcBef>
                <a:spcPct val="20000"/>
              </a:spcBef>
              <a:spcAft>
                <a:spcPts val="0"/>
              </a:spcAft>
              <a:buClrTx/>
              <a:buSzTx/>
              <a:buFont typeface="Arial"/>
              <a:buChar char="•"/>
              <a:tabLst/>
              <a:defRPr sz="1800">
                <a:latin typeface="Opel Sans Condensed"/>
                <a:cs typeface="Opel Sans Condensed"/>
              </a:defRPr>
            </a:lvl2pPr>
            <a:lvl3pPr marL="571500" marR="0" indent="0" algn="l" defTabSz="457200" rtl="0" eaLnBrk="1" fontAlgn="auto" latinLnBrk="0" hangingPunct="1">
              <a:lnSpc>
                <a:spcPct val="100000"/>
              </a:lnSpc>
              <a:spcBef>
                <a:spcPct val="20000"/>
              </a:spcBef>
              <a:spcAft>
                <a:spcPts val="0"/>
              </a:spcAft>
              <a:buClrTx/>
              <a:buSzTx/>
              <a:buFont typeface="Arial"/>
              <a:buNone/>
              <a:tabLst/>
              <a:defRPr sz="1600">
                <a:latin typeface="Opel Sans Condensed"/>
                <a:cs typeface="Opel Sans Condensed"/>
              </a:defRPr>
            </a:lvl3pPr>
            <a:lvl4pPr marL="756000" indent="-252000">
              <a:spcBef>
                <a:spcPts val="0"/>
              </a:spcBef>
              <a:buClr>
                <a:srgbClr val="FCC000"/>
              </a:buClr>
              <a:buFont typeface="Arial"/>
              <a:buChar char="•"/>
              <a:defRPr/>
            </a:lvl4pPr>
          </a:lstStyle>
          <a:p>
            <a:pPr marL="0" indent="0">
              <a:buNone/>
            </a:pPr>
            <a:r>
              <a:rPr lang="de-DE" dirty="0" smtClean="0"/>
              <a:t>Text </a:t>
            </a:r>
            <a:r>
              <a:rPr lang="de-DE" dirty="0" err="1" smtClean="0"/>
              <a:t>goes</a:t>
            </a:r>
            <a:r>
              <a:rPr lang="de-DE" dirty="0" smtClean="0"/>
              <a:t> </a:t>
            </a:r>
            <a:r>
              <a:rPr lang="de-DE" dirty="0" err="1" smtClean="0"/>
              <a:t>here</a:t>
            </a:r>
            <a:endParaRPr lang="de-DE" dirty="0" smtClean="0"/>
          </a:p>
          <a:p>
            <a:pPr marL="0" indent="0">
              <a:buNone/>
            </a:pPr>
            <a:endParaRPr lang="de-DE" dirty="0" smtClean="0"/>
          </a:p>
          <a:p>
            <a:pPr marL="252000" indent="-252000">
              <a:spcBef>
                <a:spcPts val="0"/>
              </a:spcBef>
              <a:buClr>
                <a:srgbClr val="FCC000"/>
              </a:buClr>
            </a:pPr>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marL="504000" lvl="1" indent="-252000">
              <a:spcBef>
                <a:spcPts val="0"/>
              </a:spcBef>
              <a:buClr>
                <a:srgbClr val="FCC000"/>
              </a:buClr>
            </a:pPr>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marL="756000" lvl="3" indent="-252000">
              <a:spcBef>
                <a:spcPts val="0"/>
              </a:spcBef>
              <a:buClr>
                <a:srgbClr val="FCC000"/>
              </a:buClr>
              <a:buFont typeface="Arial"/>
              <a:buChar char="•"/>
            </a:pPr>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marL="1885950" lvl="3" indent="-285750">
              <a:buClr>
                <a:srgbClr val="FCC000"/>
              </a:buClr>
              <a:buFont typeface="Arial"/>
              <a:buChar char="•"/>
            </a:pPr>
            <a:endParaRPr lang="de-DE" sz="1600" dirty="0" smtClean="0">
              <a:latin typeface="Opel Sans Condensed"/>
              <a:cs typeface="Opel Sans Condensed"/>
            </a:endParaRPr>
          </a:p>
          <a:p>
            <a:pPr marL="252000" indent="-252000">
              <a:spcBef>
                <a:spcPts val="0"/>
              </a:spcBef>
              <a:buClr>
                <a:srgbClr val="FCC000"/>
              </a:buClr>
            </a:pPr>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marL="504000" lvl="1" indent="-252000">
              <a:spcBef>
                <a:spcPts val="0"/>
              </a:spcBef>
              <a:buClr>
                <a:srgbClr val="FCC000"/>
              </a:buClr>
            </a:pPr>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marL="756000" lvl="3" indent="-252000">
              <a:spcBef>
                <a:spcPts val="0"/>
              </a:spcBef>
              <a:buClr>
                <a:srgbClr val="FCC000"/>
              </a:buClr>
              <a:buFont typeface="Arial"/>
              <a:buChar char="•"/>
            </a:pPr>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marL="1885950" lvl="3" indent="-285750">
              <a:buClr>
                <a:srgbClr val="FCC000"/>
              </a:buClr>
              <a:buFont typeface="Arial"/>
              <a:buChar char="•"/>
            </a:pPr>
            <a:endParaRPr lang="de-DE" sz="1600" dirty="0" smtClean="0">
              <a:latin typeface="Opel Sans Condensed"/>
              <a:cs typeface="Opel Sans Condensed"/>
            </a:endParaRPr>
          </a:p>
          <a:p>
            <a:pPr marL="252000" indent="-252000">
              <a:spcBef>
                <a:spcPts val="0"/>
              </a:spcBef>
              <a:buClr>
                <a:srgbClr val="FCC000"/>
              </a:buClr>
            </a:pPr>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marL="504000" lvl="1" indent="-252000">
              <a:spcBef>
                <a:spcPts val="0"/>
              </a:spcBef>
              <a:buClr>
                <a:srgbClr val="FCC000"/>
              </a:buClr>
            </a:pPr>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marL="756000" lvl="3" indent="-252000">
              <a:spcBef>
                <a:spcPts val="0"/>
              </a:spcBef>
              <a:buClr>
                <a:srgbClr val="FCC000"/>
              </a:buClr>
              <a:buFont typeface="Arial"/>
              <a:buChar char="•"/>
            </a:pPr>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a:latin typeface="Opel Sans Condensed"/>
              <a:cs typeface="Opel Sans Condensed"/>
            </a:endParaRPr>
          </a:p>
        </p:txBody>
      </p:sp>
      <p:sp>
        <p:nvSpPr>
          <p:cNvPr id="11" name="Titel 1"/>
          <p:cNvSpPr>
            <a:spLocks noGrp="1"/>
          </p:cNvSpPr>
          <p:nvPr>
            <p:ph type="title" hasCustomPrompt="1"/>
          </p:nvPr>
        </p:nvSpPr>
        <p:spPr>
          <a:xfrm>
            <a:off x="450001" y="4320000"/>
            <a:ext cx="7303483" cy="405000"/>
          </a:xfrm>
        </p:spPr>
        <p:txBody>
          <a:bodyPr lIns="0" tIns="36000" bIns="36000" anchor="b" anchorCtr="0">
            <a:noAutofit/>
          </a:bodyPr>
          <a:lstStyle>
            <a:lvl1pPr algn="l">
              <a:defRPr sz="4000" b="1" cap="all" baseline="0">
                <a:solidFill>
                  <a:srgbClr val="FCC000"/>
                </a:solidFill>
                <a:latin typeface="Opel Sans Condensed ExtraBold"/>
              </a:defRPr>
            </a:lvl1pPr>
          </a:lstStyle>
          <a:p>
            <a:r>
              <a:rPr lang="de-DE" dirty="0" smtClean="0"/>
              <a:t>Chart Headline in </a:t>
            </a:r>
            <a:r>
              <a:rPr lang="de-DE" dirty="0" err="1" smtClean="0"/>
              <a:t>one</a:t>
            </a:r>
            <a:r>
              <a:rPr lang="de-DE" dirty="0" smtClean="0"/>
              <a:t> </a:t>
            </a:r>
            <a:r>
              <a:rPr lang="de-DE" dirty="0" err="1" smtClean="0"/>
              <a:t>line</a:t>
            </a:r>
            <a:r>
              <a:rPr lang="de-DE" dirty="0" smtClean="0"/>
              <a:t>.</a:t>
            </a:r>
            <a:endParaRPr lang="de-DE" dirty="0"/>
          </a:p>
        </p:txBody>
      </p:sp>
      <p:sp>
        <p:nvSpPr>
          <p:cNvPr id="17" name="Fußzeilenplatzhalter 19"/>
          <p:cNvSpPr>
            <a:spLocks noGrp="1"/>
          </p:cNvSpPr>
          <p:nvPr>
            <p:ph type="ftr" sz="quarter" idx="15"/>
          </p:nvPr>
        </p:nvSpPr>
        <p:spPr>
          <a:xfrm>
            <a:off x="457200" y="4767263"/>
            <a:ext cx="2895600" cy="135000"/>
          </a:xfrm>
          <a:prstGeom prst="rect">
            <a:avLst/>
          </a:prstGeom>
        </p:spPr>
        <p:txBody>
          <a:bodyPr/>
          <a:lstStyle/>
          <a:p>
            <a:fld id="{5C0F7F48-E4C7-6347-84AE-132EAFE6B355}" type="slidenum">
              <a:rPr lang="de-DE" smtClean="0">
                <a:solidFill>
                  <a:prstClr val="black"/>
                </a:solidFill>
              </a:rPr>
              <a:pPr/>
              <a:t>‹N°›</a:t>
            </a:fld>
            <a:endParaRPr lang="de-DE" dirty="0">
              <a:solidFill>
                <a:prstClr val="black"/>
              </a:solidFill>
            </a:endParaRPr>
          </a:p>
        </p:txBody>
      </p:sp>
      <p:sp>
        <p:nvSpPr>
          <p:cNvPr id="18" name="Textplatzhalter 3"/>
          <p:cNvSpPr>
            <a:spLocks noGrp="1"/>
          </p:cNvSpPr>
          <p:nvPr>
            <p:ph type="body" sz="quarter" idx="16" hasCustomPrompt="1"/>
          </p:nvPr>
        </p:nvSpPr>
        <p:spPr>
          <a:xfrm>
            <a:off x="450000" y="3915001"/>
            <a:ext cx="1885164" cy="288147"/>
          </a:xfrm>
          <a:solidFill>
            <a:srgbClr val="FCC000"/>
          </a:solidFill>
        </p:spPr>
        <p:txBody>
          <a:bodyPr wrap="none" tIns="36000" rIns="252000" bIns="36000">
            <a:spAutoFit/>
          </a:bodyPr>
          <a:lstStyle>
            <a:lvl1pPr marL="0" indent="0">
              <a:spcBef>
                <a:spcPts val="0"/>
              </a:spcBef>
              <a:buFontTx/>
              <a:buNone/>
              <a:defRPr sz="1400" b="1" i="0" baseline="0">
                <a:latin typeface="Opel Sans Condensed"/>
              </a:defRPr>
            </a:lvl1pPr>
            <a:lvl2pPr marL="457200" indent="0">
              <a:spcBef>
                <a:spcPts val="0"/>
              </a:spcBef>
              <a:buFontTx/>
              <a:buNone/>
              <a:defRPr sz="1400" b="1" i="0" baseline="0">
                <a:latin typeface="Opel Sans Condensed"/>
              </a:defRPr>
            </a:lvl2pPr>
            <a:lvl3pPr marL="914400" indent="0">
              <a:spcBef>
                <a:spcPts val="0"/>
              </a:spcBef>
              <a:buFontTx/>
              <a:buNone/>
              <a:defRPr sz="1400" b="1" i="0" baseline="0">
                <a:latin typeface="Opel Sans Condensed"/>
              </a:defRPr>
            </a:lvl3pPr>
            <a:lvl4pPr marL="1371600" indent="0">
              <a:spcBef>
                <a:spcPts val="0"/>
              </a:spcBef>
              <a:buFontTx/>
              <a:buNone/>
              <a:defRPr sz="1400" b="1" i="0" baseline="0">
                <a:latin typeface="Opel Sans Condensed"/>
              </a:defRPr>
            </a:lvl4pPr>
            <a:lvl5pPr marL="1828800" indent="0">
              <a:spcBef>
                <a:spcPts val="0"/>
              </a:spcBef>
              <a:buFontTx/>
              <a:buNone/>
              <a:defRPr sz="1400" b="1" i="0" baseline="0">
                <a:latin typeface="Opel Sans Condensed"/>
              </a:defRPr>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endParaRPr lang="de-DE" dirty="0"/>
          </a:p>
        </p:txBody>
      </p:sp>
    </p:spTree>
    <p:extLst>
      <p:ext uri="{BB962C8B-B14F-4D97-AF65-F5344CB8AC3E}">
        <p14:creationId xmlns:p14="http://schemas.microsoft.com/office/powerpoint/2010/main" val="167519172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hasCustomPrompt="1"/>
          </p:nvPr>
        </p:nvSpPr>
        <p:spPr>
          <a:xfrm>
            <a:off x="450000" y="378000"/>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Agenda.</a:t>
            </a:r>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28791128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1949878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5355972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p>
            <a:r>
              <a:rPr lang="fr-FR" smtClean="0"/>
              <a:t>Cliquez sur l'icône pour ajouter une image</a:t>
            </a:r>
            <a:endParaRPr lang="de-DE"/>
          </a:p>
        </p:txBody>
      </p:sp>
      <p:sp>
        <p:nvSpPr>
          <p:cNvPr id="17" name="Bildplatzhalter 14"/>
          <p:cNvSpPr>
            <a:spLocks noGrp="1"/>
          </p:cNvSpPr>
          <p:nvPr>
            <p:ph type="pic" sz="quarter" idx="17"/>
          </p:nvPr>
        </p:nvSpPr>
        <p:spPr>
          <a:xfrm>
            <a:off x="5004072" y="681540"/>
            <a:ext cx="2808288" cy="2376488"/>
          </a:xfrm>
        </p:spPr>
        <p:txBody>
          <a:bodyPr/>
          <a:lstStyle/>
          <a:p>
            <a:r>
              <a:rPr lang="fr-FR" smtClean="0"/>
              <a:t>Cliquez sur l'icône pour ajouter une image</a:t>
            </a:r>
            <a:endParaRPr lang="de-DE"/>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134386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p>
            <a:r>
              <a:rPr lang="fr-FR" smtClean="0"/>
              <a:t>Cliquez sur l'icône pour ajouter une image</a:t>
            </a:r>
            <a:endParaRPr lang="de-DE" dirty="0"/>
          </a:p>
        </p:txBody>
      </p:sp>
    </p:spTree>
    <p:extLst>
      <p:ext uri="{BB962C8B-B14F-4D97-AF65-F5344CB8AC3E}">
        <p14:creationId xmlns:p14="http://schemas.microsoft.com/office/powerpoint/2010/main" val="4133551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baseline="0" dirty="0" smtClean="0">
                <a:solidFill>
                  <a:schemeClr val="bg1"/>
                </a:solidFill>
              </a:rPr>
              <a:t>www.opel.com</a:t>
            </a:r>
          </a:p>
        </p:txBody>
      </p:sp>
      <p:sp>
        <p:nvSpPr>
          <p:cNvPr id="17"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156061"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p>
            <a:r>
              <a:rPr lang="fr-FR" smtClean="0"/>
              <a:t>Cliquez sur l'icône pour ajouter une image</a:t>
            </a:r>
            <a:endParaRPr lang="de-DE"/>
          </a:p>
        </p:txBody>
      </p:sp>
    </p:spTree>
    <p:extLst>
      <p:ext uri="{BB962C8B-B14F-4D97-AF65-F5344CB8AC3E}">
        <p14:creationId xmlns:p14="http://schemas.microsoft.com/office/powerpoint/2010/main" val="2045407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p>
            <a:r>
              <a:rPr lang="fr-FR" smtClean="0"/>
              <a:t>Cliquez sur l'icône pour ajouter un graphique</a:t>
            </a:r>
            <a:endParaRPr lang="de-DE"/>
          </a:p>
        </p:txBody>
      </p:sp>
    </p:spTree>
    <p:extLst>
      <p:ext uri="{BB962C8B-B14F-4D97-AF65-F5344CB8AC3E}">
        <p14:creationId xmlns:p14="http://schemas.microsoft.com/office/powerpoint/2010/main" val="41943134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p>
            <a:r>
              <a:rPr lang="fr-FR" smtClean="0"/>
              <a:t>Cliquez sur l'icône pour ajouter un tableau</a:t>
            </a:r>
            <a:endParaRPr lang="de-DE"/>
          </a:p>
        </p:txBody>
      </p:sp>
    </p:spTree>
    <p:extLst>
      <p:ext uri="{BB962C8B-B14F-4D97-AF65-F5344CB8AC3E}">
        <p14:creationId xmlns:p14="http://schemas.microsoft.com/office/powerpoint/2010/main" val="20531669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4021568"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37477921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73375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1" y="2016900"/>
            <a:ext cx="4021568"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870744"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35713921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hasCustomPrompt="1"/>
          </p:nvPr>
        </p:nvSpPr>
        <p:spPr>
          <a:xfrm>
            <a:off x="450000" y="378000"/>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Agenda.</a:t>
            </a:r>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3358983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7634165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23404757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p>
            <a:r>
              <a:rPr lang="fr-FR" smtClean="0"/>
              <a:t>Cliquez sur l'icône pour ajouter une image</a:t>
            </a:r>
            <a:endParaRPr lang="de-DE"/>
          </a:p>
        </p:txBody>
      </p:sp>
      <p:sp>
        <p:nvSpPr>
          <p:cNvPr id="17" name="Bildplatzhalter 14"/>
          <p:cNvSpPr>
            <a:spLocks noGrp="1"/>
          </p:cNvSpPr>
          <p:nvPr>
            <p:ph type="pic" sz="quarter" idx="17"/>
          </p:nvPr>
        </p:nvSpPr>
        <p:spPr>
          <a:xfrm>
            <a:off x="5004072" y="681540"/>
            <a:ext cx="2808288" cy="2376488"/>
          </a:xfrm>
        </p:spPr>
        <p:txBody>
          <a:bodyPr/>
          <a:lstStyle/>
          <a:p>
            <a:r>
              <a:rPr lang="fr-FR" smtClean="0"/>
              <a:t>Cliquez sur l'icône pour ajouter une image</a:t>
            </a:r>
            <a:endParaRPr lang="de-DE"/>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1667064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hasCustomPrompt="1"/>
          </p:nvPr>
        </p:nvSpPr>
        <p:spPr>
          <a:xfrm>
            <a:off x="450000" y="378000"/>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Agenda.</a:t>
            </a:r>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pPr/>
              <a:t>‹N°›</a:t>
            </a:fld>
            <a:endParaRPr lang="de-D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p>
            <a:r>
              <a:rPr lang="fr-FR" smtClean="0"/>
              <a:t>Cliquez sur l'icône pour ajouter une image</a:t>
            </a:r>
            <a:endParaRPr lang="de-DE" dirty="0"/>
          </a:p>
        </p:txBody>
      </p:sp>
    </p:spTree>
    <p:extLst>
      <p:ext uri="{BB962C8B-B14F-4D97-AF65-F5344CB8AC3E}">
        <p14:creationId xmlns:p14="http://schemas.microsoft.com/office/powerpoint/2010/main" val="17085980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p>
            <a:r>
              <a:rPr lang="fr-FR" smtClean="0"/>
              <a:t>Cliquez sur l'icône pour ajouter une image</a:t>
            </a:r>
            <a:endParaRPr lang="de-DE"/>
          </a:p>
        </p:txBody>
      </p:sp>
    </p:spTree>
    <p:extLst>
      <p:ext uri="{BB962C8B-B14F-4D97-AF65-F5344CB8AC3E}">
        <p14:creationId xmlns:p14="http://schemas.microsoft.com/office/powerpoint/2010/main" val="23889879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p>
            <a:r>
              <a:rPr lang="fr-FR" smtClean="0"/>
              <a:t>Cliquez sur l'icône pour ajouter un graphique</a:t>
            </a:r>
            <a:endParaRPr lang="de-DE"/>
          </a:p>
        </p:txBody>
      </p:sp>
    </p:spTree>
    <p:extLst>
      <p:ext uri="{BB962C8B-B14F-4D97-AF65-F5344CB8AC3E}">
        <p14:creationId xmlns:p14="http://schemas.microsoft.com/office/powerpoint/2010/main" val="14312652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p>
            <a:r>
              <a:rPr lang="fr-FR" smtClean="0"/>
              <a:t>Cliquez sur l'icône pour ajouter un tableau</a:t>
            </a:r>
            <a:endParaRPr lang="de-DE"/>
          </a:p>
        </p:txBody>
      </p:sp>
    </p:spTree>
    <p:extLst>
      <p:ext uri="{BB962C8B-B14F-4D97-AF65-F5344CB8AC3E}">
        <p14:creationId xmlns:p14="http://schemas.microsoft.com/office/powerpoint/2010/main" val="33904145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4021568"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15825264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4767263"/>
            <a:ext cx="2133600" cy="273844"/>
          </a:xfrm>
          <a:prstGeom prst="rect">
            <a:avLst/>
          </a:prstGeom>
        </p:spPr>
        <p:txBody>
          <a:bodyPr/>
          <a:lstStyle/>
          <a:p>
            <a:fld id="{26634BAD-7835-4840-8D39-9838889EC30E}" type="datetimeFigureOut">
              <a:rPr lang="fr-FR" smtClean="0">
                <a:solidFill>
                  <a:prstClr val="black"/>
                </a:solidFill>
              </a:rPr>
              <a:pPr/>
              <a:t>21/12/2012</a:t>
            </a:fld>
            <a:endParaRPr lang="fr-FR">
              <a:solidFill>
                <a:prstClr val="black"/>
              </a:solidFill>
            </a:endParaRPr>
          </a:p>
        </p:txBody>
      </p:sp>
      <p:sp>
        <p:nvSpPr>
          <p:cNvPr id="3" name="Espace réservé du pied de page 2"/>
          <p:cNvSpPr>
            <a:spLocks noGrp="1"/>
          </p:cNvSpPr>
          <p:nvPr>
            <p:ph type="ftr" sz="quarter" idx="11"/>
          </p:nvPr>
        </p:nvSpPr>
        <p:spPr>
          <a:xfrm>
            <a:off x="3124200" y="4767263"/>
            <a:ext cx="2895600" cy="273844"/>
          </a:xfrm>
          <a:prstGeom prst="rect">
            <a:avLst/>
          </a:prstGeom>
        </p:spPr>
        <p:txBody>
          <a:bodyPr/>
          <a:lstStyle/>
          <a:p>
            <a:endParaRPr lang="fr-FR">
              <a:solidFill>
                <a:prstClr val="black"/>
              </a:solidFill>
            </a:endParaRPr>
          </a:p>
        </p:txBody>
      </p:sp>
      <p:sp>
        <p:nvSpPr>
          <p:cNvPr id="4" name="Espace réservé du numéro de diapositive 3"/>
          <p:cNvSpPr>
            <a:spLocks noGrp="1"/>
          </p:cNvSpPr>
          <p:nvPr>
            <p:ph type="sldNum" sz="quarter" idx="12"/>
          </p:nvPr>
        </p:nvSpPr>
        <p:spPr/>
        <p:txBody>
          <a:bodyPr/>
          <a:lstStyle/>
          <a:p>
            <a:fld id="{7919F38A-EC32-44AF-958D-11C07DBFBA48}" type="slidenum">
              <a:rPr lang="fr-FR" smtClean="0">
                <a:solidFill>
                  <a:prstClr val="white"/>
                </a:solidFill>
              </a:rPr>
              <a:pPr/>
              <a:t>‹N°›</a:t>
            </a:fld>
            <a:endParaRPr lang="fr-FR">
              <a:solidFill>
                <a:prstClr val="white"/>
              </a:solidFill>
            </a:endParaRPr>
          </a:p>
        </p:txBody>
      </p:sp>
    </p:spTree>
    <p:extLst>
      <p:ext uri="{BB962C8B-B14F-4D97-AF65-F5344CB8AC3E}">
        <p14:creationId xmlns:p14="http://schemas.microsoft.com/office/powerpoint/2010/main" val="2657932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597819"/>
            <a:ext cx="7772400" cy="1102519"/>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p>
            <a:fld id="{26634BAD-7835-4840-8D39-9838889EC30E}" type="datetimeFigureOut">
              <a:rPr lang="fr-FR" smtClean="0">
                <a:solidFill>
                  <a:prstClr val="black"/>
                </a:solidFill>
              </a:rPr>
              <a:pPr/>
              <a:t>21/12/2012</a:t>
            </a:fld>
            <a:endParaRPr lang="fr-FR">
              <a:solidFill>
                <a:prstClr val="black"/>
              </a:solidFill>
            </a:endParaRPr>
          </a:p>
        </p:txBody>
      </p:sp>
      <p:sp>
        <p:nvSpPr>
          <p:cNvPr id="5" name="Espace réservé du pied de page 4"/>
          <p:cNvSpPr>
            <a:spLocks noGrp="1"/>
          </p:cNvSpPr>
          <p:nvPr>
            <p:ph type="ftr" sz="quarter" idx="11"/>
          </p:nvPr>
        </p:nvSpPr>
        <p:spPr>
          <a:xfrm>
            <a:off x="3124200" y="4767263"/>
            <a:ext cx="2895600" cy="273844"/>
          </a:xfrm>
          <a:prstGeom prst="rect">
            <a:avLst/>
          </a:prstGeom>
        </p:spPr>
        <p:txBody>
          <a:bodyPr/>
          <a:lstStyle/>
          <a:p>
            <a:endParaRPr lang="fr-FR">
              <a:solidFill>
                <a:prstClr val="black"/>
              </a:solidFill>
            </a:endParaRPr>
          </a:p>
        </p:txBody>
      </p:sp>
      <p:sp>
        <p:nvSpPr>
          <p:cNvPr id="6" name="Espace réservé du numéro de diapositive 5"/>
          <p:cNvSpPr>
            <a:spLocks noGrp="1"/>
          </p:cNvSpPr>
          <p:nvPr>
            <p:ph type="sldNum" sz="quarter" idx="12"/>
          </p:nvPr>
        </p:nvSpPr>
        <p:spPr/>
        <p:txBody>
          <a:bodyPr/>
          <a:lstStyle/>
          <a:p>
            <a:fld id="{7919F38A-EC32-44AF-958D-11C07DBFBA48}" type="slidenum">
              <a:rPr lang="fr-FR" smtClean="0">
                <a:solidFill>
                  <a:prstClr val="white"/>
                </a:solidFill>
              </a:rPr>
              <a:pPr/>
              <a:t>‹N°›</a:t>
            </a:fld>
            <a:endParaRPr lang="fr-FR">
              <a:solidFill>
                <a:prstClr val="white"/>
              </a:solidFill>
            </a:endParaRPr>
          </a:p>
        </p:txBody>
      </p:sp>
    </p:spTree>
    <p:extLst>
      <p:ext uri="{BB962C8B-B14F-4D97-AF65-F5344CB8AC3E}">
        <p14:creationId xmlns:p14="http://schemas.microsoft.com/office/powerpoint/2010/main" val="39688803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5" name="Arc plein 4"/>
          <p:cNvSpPr/>
          <p:nvPr userDrawn="1"/>
        </p:nvSpPr>
        <p:spPr>
          <a:xfrm rot="10800000" flipV="1">
            <a:off x="-8546" y="4876145"/>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7377733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6" name="Textplatzhalter 15"/>
          <p:cNvSpPr>
            <a:spLocks noGrp="1"/>
          </p:cNvSpPr>
          <p:nvPr>
            <p:ph type="body" sz="quarter" idx="13" hasCustomPrompt="1"/>
          </p:nvPr>
        </p:nvSpPr>
        <p:spPr>
          <a:xfrm>
            <a:off x="450000" y="555526"/>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2" name="Foliennummernplatzhalter 5"/>
          <p:cNvSpPr>
            <a:spLocks noGrp="1"/>
          </p:cNvSpPr>
          <p:nvPr>
            <p:ph type="sldNum" sz="quarter" idx="4"/>
          </p:nvPr>
        </p:nvSpPr>
        <p:spPr>
          <a:xfrm>
            <a:off x="457200" y="4767264"/>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9796991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1248131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p>
        </p:txBody>
      </p:sp>
      <p:sp>
        <p:nvSpPr>
          <p:cNvPr id="6" name="Foliennummernplatzhalter 5"/>
          <p:cNvSpPr>
            <a:spLocks noGrp="1"/>
          </p:cNvSpPr>
          <p:nvPr>
            <p:ph type="sldNum" sz="quarter" idx="12"/>
          </p:nvPr>
        </p:nvSpPr>
        <p:spPr/>
        <p:txBody>
          <a:bodyPr/>
          <a:lstStyle/>
          <a:p>
            <a:fld id="{490DD6C0-BCEC-4D52-9A2D-A45AEE041D44}" type="slidenum">
              <a:rPr lang="de-DE" smtClean="0"/>
              <a:pPr/>
              <a:t>‹N°›</a:t>
            </a:fld>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8779118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lvl1pPr>
              <a:defRPr/>
            </a:lvl1pPr>
          </a:lstStyle>
          <a:p>
            <a:r>
              <a:rPr lang="fr-FR" dirty="0" smtClean="0"/>
              <a:t>Cliquez sur l'icône pour ajouter une image</a:t>
            </a:r>
            <a:endParaRPr lang="de-DE" dirty="0"/>
          </a:p>
        </p:txBody>
      </p:sp>
      <p:sp>
        <p:nvSpPr>
          <p:cNvPr id="17" name="Bildplatzhalter 14"/>
          <p:cNvSpPr>
            <a:spLocks noGrp="1"/>
          </p:cNvSpPr>
          <p:nvPr>
            <p:ph type="pic" sz="quarter" idx="17"/>
          </p:nvPr>
        </p:nvSpPr>
        <p:spPr>
          <a:xfrm>
            <a:off x="5004072" y="681541"/>
            <a:ext cx="2808288" cy="2376488"/>
          </a:xfrm>
        </p:spPr>
        <p:txBody>
          <a:bodyPr/>
          <a:lstStyle>
            <a:lvl1pPr>
              <a:defRPr/>
            </a:lvl1pPr>
          </a:lstStyle>
          <a:p>
            <a:r>
              <a:rPr lang="fr-FR" dirty="0" smtClean="0"/>
              <a:t>Cliquez sur l'icône pour ajouter une image</a:t>
            </a:r>
            <a:endParaRPr lang="de-DE" dirty="0"/>
          </a:p>
        </p:txBody>
      </p:sp>
      <p:sp>
        <p:nvSpPr>
          <p:cNvPr id="22" name="Textplatzhalter 20"/>
          <p:cNvSpPr>
            <a:spLocks noGrp="1"/>
          </p:cNvSpPr>
          <p:nvPr>
            <p:ph type="body" sz="quarter" idx="19" hasCustomPrompt="1"/>
          </p:nvPr>
        </p:nvSpPr>
        <p:spPr>
          <a:xfrm>
            <a:off x="5004048" y="3057805"/>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5"/>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38881997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3"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9" y="465516"/>
            <a:ext cx="3816385" cy="2754306"/>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35905459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3"/>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14324607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6"/>
            <a:ext cx="8064500" cy="3240881"/>
          </a:xfrm>
        </p:spPr>
        <p:txBody>
          <a:bodyPr/>
          <a:lstStyle>
            <a:lvl1pPr>
              <a:defRPr/>
            </a:lvl1pPr>
          </a:lstStyle>
          <a:p>
            <a:r>
              <a:rPr lang="fr-FR" dirty="0" smtClean="0"/>
              <a:t>Cliquez sur l'icône pour ajouter un graphique</a:t>
            </a:r>
            <a:endParaRPr lang="de-DE" dirty="0"/>
          </a:p>
        </p:txBody>
      </p:sp>
    </p:spTree>
    <p:extLst>
      <p:ext uri="{BB962C8B-B14F-4D97-AF65-F5344CB8AC3E}">
        <p14:creationId xmlns:p14="http://schemas.microsoft.com/office/powerpoint/2010/main" val="10297650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91" y="465536"/>
            <a:ext cx="8353425" cy="3294459"/>
          </a:xfrm>
        </p:spPr>
        <p:txBody>
          <a:bodyPr/>
          <a:lstStyle>
            <a:lvl1pPr>
              <a:defRPr/>
            </a:lvl1pPr>
          </a:lstStyle>
          <a:p>
            <a:r>
              <a:rPr lang="fr-FR" dirty="0" smtClean="0"/>
              <a:t>Cliquez sur l'icône pour ajouter un tableau</a:t>
            </a:r>
            <a:endParaRPr lang="de-DE" dirty="0"/>
          </a:p>
        </p:txBody>
      </p:sp>
    </p:spTree>
    <p:extLst>
      <p:ext uri="{BB962C8B-B14F-4D97-AF65-F5344CB8AC3E}">
        <p14:creationId xmlns:p14="http://schemas.microsoft.com/office/powerpoint/2010/main" val="37976076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3" y="3960900"/>
            <a:ext cx="1255579" cy="945000"/>
          </a:xfrm>
          <a:prstGeom prst="rect">
            <a:avLst/>
          </a:prstGeom>
        </p:spPr>
      </p:pic>
      <p:sp>
        <p:nvSpPr>
          <p:cNvPr id="15" name="Foliennummernplatzhalter 5"/>
          <p:cNvSpPr>
            <a:spLocks noGrp="1"/>
          </p:cNvSpPr>
          <p:nvPr>
            <p:ph type="sldNum" sz="quarter" idx="12"/>
          </p:nvPr>
        </p:nvSpPr>
        <p:spPr>
          <a:xfrm>
            <a:off x="457200" y="4767264"/>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3"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33974600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TITLE">
    <p:spTree>
      <p:nvGrpSpPr>
        <p:cNvPr id="1" name=""/>
        <p:cNvGrpSpPr/>
        <p:nvPr/>
      </p:nvGrpSpPr>
      <p:grpSpPr>
        <a:xfrm>
          <a:off x="0" y="0"/>
          <a:ext cx="0" cy="0"/>
          <a:chOff x="0" y="0"/>
          <a:chExt cx="0" cy="0"/>
        </a:xfrm>
      </p:grpSpPr>
      <p:sp>
        <p:nvSpPr>
          <p:cNvPr id="5" name="Textplatzhalter 4"/>
          <p:cNvSpPr>
            <a:spLocks noGrp="1"/>
          </p:cNvSpPr>
          <p:nvPr>
            <p:ph type="body" sz="quarter" idx="12" hasCustomPrompt="1"/>
          </p:nvPr>
        </p:nvSpPr>
        <p:spPr>
          <a:xfrm>
            <a:off x="450000" y="2017530"/>
            <a:ext cx="3158704" cy="380480"/>
          </a:xfrm>
          <a:solidFill>
            <a:srgbClr val="FCC000"/>
          </a:solidFill>
        </p:spPr>
        <p:txBody>
          <a:bodyPr wrap="none" lIns="108000" tIns="36000" rIns="252000" bIns="36000" anchor="t" anchorCtr="0">
            <a:spAutoFit/>
          </a:bodyPr>
          <a:lstStyle>
            <a:lvl1pPr marL="0" indent="0" algn="l">
              <a:spcBef>
                <a:spcPts val="0"/>
              </a:spcBef>
              <a:buNone/>
              <a:defRPr sz="2000" b="1" i="0" baseline="0">
                <a:latin typeface="Opel Sans Condensed"/>
                <a:cs typeface="Opel Sans Condensed"/>
              </a:defRPr>
            </a:lvl1pPr>
            <a:lvl2pPr marL="457200" indent="0" algn="l">
              <a:buNone/>
              <a:defRPr sz="2000" b="1" i="0">
                <a:latin typeface="Opel Sans Condensed"/>
                <a:cs typeface="Opel Sans Condensed"/>
              </a:defRPr>
            </a:lvl2pPr>
            <a:lvl3pPr marL="914400" indent="0" algn="l">
              <a:buNone/>
              <a:defRPr sz="2000" b="1" i="0">
                <a:latin typeface="Opel Sans Condensed"/>
                <a:cs typeface="Opel Sans Condensed"/>
              </a:defRPr>
            </a:lvl3pPr>
            <a:lvl4pPr marL="1371600" indent="0" algn="l">
              <a:buNone/>
              <a:defRPr sz="2000" b="1" i="0">
                <a:latin typeface="Opel Sans Condensed"/>
                <a:cs typeface="Opel Sans Condensed"/>
              </a:defRPr>
            </a:lvl4pPr>
            <a:lvl5pPr marL="1828800" indent="0" algn="l">
              <a:buNone/>
              <a:defRPr sz="2000" b="1" i="0">
                <a:latin typeface="Opel Sans Condensed"/>
                <a:cs typeface="Opel Sans Condensed"/>
              </a:defRPr>
            </a:lvl5pPr>
          </a:lstStyle>
          <a:p>
            <a:pPr lvl="0"/>
            <a:r>
              <a:rPr lang="de-DE" dirty="0" smtClean="0"/>
              <a:t>Name </a:t>
            </a:r>
            <a:r>
              <a:rPr lang="de-DE" dirty="0" err="1" smtClean="0"/>
              <a:t>of</a:t>
            </a:r>
            <a:r>
              <a:rPr lang="de-DE" dirty="0" smtClean="0"/>
              <a:t> </a:t>
            </a:r>
            <a:r>
              <a:rPr lang="de-DE" dirty="0" err="1" smtClean="0"/>
              <a:t>presenter</a:t>
            </a:r>
            <a:r>
              <a:rPr lang="de-DE" dirty="0" smtClean="0"/>
              <a:t> </a:t>
            </a:r>
            <a:r>
              <a:rPr lang="de-DE" dirty="0" err="1" smtClean="0"/>
              <a:t>one</a:t>
            </a:r>
            <a:r>
              <a:rPr lang="de-DE" dirty="0" smtClean="0"/>
              <a:t> </a:t>
            </a:r>
            <a:r>
              <a:rPr lang="de-DE" dirty="0" err="1" smtClean="0"/>
              <a:t>line</a:t>
            </a:r>
            <a:endParaRPr lang="de-DE" dirty="0" smtClean="0"/>
          </a:p>
        </p:txBody>
      </p:sp>
      <p:sp>
        <p:nvSpPr>
          <p:cNvPr id="15" name="Textplatzhalter 4"/>
          <p:cNvSpPr>
            <a:spLocks noGrp="1"/>
          </p:cNvSpPr>
          <p:nvPr>
            <p:ph type="body" sz="quarter" idx="13" hasCustomPrompt="1"/>
          </p:nvPr>
        </p:nvSpPr>
        <p:spPr>
          <a:xfrm>
            <a:off x="450002" y="3367656"/>
            <a:ext cx="4156061" cy="380480"/>
          </a:xfrm>
          <a:solidFill>
            <a:srgbClr val="FCC000"/>
          </a:solidFill>
        </p:spPr>
        <p:txBody>
          <a:bodyPr wrap="none" lIns="108000" tIns="36000" rIns="504000" bIns="36000" anchor="t" anchorCtr="0">
            <a:spAutoFit/>
          </a:bodyPr>
          <a:lstStyle>
            <a:lvl1pPr marL="0" indent="0" algn="l">
              <a:spcBef>
                <a:spcPts val="0"/>
              </a:spcBef>
              <a:buNone/>
              <a:defRPr sz="2000" b="1" i="0" baseline="0">
                <a:latin typeface="Opel Sans Condensed"/>
                <a:cs typeface="Opel Sans Condensed"/>
              </a:defRPr>
            </a:lvl1pPr>
            <a:lvl2pPr marL="457200" indent="0" algn="l">
              <a:buNone/>
              <a:defRPr sz="2000" b="1" i="0">
                <a:latin typeface="Opel Sans Condensed"/>
                <a:cs typeface="Opel Sans Condensed"/>
              </a:defRPr>
            </a:lvl2pPr>
            <a:lvl3pPr marL="914400" indent="0" algn="l">
              <a:buNone/>
              <a:defRPr sz="2000" b="1" i="0">
                <a:latin typeface="Opel Sans Condensed"/>
                <a:cs typeface="Opel Sans Condensed"/>
              </a:defRPr>
            </a:lvl3pPr>
            <a:lvl4pPr marL="1371600" indent="0" algn="l">
              <a:buNone/>
              <a:defRPr sz="2000" b="1" i="0">
                <a:latin typeface="Opel Sans Condensed"/>
                <a:cs typeface="Opel Sans Condensed"/>
              </a:defRPr>
            </a:lvl4pPr>
            <a:lvl5pPr marL="1828800" indent="0" algn="l">
              <a:buNone/>
              <a:defRPr sz="2000" b="1" i="0">
                <a:latin typeface="Opel Sans Condensed"/>
                <a:cs typeface="Opel Sans Condensed"/>
              </a:defRPr>
            </a:lvl5pPr>
          </a:lstStyle>
          <a:p>
            <a:pPr lvl="0"/>
            <a:r>
              <a:rPr lang="de-DE" dirty="0" smtClean="0"/>
              <a:t>This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19" name="Textplatzhalter 18"/>
          <p:cNvSpPr>
            <a:spLocks noGrp="1"/>
          </p:cNvSpPr>
          <p:nvPr>
            <p:ph type="body" sz="quarter" idx="14" hasCustomPrompt="1"/>
          </p:nvPr>
        </p:nvSpPr>
        <p:spPr>
          <a:xfrm>
            <a:off x="450003" y="2291350"/>
            <a:ext cx="7636945" cy="1074189"/>
          </a:xfrm>
        </p:spPr>
        <p:txBody>
          <a:bodyPr lIns="0" tIns="252000" rIns="0" bIns="252000">
            <a:normAutofit/>
          </a:bodyPr>
          <a:lstStyle>
            <a:lvl1pPr marL="0" indent="0">
              <a:spcBef>
                <a:spcPts val="0"/>
              </a:spcBef>
              <a:buNone/>
              <a:defRPr sz="6000" cap="all">
                <a:solidFill>
                  <a:srgbClr val="FCC000"/>
                </a:solidFill>
                <a:latin typeface="Opel Sans Condensed ExtraBold"/>
                <a:cs typeface="Opel Sans Condensed ExtraBold"/>
              </a:defRPr>
            </a:lvl1pPr>
          </a:lstStyle>
          <a:p>
            <a:pPr lvl="0"/>
            <a:r>
              <a:rPr lang="de-DE" dirty="0" smtClean="0"/>
              <a:t>Headline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2"/>
          <p:cNvSpPr>
            <a:spLocks noGrp="1"/>
          </p:cNvSpPr>
          <p:nvPr>
            <p:ph type="body" sz="quarter" idx="16" hasCustomPrompt="1"/>
          </p:nvPr>
        </p:nvSpPr>
        <p:spPr>
          <a:xfrm>
            <a:off x="450000" y="3834002"/>
            <a:ext cx="6052160" cy="933263"/>
          </a:xfrm>
        </p:spPr>
        <p:txBody>
          <a:bodyPr lIns="0" tIns="0" rIns="0" bIns="0">
            <a:normAutofit/>
          </a:bodyPr>
          <a:lstStyle>
            <a:lvl1pPr marL="0" indent="0">
              <a:buFontTx/>
              <a:buNone/>
              <a:defRPr sz="1600" baseline="0">
                <a:solidFill>
                  <a:schemeClr val="bg1"/>
                </a:solidFill>
                <a:latin typeface="Opel Sans Condensed"/>
              </a:defRPr>
            </a:lvl1pPr>
            <a:lvl2pPr marL="457200" indent="0">
              <a:buFontTx/>
              <a:buNone/>
              <a:defRPr sz="2000" baseline="0">
                <a:solidFill>
                  <a:schemeClr val="bg1"/>
                </a:solidFill>
                <a:latin typeface="Opel Sans Condensed"/>
              </a:defRPr>
            </a:lvl2pPr>
            <a:lvl3pPr marL="914400" indent="0">
              <a:buFontTx/>
              <a:buNone/>
              <a:defRPr sz="2000" baseline="0">
                <a:solidFill>
                  <a:schemeClr val="bg1"/>
                </a:solidFill>
                <a:latin typeface="Opel Sans Condensed"/>
              </a:defRPr>
            </a:lvl3pPr>
            <a:lvl4pPr marL="1371600" indent="0">
              <a:buFontTx/>
              <a:buNone/>
              <a:defRPr sz="2000" baseline="0">
                <a:solidFill>
                  <a:schemeClr val="bg1"/>
                </a:solidFill>
                <a:latin typeface="Opel Sans Condensed"/>
              </a:defRPr>
            </a:lvl4pPr>
            <a:lvl5pPr marL="1828800" indent="0">
              <a:buFontTx/>
              <a:buNone/>
              <a:defRPr sz="2000" baseline="0">
                <a:solidFill>
                  <a:schemeClr val="bg1"/>
                </a:solidFill>
                <a:latin typeface="Opel Sans Condensed"/>
              </a:defRPr>
            </a:lvl5pPr>
          </a:lstStyle>
          <a:p>
            <a:pPr lvl="0"/>
            <a:r>
              <a:rPr lang="de-DE" dirty="0" smtClean="0"/>
              <a:t>Department extra </a:t>
            </a:r>
            <a:r>
              <a:rPr lang="de-DE" dirty="0" err="1" smtClean="0"/>
              <a:t>info</a:t>
            </a:r>
            <a:r>
              <a:rPr lang="de-DE" dirty="0" smtClean="0"/>
              <a:t/>
            </a:r>
            <a:br>
              <a:rPr lang="de-DE" dirty="0" smtClean="0"/>
            </a:br>
            <a:r>
              <a:rPr lang="de-DE" dirty="0" smtClean="0"/>
              <a:t>XX </a:t>
            </a:r>
            <a:r>
              <a:rPr lang="de-DE" dirty="0" err="1" smtClean="0"/>
              <a:t>Month</a:t>
            </a:r>
            <a:r>
              <a:rPr lang="de-DE" dirty="0" smtClean="0"/>
              <a:t> 2011</a:t>
            </a:r>
          </a:p>
        </p:txBody>
      </p:sp>
      <p:sp>
        <p:nvSpPr>
          <p:cNvPr id="25" name="Inhaltsplatzhalter 24"/>
          <p:cNvSpPr>
            <a:spLocks noGrp="1"/>
          </p:cNvSpPr>
          <p:nvPr>
            <p:ph sz="quarter" idx="17" hasCustomPrompt="1"/>
          </p:nvPr>
        </p:nvSpPr>
        <p:spPr>
          <a:xfrm>
            <a:off x="450000" y="4767263"/>
            <a:ext cx="6052160" cy="135000"/>
          </a:xfrm>
        </p:spPr>
        <p:txBody>
          <a:bodyPr lIns="0" tIns="0" rIns="0" bIns="0" anchor="b" anchorCtr="0">
            <a:noAutofit/>
          </a:bodyPr>
          <a:lstStyle>
            <a:lvl1pPr marL="0" indent="0">
              <a:spcBef>
                <a:spcPts val="0"/>
              </a:spcBef>
              <a:buFontTx/>
              <a:buNone/>
              <a:defRPr sz="1000" baseline="0">
                <a:solidFill>
                  <a:schemeClr val="bg1"/>
                </a:solidFill>
                <a:latin typeface="Opel Sans Condensed"/>
              </a:defRPr>
            </a:lvl1pPr>
            <a:lvl2pPr marL="457200" indent="0">
              <a:spcBef>
                <a:spcPts val="0"/>
              </a:spcBef>
              <a:buFontTx/>
              <a:buNone/>
              <a:defRPr sz="1000" baseline="0">
                <a:solidFill>
                  <a:schemeClr val="bg1"/>
                </a:solidFill>
                <a:latin typeface="Opel Sans Condensed"/>
              </a:defRPr>
            </a:lvl2pPr>
            <a:lvl3pPr marL="914400" indent="0">
              <a:spcBef>
                <a:spcPts val="0"/>
              </a:spcBef>
              <a:buFontTx/>
              <a:buNone/>
              <a:defRPr sz="1000" baseline="0">
                <a:solidFill>
                  <a:schemeClr val="bg1"/>
                </a:solidFill>
                <a:latin typeface="Opel Sans Condensed"/>
              </a:defRPr>
            </a:lvl3pPr>
            <a:lvl4pPr marL="1371600" indent="0">
              <a:spcBef>
                <a:spcPts val="0"/>
              </a:spcBef>
              <a:buFontTx/>
              <a:buNone/>
              <a:defRPr sz="1000" baseline="0">
                <a:solidFill>
                  <a:schemeClr val="bg1"/>
                </a:solidFill>
                <a:latin typeface="Opel Sans Condensed"/>
              </a:defRPr>
            </a:lvl4pPr>
            <a:lvl5pPr marL="1828800" indent="0">
              <a:spcBef>
                <a:spcPts val="0"/>
              </a:spcBef>
              <a:buFontTx/>
              <a:buNone/>
              <a:defRPr sz="1000" baseline="0">
                <a:solidFill>
                  <a:schemeClr val="bg1"/>
                </a:solidFill>
                <a:latin typeface="Opel Sans Condensed"/>
              </a:defRPr>
            </a:lvl5pPr>
          </a:lstStyle>
          <a:p>
            <a:pPr lvl="0"/>
            <a:r>
              <a:rPr lang="de-DE" dirty="0" err="1" smtClean="0"/>
              <a:t>www.opel.com</a:t>
            </a:r>
            <a:endParaRPr lang="de-DE" dirty="0"/>
          </a:p>
        </p:txBody>
      </p:sp>
    </p:spTree>
    <p:extLst>
      <p:ext uri="{BB962C8B-B14F-4D97-AF65-F5344CB8AC3E}">
        <p14:creationId xmlns:p14="http://schemas.microsoft.com/office/powerpoint/2010/main" val="3642242397"/>
      </p:ext>
    </p:extLst>
  </p:cSld>
  <p:clrMapOvr>
    <a:masterClrMapping/>
  </p:clrMapOvr>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with content (Standard)">
    <p:spTree>
      <p:nvGrpSpPr>
        <p:cNvPr id="1" name=""/>
        <p:cNvGrpSpPr/>
        <p:nvPr/>
      </p:nvGrpSpPr>
      <p:grpSpPr>
        <a:xfrm>
          <a:off x="0" y="0"/>
          <a:ext cx="0" cy="0"/>
          <a:chOff x="0" y="0"/>
          <a:chExt cx="0" cy="0"/>
        </a:xfrm>
      </p:grpSpPr>
      <p:sp>
        <p:nvSpPr>
          <p:cNvPr id="7" name="Content Placeholder 2"/>
          <p:cNvSpPr>
            <a:spLocks noGrp="1"/>
          </p:cNvSpPr>
          <p:nvPr>
            <p:ph idx="1"/>
          </p:nvPr>
        </p:nvSpPr>
        <p:spPr>
          <a:xfrm>
            <a:off x="484189" y="1134668"/>
            <a:ext cx="7686674" cy="320397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2" name="Title 11"/>
          <p:cNvSpPr>
            <a:spLocks noGrp="1"/>
          </p:cNvSpPr>
          <p:nvPr>
            <p:ph type="title"/>
          </p:nvPr>
        </p:nvSpPr>
        <p:spPr>
          <a:xfrm>
            <a:off x="488951" y="195487"/>
            <a:ext cx="7681912" cy="584775"/>
          </a:xfrm>
        </p:spPr>
        <p:txBody>
          <a:bodyPr/>
          <a:lstStyle>
            <a:lvl1pPr algn="l">
              <a:defRPr/>
            </a:lvl1pPr>
          </a:lstStyle>
          <a:p>
            <a:r>
              <a:rPr lang="en-US" dirty="0" smtClean="0"/>
              <a:t>Click to edit Master title style</a:t>
            </a:r>
            <a:endParaRPr lang="de-DE" dirty="0"/>
          </a:p>
        </p:txBody>
      </p:sp>
      <p:sp>
        <p:nvSpPr>
          <p:cNvPr id="13" name="Datumsplatzhalter 9"/>
          <p:cNvSpPr>
            <a:spLocks noGrp="1"/>
          </p:cNvSpPr>
          <p:nvPr>
            <p:ph type="dt" sz="half" idx="2"/>
          </p:nvPr>
        </p:nvSpPr>
        <p:spPr>
          <a:xfrm>
            <a:off x="792000" y="4897800"/>
            <a:ext cx="648000" cy="108000"/>
          </a:xfrm>
          <a:prstGeom prst="rect">
            <a:avLst/>
          </a:prstGeom>
        </p:spPr>
        <p:txBody>
          <a:bodyPr vert="horz" wrap="none" lIns="0" tIns="0" rIns="0" bIns="0" rtlCol="0" anchor="ctr"/>
          <a:lstStyle>
            <a:lvl1pPr algn="ctr" rtl="0" fontAlgn="base">
              <a:spcBef>
                <a:spcPct val="0"/>
              </a:spcBef>
              <a:spcAft>
                <a:spcPct val="0"/>
              </a:spcAft>
              <a:defRPr lang="de-DE" sz="1000" b="0" kern="1200" smtClean="0">
                <a:solidFill>
                  <a:schemeClr val="tx1"/>
                </a:solidFill>
                <a:latin typeface="Opel Sans Condensed" pitchFamily="34" charset="0"/>
                <a:ea typeface="ＭＳ Ｐゴシック" charset="-128"/>
                <a:cs typeface="Opel Sans Condensed" pitchFamily="34" charset="0"/>
              </a:defRPr>
            </a:lvl1pPr>
          </a:lstStyle>
          <a:p>
            <a:r>
              <a:rPr lang="en-GB">
                <a:solidFill>
                  <a:prstClr val="black"/>
                </a:solidFill>
              </a:rPr>
              <a:t>XX-XX-2009</a:t>
            </a:r>
            <a:endParaRPr dirty="0">
              <a:solidFill>
                <a:prstClr val="black"/>
              </a:solidFill>
            </a:endParaRPr>
          </a:p>
        </p:txBody>
      </p:sp>
      <p:sp>
        <p:nvSpPr>
          <p:cNvPr id="14" name="Fußzeilenplatzhalter 10"/>
          <p:cNvSpPr>
            <a:spLocks noGrp="1"/>
          </p:cNvSpPr>
          <p:nvPr>
            <p:ph type="ftr" sz="quarter" idx="3"/>
          </p:nvPr>
        </p:nvSpPr>
        <p:spPr>
          <a:xfrm>
            <a:off x="1602000" y="4897800"/>
            <a:ext cx="3600000" cy="108000"/>
          </a:xfrm>
          <a:prstGeom prst="rect">
            <a:avLst/>
          </a:prstGeom>
        </p:spPr>
        <p:txBody>
          <a:bodyPr vert="horz" wrap="none" lIns="0" tIns="0" rIns="0" bIns="0" rtlCol="0" anchor="ctr"/>
          <a:lstStyle>
            <a:lvl1pPr algn="l" rtl="0" fontAlgn="base">
              <a:spcBef>
                <a:spcPct val="0"/>
              </a:spcBef>
              <a:spcAft>
                <a:spcPct val="0"/>
              </a:spcAft>
              <a:defRPr lang="de-DE" sz="1000" b="0" kern="1200" smtClean="0">
                <a:solidFill>
                  <a:schemeClr val="tx1"/>
                </a:solidFill>
                <a:latin typeface="Opel Sans Condensed" pitchFamily="34" charset="0"/>
                <a:ea typeface="ＭＳ Ｐゴシック" charset="-128"/>
                <a:cs typeface="Opel Sans Condensed" pitchFamily="34" charset="0"/>
              </a:defRPr>
            </a:lvl1pPr>
          </a:lstStyle>
          <a:p>
            <a:r>
              <a:rPr lang="en-US">
                <a:solidFill>
                  <a:prstClr val="black"/>
                </a:solidFill>
              </a:rPr>
              <a:t>Name of presenter - short title</a:t>
            </a:r>
            <a:endParaRPr lang="en-US" dirty="0">
              <a:solidFill>
                <a:prstClr val="black"/>
              </a:solidFill>
            </a:endParaRPr>
          </a:p>
        </p:txBody>
      </p:sp>
      <p:sp>
        <p:nvSpPr>
          <p:cNvPr id="15" name="Foliennummernplatzhalter 11"/>
          <p:cNvSpPr>
            <a:spLocks noGrp="1"/>
          </p:cNvSpPr>
          <p:nvPr>
            <p:ph type="sldNum" sz="quarter" idx="4"/>
          </p:nvPr>
        </p:nvSpPr>
        <p:spPr>
          <a:xfrm>
            <a:off x="484188" y="4897800"/>
            <a:ext cx="288000" cy="108000"/>
          </a:xfrm>
          <a:prstGeom prst="rect">
            <a:avLst/>
          </a:prstGeom>
        </p:spPr>
        <p:txBody>
          <a:bodyPr vert="horz" wrap="none" lIns="0" tIns="0" rIns="0" bIns="0" rtlCol="0" anchor="ctr"/>
          <a:lstStyle>
            <a:lvl1pPr algn="l" rtl="0" fontAlgn="base">
              <a:spcBef>
                <a:spcPct val="0"/>
              </a:spcBef>
              <a:spcAft>
                <a:spcPct val="0"/>
              </a:spcAft>
              <a:defRPr lang="de-DE" sz="1000" b="0" kern="1200" smtClean="0">
                <a:solidFill>
                  <a:schemeClr val="tx1"/>
                </a:solidFill>
                <a:latin typeface="Opel Sans Condensed" pitchFamily="34" charset="0"/>
                <a:ea typeface="ＭＳ Ｐゴシック" charset="-128"/>
                <a:cs typeface="Opel Sans Condensed" pitchFamily="34" charset="0"/>
              </a:defRPr>
            </a:lvl1pPr>
          </a:lstStyle>
          <a:p>
            <a:fld id="{403E124F-F90C-4234-B9F3-FF6A70955200}" type="slidenum">
              <a:rPr>
                <a:solidFill>
                  <a:prstClr val="black"/>
                </a:solidFill>
              </a:rPr>
              <a:pPr/>
              <a:t>‹N°›</a:t>
            </a:fld>
            <a:endParaRPr dirty="0">
              <a:solidFill>
                <a:prstClr val="black"/>
              </a:solidFill>
            </a:endParaRPr>
          </a:p>
        </p:txBody>
      </p:sp>
    </p:spTree>
    <p:extLst>
      <p:ext uri="{BB962C8B-B14F-4D97-AF65-F5344CB8AC3E}">
        <p14:creationId xmlns:p14="http://schemas.microsoft.com/office/powerpoint/2010/main" val="55735581"/>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Logo">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8" name="Grafik 7" descr="Logo_OPEL_large.png"/>
          <p:cNvPicPr>
            <a:picLocks noChangeAspect="1"/>
          </p:cNvPicPr>
          <p:nvPr userDrawn="1"/>
        </p:nvPicPr>
        <p:blipFill>
          <a:blip r:embed="rId2" cstate="print"/>
          <a:stretch>
            <a:fillRect/>
          </a:stretch>
        </p:blipFill>
        <p:spPr>
          <a:xfrm>
            <a:off x="2991603" y="999000"/>
            <a:ext cx="3159101" cy="2376000"/>
          </a:xfrm>
          <a:prstGeom prst="rect">
            <a:avLst/>
          </a:prstGeom>
        </p:spPr>
      </p:pic>
    </p:spTree>
    <p:extLst>
      <p:ext uri="{BB962C8B-B14F-4D97-AF65-F5344CB8AC3E}">
        <p14:creationId xmlns:p14="http://schemas.microsoft.com/office/powerpoint/2010/main" val="2209662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p>
        </p:txBody>
      </p:sp>
      <p:sp>
        <p:nvSpPr>
          <p:cNvPr id="6" name="Foliennummernplatzhalter 5"/>
          <p:cNvSpPr>
            <a:spLocks noGrp="1"/>
          </p:cNvSpPr>
          <p:nvPr>
            <p:ph type="sldNum" sz="quarter" idx="12"/>
          </p:nvPr>
        </p:nvSpPr>
        <p:spPr/>
        <p:txBody>
          <a:bodyPr/>
          <a:lstStyle/>
          <a:p>
            <a:fld id="{490DD6C0-BCEC-4D52-9A2D-A45AEE041D44}" type="slidenum">
              <a:rPr lang="de-DE" smtClean="0"/>
              <a:pPr/>
              <a:t>‹N°›</a:t>
            </a:fld>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3"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3"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3" y="3366900"/>
            <a:ext cx="4156061"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1996329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spTree>
    <p:extLst>
      <p:ext uri="{BB962C8B-B14F-4D97-AF65-F5344CB8AC3E}">
        <p14:creationId xmlns:p14="http://schemas.microsoft.com/office/powerpoint/2010/main" val="968869625"/>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40875997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32143800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7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p>
            <a:r>
              <a:rPr lang="fr-FR" smtClean="0"/>
              <a:t>Cliquez sur l'icône pour ajouter une image</a:t>
            </a:r>
            <a:endParaRPr lang="de-DE"/>
          </a:p>
        </p:txBody>
      </p:sp>
      <p:sp>
        <p:nvSpPr>
          <p:cNvPr id="17" name="Bildplatzhalter 14"/>
          <p:cNvSpPr>
            <a:spLocks noGrp="1"/>
          </p:cNvSpPr>
          <p:nvPr>
            <p:ph type="pic" sz="quarter" idx="17"/>
          </p:nvPr>
        </p:nvSpPr>
        <p:spPr>
          <a:xfrm>
            <a:off x="5004072" y="681541"/>
            <a:ext cx="2808288" cy="2376488"/>
          </a:xfrm>
        </p:spPr>
        <p:txBody>
          <a:bodyPr/>
          <a:lstStyle/>
          <a:p>
            <a:r>
              <a:rPr lang="fr-FR" smtClean="0"/>
              <a:t>Cliquez sur l'icône pour ajouter une image</a:t>
            </a:r>
            <a:endParaRPr lang="de-DE"/>
          </a:p>
        </p:txBody>
      </p:sp>
      <p:sp>
        <p:nvSpPr>
          <p:cNvPr id="22" name="Textplatzhalter 20"/>
          <p:cNvSpPr>
            <a:spLocks noGrp="1"/>
          </p:cNvSpPr>
          <p:nvPr>
            <p:ph type="body" sz="quarter" idx="19" hasCustomPrompt="1"/>
          </p:nvPr>
        </p:nvSpPr>
        <p:spPr>
          <a:xfrm>
            <a:off x="5004048" y="3057805"/>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5"/>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182247416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3"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9" y="465516"/>
            <a:ext cx="3816385" cy="2754306"/>
          </a:xfrm>
        </p:spPr>
        <p:txBody>
          <a:bodyPr/>
          <a:lstStyle/>
          <a:p>
            <a:r>
              <a:rPr lang="fr-FR" smtClean="0"/>
              <a:t>Cliquez sur l'icône pour ajouter une image</a:t>
            </a:r>
            <a:endParaRPr lang="de-DE" dirty="0"/>
          </a:p>
        </p:txBody>
      </p:sp>
    </p:spTree>
    <p:extLst>
      <p:ext uri="{BB962C8B-B14F-4D97-AF65-F5344CB8AC3E}">
        <p14:creationId xmlns:p14="http://schemas.microsoft.com/office/powerpoint/2010/main" val="16249054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0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3"/>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p>
            <a:r>
              <a:rPr lang="fr-FR" smtClean="0"/>
              <a:t>Cliquez sur l'icône pour ajouter une image</a:t>
            </a:r>
            <a:endParaRPr lang="de-DE"/>
          </a:p>
        </p:txBody>
      </p:sp>
    </p:spTree>
    <p:extLst>
      <p:ext uri="{BB962C8B-B14F-4D97-AF65-F5344CB8AC3E}">
        <p14:creationId xmlns:p14="http://schemas.microsoft.com/office/powerpoint/2010/main" val="6581844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0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6"/>
            <a:ext cx="8064500" cy="3240881"/>
          </a:xfrm>
        </p:spPr>
        <p:txBody>
          <a:bodyPr/>
          <a:lstStyle/>
          <a:p>
            <a:r>
              <a:rPr lang="fr-FR" smtClean="0"/>
              <a:t>Cliquez sur l'icône pour ajouter un graphique</a:t>
            </a:r>
            <a:endParaRPr lang="de-DE"/>
          </a:p>
        </p:txBody>
      </p:sp>
    </p:spTree>
    <p:extLst>
      <p:ext uri="{BB962C8B-B14F-4D97-AF65-F5344CB8AC3E}">
        <p14:creationId xmlns:p14="http://schemas.microsoft.com/office/powerpoint/2010/main" val="33931620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1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4"/>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91" y="465536"/>
            <a:ext cx="8353425" cy="3294459"/>
          </a:xfrm>
        </p:spPr>
        <p:txBody>
          <a:bodyPr/>
          <a:lstStyle/>
          <a:p>
            <a:r>
              <a:rPr lang="fr-FR" smtClean="0"/>
              <a:t>Cliquez sur l'icône pour ajouter un tableau</a:t>
            </a:r>
            <a:endParaRPr lang="de-DE"/>
          </a:p>
        </p:txBody>
      </p:sp>
    </p:spTree>
    <p:extLst>
      <p:ext uri="{BB962C8B-B14F-4D97-AF65-F5344CB8AC3E}">
        <p14:creationId xmlns:p14="http://schemas.microsoft.com/office/powerpoint/2010/main" val="36841504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2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3" y="3960900"/>
            <a:ext cx="1255579" cy="945000"/>
          </a:xfrm>
          <a:prstGeom prst="rect">
            <a:avLst/>
          </a:prstGeom>
        </p:spPr>
      </p:pic>
      <p:sp>
        <p:nvSpPr>
          <p:cNvPr id="15" name="Foliennummernplatzhalter 5"/>
          <p:cNvSpPr>
            <a:spLocks noGrp="1"/>
          </p:cNvSpPr>
          <p:nvPr>
            <p:ph type="sldNum" sz="quarter" idx="12"/>
          </p:nvPr>
        </p:nvSpPr>
        <p:spPr>
          <a:xfrm>
            <a:off x="457200" y="4767264"/>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3"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2470912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p>
        </p:txBody>
      </p:sp>
      <p:sp>
        <p:nvSpPr>
          <p:cNvPr id="6" name="Foliennummernplatzhalter 5"/>
          <p:cNvSpPr>
            <a:spLocks noGrp="1"/>
          </p:cNvSpPr>
          <p:nvPr>
            <p:ph type="sldNum" sz="quarter" idx="12"/>
          </p:nvPr>
        </p:nvSpPr>
        <p:spPr/>
        <p:txBody>
          <a:bodyPr/>
          <a:lstStyle/>
          <a:p>
            <a:fld id="{490DD6C0-BCEC-4D52-9A2D-A45AEE041D44}" type="slidenum">
              <a:rPr lang="de-DE" smtClean="0"/>
              <a:pPr/>
              <a:t>‹N°›</a:t>
            </a:fld>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lvl1pPr>
              <a:defRPr/>
            </a:lvl1pPr>
          </a:lstStyle>
          <a:p>
            <a:r>
              <a:rPr lang="fr-FR" dirty="0" smtClean="0"/>
              <a:t>Cliquez sur l'icône pour ajouter une image</a:t>
            </a:r>
            <a:endParaRPr lang="de-DE" dirty="0"/>
          </a:p>
        </p:txBody>
      </p:sp>
      <p:sp>
        <p:nvSpPr>
          <p:cNvPr id="17" name="Bildplatzhalter 14"/>
          <p:cNvSpPr>
            <a:spLocks noGrp="1"/>
          </p:cNvSpPr>
          <p:nvPr>
            <p:ph type="pic" sz="quarter" idx="17"/>
          </p:nvPr>
        </p:nvSpPr>
        <p:spPr>
          <a:xfrm>
            <a:off x="5004072" y="681540"/>
            <a:ext cx="2808288" cy="2376488"/>
          </a:xfrm>
        </p:spPr>
        <p:txBody>
          <a:bodyPr/>
          <a:lstStyle>
            <a:lvl1pPr>
              <a:defRPr/>
            </a:lvl1pPr>
          </a:lstStyle>
          <a:p>
            <a:r>
              <a:rPr lang="fr-FR" dirty="0" smtClean="0"/>
              <a:t>Cliquez sur l'icône pour ajouter une image</a:t>
            </a:r>
            <a:endParaRPr lang="de-DE" dirty="0"/>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34E53FDA-CFB9-48EA-9199-3CA1263809C5}" type="datetimeFigureOut">
              <a:rPr lang="fr-FR" smtClean="0">
                <a:solidFill>
                  <a:prstClr val="black"/>
                </a:solidFill>
              </a:rPr>
              <a:pPr/>
              <a:t>21/12/2012</a:t>
            </a:fld>
            <a:endParaRPr lang="fr-FR">
              <a:solidFill>
                <a:prstClr val="black"/>
              </a:solidFill>
            </a:endParaRPr>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fr-FR">
              <a:solidFill>
                <a:prstClr val="black"/>
              </a:solidFill>
            </a:endParaRPr>
          </a:p>
        </p:txBody>
      </p:sp>
      <p:sp>
        <p:nvSpPr>
          <p:cNvPr id="6" name="Slide Number Placeholder 5"/>
          <p:cNvSpPr>
            <a:spLocks noGrp="1"/>
          </p:cNvSpPr>
          <p:nvPr>
            <p:ph type="sldNum" sz="quarter" idx="12"/>
          </p:nvPr>
        </p:nvSpPr>
        <p:spPr/>
        <p:txBody>
          <a:bodyPr/>
          <a:lstStyle/>
          <a:p>
            <a:fld id="{B32C14A4-4DDB-4B96-8E31-4A2C518B9C93}" type="slidenum">
              <a:rPr lang="fr-FR" smtClean="0">
                <a:solidFill>
                  <a:prstClr val="white"/>
                </a:solidFill>
              </a:rPr>
              <a:pPr/>
              <a:t>‹N°›</a:t>
            </a:fld>
            <a:endParaRPr lang="fr-FR">
              <a:solidFill>
                <a:prstClr val="white"/>
              </a:solidFill>
            </a:endParaRPr>
          </a:p>
        </p:txBody>
      </p:sp>
    </p:spTree>
    <p:extLst>
      <p:ext uri="{BB962C8B-B14F-4D97-AF65-F5344CB8AC3E}">
        <p14:creationId xmlns:p14="http://schemas.microsoft.com/office/powerpoint/2010/main" val="12218206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COPY / BULLET POINTS">
    <p:spTree>
      <p:nvGrpSpPr>
        <p:cNvPr id="1" name=""/>
        <p:cNvGrpSpPr/>
        <p:nvPr/>
      </p:nvGrpSpPr>
      <p:grpSpPr>
        <a:xfrm>
          <a:off x="0" y="0"/>
          <a:ext cx="0" cy="0"/>
          <a:chOff x="0" y="0"/>
          <a:chExt cx="0" cy="0"/>
        </a:xfrm>
      </p:grpSpPr>
      <p:sp>
        <p:nvSpPr>
          <p:cNvPr id="12" name="Textplatzhalter 12"/>
          <p:cNvSpPr>
            <a:spLocks noGrp="1"/>
          </p:cNvSpPr>
          <p:nvPr>
            <p:ph type="body" sz="quarter" idx="13" hasCustomPrompt="1"/>
          </p:nvPr>
        </p:nvSpPr>
        <p:spPr>
          <a:xfrm>
            <a:off x="455614" y="421482"/>
            <a:ext cx="8231187" cy="3394472"/>
          </a:xfrm>
        </p:spPr>
        <p:txBody>
          <a:bodyPr vert="horz" lIns="91440" tIns="45720" rIns="91440" bIns="45720" rtlCol="0">
            <a:normAutofit/>
          </a:bodyPr>
          <a:lstStyle>
            <a:lvl1pPr>
              <a:defRPr lang="de-DE" dirty="0" smtClean="0"/>
            </a:lvl1pPr>
            <a:lvl2pPr>
              <a:defRPr lang="de-DE" dirty="0" smtClean="0"/>
            </a:lvl2pPr>
            <a:lvl4pPr>
              <a:defRPr lang="de-DE" dirty="0"/>
            </a:lvl4pPr>
          </a:lstStyle>
          <a:p>
            <a:pPr lvl="0"/>
            <a:r>
              <a:rPr lang="de-DE" dirty="0" smtClean="0"/>
              <a:t>Text </a:t>
            </a:r>
            <a:r>
              <a:rPr lang="de-DE" dirty="0" err="1" smtClean="0"/>
              <a:t>goes</a:t>
            </a:r>
            <a:r>
              <a:rPr lang="de-DE" dirty="0" smtClean="0"/>
              <a:t> </a:t>
            </a:r>
            <a:r>
              <a:rPr lang="de-DE" dirty="0" err="1" smtClean="0"/>
              <a:t>here</a:t>
            </a:r>
            <a:endParaRPr lang="de-DE" dirty="0" smtClean="0"/>
          </a:p>
          <a:p>
            <a:pPr lvl="0"/>
            <a:endParaRPr lang="de-DE" dirty="0" smtClean="0"/>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lvl="3"/>
            <a:endParaRPr lang="de-DE" sz="1600" dirty="0" smtClean="0">
              <a:latin typeface="Opel Sans Condensed"/>
              <a:cs typeface="Opel Sans Condensed"/>
            </a:endParaRPr>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lvl="3"/>
            <a:endParaRPr lang="de-DE" sz="1600" dirty="0" smtClean="0">
              <a:latin typeface="Opel Sans Condensed"/>
              <a:cs typeface="Opel Sans Condensed"/>
            </a:endParaRPr>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a:latin typeface="Opel Sans Condensed"/>
              <a:cs typeface="Opel Sans Condensed"/>
            </a:endParaRPr>
          </a:p>
        </p:txBody>
      </p:sp>
      <p:sp>
        <p:nvSpPr>
          <p:cNvPr id="11" name="Titel 1"/>
          <p:cNvSpPr>
            <a:spLocks noGrp="1"/>
          </p:cNvSpPr>
          <p:nvPr>
            <p:ph type="title" hasCustomPrompt="1"/>
          </p:nvPr>
        </p:nvSpPr>
        <p:spPr>
          <a:xfrm>
            <a:off x="450001" y="4320000"/>
            <a:ext cx="7303483" cy="405000"/>
          </a:xfrm>
        </p:spPr>
        <p:txBody>
          <a:bodyPr lIns="0" tIns="36000" bIns="36000" anchor="b" anchorCtr="0">
            <a:noAutofit/>
          </a:bodyPr>
          <a:lstStyle>
            <a:lvl1pPr algn="l">
              <a:defRPr sz="4000" b="1" cap="all" baseline="0">
                <a:solidFill>
                  <a:srgbClr val="FCC000"/>
                </a:solidFill>
                <a:latin typeface="Opel Sans Condensed ExtraBold"/>
              </a:defRPr>
            </a:lvl1pPr>
          </a:lstStyle>
          <a:p>
            <a:r>
              <a:rPr lang="de-DE" dirty="0" smtClean="0"/>
              <a:t>Chart Headline in </a:t>
            </a:r>
            <a:r>
              <a:rPr lang="de-DE" dirty="0" err="1" smtClean="0"/>
              <a:t>one</a:t>
            </a:r>
            <a:r>
              <a:rPr lang="de-DE" dirty="0" smtClean="0"/>
              <a:t> </a:t>
            </a:r>
            <a:r>
              <a:rPr lang="de-DE" dirty="0" err="1" smtClean="0"/>
              <a:t>line</a:t>
            </a:r>
            <a:r>
              <a:rPr lang="de-DE" dirty="0" smtClean="0"/>
              <a:t>.</a:t>
            </a:r>
            <a:endParaRPr lang="de-DE" dirty="0"/>
          </a:p>
        </p:txBody>
      </p:sp>
      <p:sp>
        <p:nvSpPr>
          <p:cNvPr id="17" name="Fußzeilenplatzhalter 19"/>
          <p:cNvSpPr>
            <a:spLocks noGrp="1"/>
          </p:cNvSpPr>
          <p:nvPr>
            <p:ph type="ftr" sz="quarter" idx="15"/>
          </p:nvPr>
        </p:nvSpPr>
        <p:spPr>
          <a:xfrm>
            <a:off x="457200" y="4767263"/>
            <a:ext cx="2895600" cy="135000"/>
          </a:xfrm>
          <a:prstGeom prst="rect">
            <a:avLst/>
          </a:prstGeom>
        </p:spPr>
        <p:txBody>
          <a:bodyPr/>
          <a:lstStyle/>
          <a:p>
            <a:fld id="{5C0F7F48-E4C7-6347-84AE-132EAFE6B355}" type="slidenum">
              <a:rPr lang="de-DE" smtClean="0">
                <a:solidFill>
                  <a:prstClr val="black"/>
                </a:solidFill>
              </a:rPr>
              <a:pPr/>
              <a:t>‹N°›</a:t>
            </a:fld>
            <a:endParaRPr lang="de-DE" dirty="0">
              <a:solidFill>
                <a:prstClr val="black"/>
              </a:solidFill>
            </a:endParaRPr>
          </a:p>
        </p:txBody>
      </p:sp>
      <p:sp>
        <p:nvSpPr>
          <p:cNvPr id="18" name="Textplatzhalter 3"/>
          <p:cNvSpPr>
            <a:spLocks noGrp="1"/>
          </p:cNvSpPr>
          <p:nvPr>
            <p:ph type="body" sz="quarter" idx="16" hasCustomPrompt="1"/>
          </p:nvPr>
        </p:nvSpPr>
        <p:spPr>
          <a:xfrm>
            <a:off x="450000" y="3915001"/>
            <a:ext cx="1885164" cy="288147"/>
          </a:xfrm>
          <a:solidFill>
            <a:srgbClr val="FCC000"/>
          </a:solidFill>
        </p:spPr>
        <p:txBody>
          <a:bodyPr wrap="none" tIns="36000" rIns="252000" bIns="36000">
            <a:spAutoFit/>
          </a:bodyPr>
          <a:lstStyle>
            <a:lvl1pPr marL="0" indent="0">
              <a:spcBef>
                <a:spcPts val="0"/>
              </a:spcBef>
              <a:buFontTx/>
              <a:buNone/>
              <a:defRPr sz="1400" b="1" i="0" baseline="0">
                <a:latin typeface="Opel Sans Condensed"/>
              </a:defRPr>
            </a:lvl1pPr>
            <a:lvl2pPr marL="457200" indent="0">
              <a:spcBef>
                <a:spcPts val="0"/>
              </a:spcBef>
              <a:buFontTx/>
              <a:buNone/>
              <a:defRPr sz="1400" b="1" i="0" baseline="0">
                <a:latin typeface="Opel Sans Condensed"/>
              </a:defRPr>
            </a:lvl2pPr>
            <a:lvl3pPr marL="914400" indent="0">
              <a:spcBef>
                <a:spcPts val="0"/>
              </a:spcBef>
              <a:buFontTx/>
              <a:buNone/>
              <a:defRPr sz="1400" b="1" i="0" baseline="0">
                <a:latin typeface="Opel Sans Condensed"/>
              </a:defRPr>
            </a:lvl3pPr>
            <a:lvl4pPr marL="1371600" indent="0">
              <a:spcBef>
                <a:spcPts val="0"/>
              </a:spcBef>
              <a:buFontTx/>
              <a:buNone/>
              <a:defRPr sz="1400" b="1" i="0" baseline="0">
                <a:latin typeface="Opel Sans Condensed"/>
              </a:defRPr>
            </a:lvl4pPr>
            <a:lvl5pPr marL="1828800" indent="0">
              <a:spcBef>
                <a:spcPts val="0"/>
              </a:spcBef>
              <a:buFontTx/>
              <a:buNone/>
              <a:defRPr sz="1400" b="1" i="0" baseline="0">
                <a:latin typeface="Opel Sans Condensed"/>
              </a:defRPr>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endParaRPr lang="de-DE" dirty="0"/>
          </a:p>
        </p:txBody>
      </p:sp>
    </p:spTree>
    <p:extLst>
      <p:ext uri="{BB962C8B-B14F-4D97-AF65-F5344CB8AC3E}">
        <p14:creationId xmlns:p14="http://schemas.microsoft.com/office/powerpoint/2010/main" val="210380945"/>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50001" y="378000"/>
            <a:ext cx="7303483" cy="368182"/>
          </a:xfrm>
        </p:spPr>
        <p:txBody>
          <a:bodyPr lIns="0" tIns="36000" bIns="36000" anchor="b" anchorCtr="0">
            <a:noAutofit/>
          </a:bodyPr>
          <a:lstStyle>
            <a:lvl1pPr algn="l">
              <a:defRPr sz="4000" b="1" cap="all">
                <a:solidFill>
                  <a:srgbClr val="FCC000"/>
                </a:solidFill>
                <a:latin typeface="Opel Sans Condensed ExtraBold"/>
              </a:defRPr>
            </a:lvl1pPr>
          </a:lstStyle>
          <a:p>
            <a:r>
              <a:rPr lang="de-DE" dirty="0" smtClean="0"/>
              <a:t>AGENDA.</a:t>
            </a:r>
            <a:endParaRPr lang="de-DE" dirty="0"/>
          </a:p>
        </p:txBody>
      </p:sp>
      <p:sp>
        <p:nvSpPr>
          <p:cNvPr id="13" name="Textplatzhalter 12"/>
          <p:cNvSpPr>
            <a:spLocks noGrp="1"/>
          </p:cNvSpPr>
          <p:nvPr>
            <p:ph type="body" sz="quarter" idx="13" hasCustomPrompt="1"/>
          </p:nvPr>
        </p:nvSpPr>
        <p:spPr>
          <a:xfrm>
            <a:off x="450001" y="811667"/>
            <a:ext cx="8231187" cy="3071172"/>
          </a:xfrm>
        </p:spPr>
        <p:txBody>
          <a:bodyPr lIns="0" tIns="0" rIns="0" bIns="0"/>
          <a:lstStyle>
            <a:lvl1pPr marL="457200" indent="-457200">
              <a:buClr>
                <a:srgbClr val="FCC000"/>
              </a:buClr>
              <a:buFont typeface="+mj-lt"/>
              <a:buAutoNum type="arabicPeriod"/>
              <a:defRPr sz="2000" b="1" i="0">
                <a:latin typeface="Opel Sans Condensed"/>
                <a:cs typeface="Opel Sans Condensed"/>
              </a:defRPr>
            </a:lvl1pPr>
            <a:lvl2pPr marL="800100" indent="-342900">
              <a:buClr>
                <a:srgbClr val="FCC000"/>
              </a:buClr>
              <a:buFont typeface="+mj-lt"/>
              <a:buAutoNum type="arabicPeriod"/>
              <a:defRPr sz="1800" baseline="0"/>
            </a:lvl2pPr>
            <a:lvl3pPr marL="914400" indent="0">
              <a:buFont typeface="+mj-lt"/>
              <a:buNone/>
              <a:defRPr sz="1600" baseline="0"/>
            </a:lvl3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2"/>
            <a:endParaRPr lang="de-DE" dirty="0" smtClean="0"/>
          </a:p>
          <a:p>
            <a:pPr lvl="1"/>
            <a:endParaRPr lang="de-DE" dirty="0" smtClean="0"/>
          </a:p>
          <a:p>
            <a:pPr lvl="1"/>
            <a:endParaRPr lang="de-DE" dirty="0" smtClean="0"/>
          </a:p>
          <a:p>
            <a:pPr lvl="1"/>
            <a:endParaRPr lang="de-DE" dirty="0" smtClean="0"/>
          </a:p>
        </p:txBody>
      </p:sp>
      <p:sp>
        <p:nvSpPr>
          <p:cNvPr id="20" name="Fußzeilenplatzhalter 19"/>
          <p:cNvSpPr>
            <a:spLocks noGrp="1"/>
          </p:cNvSpPr>
          <p:nvPr>
            <p:ph type="ftr" sz="quarter" idx="15"/>
          </p:nvPr>
        </p:nvSpPr>
        <p:spPr>
          <a:xfrm>
            <a:off x="457200" y="4767263"/>
            <a:ext cx="2895600" cy="135000"/>
          </a:xfrm>
          <a:prstGeom prst="rect">
            <a:avLst/>
          </a:prstGeom>
        </p:spPr>
        <p:txBody>
          <a:bodyPr/>
          <a:lstStyle/>
          <a:p>
            <a:fld id="{5C0F7F48-E4C7-6347-84AE-132EAFE6B355}" type="slidenum">
              <a:rPr lang="de-DE" smtClean="0">
                <a:solidFill>
                  <a:prstClr val="black"/>
                </a:solidFill>
              </a:rPr>
              <a:pPr/>
              <a:t>‹N°›</a:t>
            </a:fld>
            <a:endParaRPr lang="de-DE" dirty="0">
              <a:solidFill>
                <a:prstClr val="black"/>
              </a:solidFill>
            </a:endParaRPr>
          </a:p>
        </p:txBody>
      </p:sp>
    </p:spTree>
    <p:extLst>
      <p:ext uri="{BB962C8B-B14F-4D97-AF65-F5344CB8AC3E}">
        <p14:creationId xmlns:p14="http://schemas.microsoft.com/office/powerpoint/2010/main" val="1604052139"/>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597819"/>
            <a:ext cx="7772400" cy="1102519"/>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p>
            <a:fld id="{157E9C0B-45ED-4A49-B32C-B1EE5223D1F6}" type="datetimeFigureOut">
              <a:rPr lang="fr-FR" smtClean="0">
                <a:solidFill>
                  <a:prstClr val="black"/>
                </a:solidFill>
              </a:rPr>
              <a:pPr/>
              <a:t>21/12/2012</a:t>
            </a:fld>
            <a:endParaRPr lang="fr-FR">
              <a:solidFill>
                <a:prstClr val="black"/>
              </a:solidFill>
            </a:endParaRPr>
          </a:p>
        </p:txBody>
      </p:sp>
      <p:sp>
        <p:nvSpPr>
          <p:cNvPr id="5" name="Espace réservé du pied de page 4"/>
          <p:cNvSpPr>
            <a:spLocks noGrp="1"/>
          </p:cNvSpPr>
          <p:nvPr>
            <p:ph type="ftr" sz="quarter" idx="11"/>
          </p:nvPr>
        </p:nvSpPr>
        <p:spPr>
          <a:xfrm>
            <a:off x="3124200" y="4767263"/>
            <a:ext cx="2895600" cy="273844"/>
          </a:xfrm>
          <a:prstGeom prst="rect">
            <a:avLst/>
          </a:prstGeom>
        </p:spPr>
        <p:txBody>
          <a:bodyPr/>
          <a:lstStyle/>
          <a:p>
            <a:endParaRPr lang="fr-FR">
              <a:solidFill>
                <a:prstClr val="black"/>
              </a:solidFill>
            </a:endParaRPr>
          </a:p>
        </p:txBody>
      </p:sp>
      <p:sp>
        <p:nvSpPr>
          <p:cNvPr id="6" name="Espace réservé du numéro de diapositive 5"/>
          <p:cNvSpPr>
            <a:spLocks noGrp="1"/>
          </p:cNvSpPr>
          <p:nvPr>
            <p:ph type="sldNum" sz="quarter" idx="12"/>
          </p:nvPr>
        </p:nvSpPr>
        <p:spPr/>
        <p:txBody>
          <a:bodyPr/>
          <a:lstStyle/>
          <a:p>
            <a:fld id="{45902A50-BA6C-4431-98B8-3D8FF22B0EE2}" type="slidenum">
              <a:rPr lang="fr-FR" smtClean="0">
                <a:solidFill>
                  <a:prstClr val="white"/>
                </a:solidFill>
              </a:rPr>
              <a:pPr/>
              <a:t>‹N°›</a:t>
            </a:fld>
            <a:endParaRPr lang="fr-FR">
              <a:solidFill>
                <a:prstClr val="white"/>
              </a:solidFill>
            </a:endParaRPr>
          </a:p>
        </p:txBody>
      </p:sp>
    </p:spTree>
    <p:extLst>
      <p:ext uri="{BB962C8B-B14F-4D97-AF65-F5344CB8AC3E}">
        <p14:creationId xmlns:p14="http://schemas.microsoft.com/office/powerpoint/2010/main" val="357713153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5" name="Arc plein 4"/>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1164624861"/>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156061"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269231442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hasCustomPrompt="1"/>
          </p:nvPr>
        </p:nvSpPr>
        <p:spPr>
          <a:xfrm>
            <a:off x="450000" y="378000"/>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Agenda.</a:t>
            </a:r>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137569665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36583761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2683630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lvl1pPr>
              <a:defRPr/>
            </a:lvl1pPr>
          </a:lstStyle>
          <a:p>
            <a:r>
              <a:rPr lang="fr-FR" dirty="0" smtClean="0"/>
              <a:t>Cliquez sur l'icône pour ajouter une image</a:t>
            </a:r>
            <a:endParaRPr lang="de-DE" dirty="0"/>
          </a:p>
        </p:txBody>
      </p:sp>
      <p:sp>
        <p:nvSpPr>
          <p:cNvPr id="17" name="Bildplatzhalter 14"/>
          <p:cNvSpPr>
            <a:spLocks noGrp="1"/>
          </p:cNvSpPr>
          <p:nvPr>
            <p:ph type="pic" sz="quarter" idx="17"/>
          </p:nvPr>
        </p:nvSpPr>
        <p:spPr>
          <a:xfrm>
            <a:off x="5004072" y="681540"/>
            <a:ext cx="2808288" cy="2376488"/>
          </a:xfrm>
        </p:spPr>
        <p:txBody>
          <a:bodyPr/>
          <a:lstStyle>
            <a:lvl1pPr>
              <a:defRPr/>
            </a:lvl1pPr>
          </a:lstStyle>
          <a:p>
            <a:r>
              <a:rPr lang="fr-FR" dirty="0" smtClean="0"/>
              <a:t>Cliquez sur l'icône pour ajouter une image</a:t>
            </a:r>
            <a:endParaRPr lang="de-DE" dirty="0"/>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3096933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p>
        </p:txBody>
      </p:sp>
      <p:sp>
        <p:nvSpPr>
          <p:cNvPr id="6" name="Foliennummernplatzhalter 5"/>
          <p:cNvSpPr>
            <a:spLocks noGrp="1"/>
          </p:cNvSpPr>
          <p:nvPr>
            <p:ph type="sldNum" sz="quarter" idx="12"/>
          </p:nvPr>
        </p:nvSpPr>
        <p:spPr/>
        <p:txBody>
          <a:bodyPr/>
          <a:lstStyle/>
          <a:p>
            <a:fld id="{490DD6C0-BCEC-4D52-9A2D-A45AEE041D44}" type="slidenum">
              <a:rPr lang="de-DE" smtClean="0"/>
              <a:pPr/>
              <a:t>‹N°›</a:t>
            </a:fld>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lvl1pPr>
              <a:defRPr/>
            </a:lvl1pPr>
          </a:lstStyle>
          <a:p>
            <a:r>
              <a:rPr lang="fr-FR" dirty="0" smtClean="0"/>
              <a:t>Cliquez sur l'icône pour ajouter une image</a:t>
            </a:r>
            <a:endParaRPr lang="de-DE"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294293580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82583253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lvl1pPr>
              <a:defRPr/>
            </a:lvl1pPr>
          </a:lstStyle>
          <a:p>
            <a:r>
              <a:rPr lang="fr-FR" dirty="0" smtClean="0"/>
              <a:t>Cliquez sur l'icône pour ajouter un graphique</a:t>
            </a:r>
            <a:endParaRPr lang="de-DE" dirty="0"/>
          </a:p>
        </p:txBody>
      </p:sp>
    </p:spTree>
    <p:extLst>
      <p:ext uri="{BB962C8B-B14F-4D97-AF65-F5344CB8AC3E}">
        <p14:creationId xmlns:p14="http://schemas.microsoft.com/office/powerpoint/2010/main" val="30589402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lvl1pPr>
              <a:defRPr/>
            </a:lvl1pPr>
          </a:lstStyle>
          <a:p>
            <a:r>
              <a:rPr lang="fr-FR" dirty="0" smtClean="0"/>
              <a:t>Cliquez sur l'icône pour ajouter un tableau</a:t>
            </a:r>
            <a:endParaRPr lang="de-DE" dirty="0"/>
          </a:p>
        </p:txBody>
      </p:sp>
    </p:spTree>
    <p:extLst>
      <p:ext uri="{BB962C8B-B14F-4D97-AF65-F5344CB8AC3E}">
        <p14:creationId xmlns:p14="http://schemas.microsoft.com/office/powerpoint/2010/main" val="14787135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23884535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5" name="Arc plein 4"/>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392148328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156061"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41245226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hasCustomPrompt="1"/>
          </p:nvPr>
        </p:nvSpPr>
        <p:spPr>
          <a:xfrm>
            <a:off x="450000" y="378000"/>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Agenda.</a:t>
            </a:r>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21299493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38799494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2484002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p>
        </p:txBody>
      </p:sp>
      <p:sp>
        <p:nvSpPr>
          <p:cNvPr id="6" name="Foliennummernplatzhalter 5"/>
          <p:cNvSpPr>
            <a:spLocks noGrp="1"/>
          </p:cNvSpPr>
          <p:nvPr>
            <p:ph type="sldNum" sz="quarter" idx="12"/>
          </p:nvPr>
        </p:nvSpPr>
        <p:spPr/>
        <p:txBody>
          <a:bodyPr/>
          <a:lstStyle/>
          <a:p>
            <a:fld id="{490DD6C0-BCEC-4D52-9A2D-A45AEE041D44}" type="slidenum">
              <a:rPr lang="de-DE" smtClean="0"/>
              <a:pPr/>
              <a:t>‹N°›</a:t>
            </a:fld>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lvl1pPr>
              <a:defRPr/>
            </a:lvl1pPr>
          </a:lstStyle>
          <a:p>
            <a:r>
              <a:rPr lang="fr-FR" dirty="0" smtClean="0"/>
              <a:t>Cliquez sur l'icône pour ajouter une image</a:t>
            </a:r>
            <a:endParaRPr lang="de-DE"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lvl1pPr>
              <a:defRPr/>
            </a:lvl1pPr>
          </a:lstStyle>
          <a:p>
            <a:r>
              <a:rPr lang="fr-FR" dirty="0" smtClean="0"/>
              <a:t>Cliquez sur l'icône pour ajouter une image</a:t>
            </a:r>
            <a:endParaRPr lang="de-DE" dirty="0"/>
          </a:p>
        </p:txBody>
      </p:sp>
      <p:sp>
        <p:nvSpPr>
          <p:cNvPr id="17" name="Bildplatzhalter 14"/>
          <p:cNvSpPr>
            <a:spLocks noGrp="1"/>
          </p:cNvSpPr>
          <p:nvPr>
            <p:ph type="pic" sz="quarter" idx="17"/>
          </p:nvPr>
        </p:nvSpPr>
        <p:spPr>
          <a:xfrm>
            <a:off x="5004072" y="681540"/>
            <a:ext cx="2808288" cy="2376488"/>
          </a:xfrm>
        </p:spPr>
        <p:txBody>
          <a:bodyPr/>
          <a:lstStyle>
            <a:lvl1pPr>
              <a:defRPr/>
            </a:lvl1pPr>
          </a:lstStyle>
          <a:p>
            <a:r>
              <a:rPr lang="fr-FR" dirty="0" smtClean="0"/>
              <a:t>Cliquez sur l'icône pour ajouter une image</a:t>
            </a:r>
            <a:endParaRPr lang="de-DE" dirty="0"/>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364568184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10468361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35120640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lvl1pPr>
              <a:defRPr/>
            </a:lvl1pPr>
          </a:lstStyle>
          <a:p>
            <a:r>
              <a:rPr lang="fr-FR" dirty="0" smtClean="0"/>
              <a:t>Cliquez sur l'icône pour ajouter un graphique</a:t>
            </a:r>
            <a:endParaRPr lang="de-DE" dirty="0"/>
          </a:p>
        </p:txBody>
      </p:sp>
    </p:spTree>
    <p:extLst>
      <p:ext uri="{BB962C8B-B14F-4D97-AF65-F5344CB8AC3E}">
        <p14:creationId xmlns:p14="http://schemas.microsoft.com/office/powerpoint/2010/main" val="41950568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lvl1pPr>
              <a:defRPr/>
            </a:lvl1pPr>
          </a:lstStyle>
          <a:p>
            <a:r>
              <a:rPr lang="fr-FR" dirty="0" smtClean="0"/>
              <a:t>Cliquez sur l'icône pour ajouter un tableau</a:t>
            </a:r>
            <a:endParaRPr lang="de-DE" dirty="0"/>
          </a:p>
        </p:txBody>
      </p:sp>
    </p:spTree>
    <p:extLst>
      <p:ext uri="{BB962C8B-B14F-4D97-AF65-F5344CB8AC3E}">
        <p14:creationId xmlns:p14="http://schemas.microsoft.com/office/powerpoint/2010/main" val="13279409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190076937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85775" y="41109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a:defRPr lang="fr-FR" b="1" dirty="0">
                <a:effectLst>
                  <a:outerShdw blurRad="38100" dist="38100" dir="2700000" algn="tl">
                    <a:srgbClr val="000000">
                      <a:alpha val="43137"/>
                    </a:srgbClr>
                  </a:outerShdw>
                  <a:reflection blurRad="6350" stA="20000" endPos="46000" dir="5400000" sy="-100000" algn="bl" rotWithShape="0"/>
                </a:effectLst>
                <a:ea typeface="+mn-ea"/>
              </a:defRPr>
            </a:lvl1pPr>
          </a:lstStyle>
          <a:p>
            <a:pPr lvl="0" algn="l" defTabSz="457200">
              <a:spcBef>
                <a:spcPct val="20000"/>
              </a:spcBef>
              <a:buClr>
                <a:srgbClr val="FCC000"/>
              </a:buClr>
            </a:pPr>
            <a:r>
              <a:rPr lang="fr-FR" dirty="0" smtClean="0"/>
              <a:t>MODIFIEZ LE STYLE DU TITRE</a:t>
            </a:r>
            <a:endParaRPr lang="fr-FR" dirty="0"/>
          </a:p>
        </p:txBody>
      </p:sp>
      <p:sp>
        <p:nvSpPr>
          <p:cNvPr id="3" name="Espace réservé du contenu 2"/>
          <p:cNvSpPr>
            <a:spLocks noGrp="1"/>
          </p:cNvSpPr>
          <p:nvPr>
            <p:ph idx="1"/>
          </p:nvPr>
        </p:nvSpPr>
        <p:spPr>
          <a:xfrm>
            <a:off x="1141412" y="1200151"/>
            <a:ext cx="7545387" cy="2505726"/>
          </a:xfrm>
        </p:spPr>
        <p:txBody>
          <a:bodyPr/>
          <a:lstStyle>
            <a:lvl1pPr marL="268288" indent="-268288">
              <a:defRPr>
                <a:effectLst>
                  <a:outerShdw blurRad="38100" dist="38100" dir="2700000" algn="tl">
                    <a:srgbClr val="000000">
                      <a:alpha val="43137"/>
                    </a:srgbClr>
                  </a:outerShdw>
                </a:effectLst>
              </a:defRPr>
            </a:lvl1pPr>
            <a:lvl2pPr marL="628650" indent="-171450">
              <a:defRPr>
                <a:effectLst>
                  <a:outerShdw blurRad="38100" dist="38100" dir="2700000" algn="tl">
                    <a:srgbClr val="000000">
                      <a:alpha val="43137"/>
                    </a:srgbClr>
                  </a:outerShdw>
                </a:effectLst>
              </a:defRPr>
            </a:lvl2pPr>
            <a:lvl3pPr marL="1081088" indent="-166688">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p>
            <a:fld id="{AB1A8826-153C-4FEA-8671-08FAF838EBBC}" type="datetimeFigureOut">
              <a:rPr lang="fr-FR" smtClean="0">
                <a:solidFill>
                  <a:prstClr val="black"/>
                </a:solidFill>
              </a:rPr>
              <a:pPr/>
              <a:t>21/12/2012</a:t>
            </a:fld>
            <a:endParaRPr lang="fr-FR">
              <a:solidFill>
                <a:prstClr val="black"/>
              </a:solidFill>
            </a:endParaRPr>
          </a:p>
        </p:txBody>
      </p:sp>
      <p:sp>
        <p:nvSpPr>
          <p:cNvPr id="5" name="Espace réservé du pied de page 4"/>
          <p:cNvSpPr>
            <a:spLocks noGrp="1"/>
          </p:cNvSpPr>
          <p:nvPr>
            <p:ph type="ftr" sz="quarter" idx="11"/>
          </p:nvPr>
        </p:nvSpPr>
        <p:spPr>
          <a:xfrm>
            <a:off x="3124200" y="4767263"/>
            <a:ext cx="2895600" cy="273844"/>
          </a:xfrm>
          <a:prstGeom prst="rect">
            <a:avLst/>
          </a:prstGeom>
        </p:spPr>
        <p:txBody>
          <a:bodyPr/>
          <a:lstStyle/>
          <a:p>
            <a:endParaRPr lang="fr-FR">
              <a:solidFill>
                <a:prstClr val="black"/>
              </a:solidFill>
            </a:endParaRPr>
          </a:p>
        </p:txBody>
      </p:sp>
      <p:sp>
        <p:nvSpPr>
          <p:cNvPr id="6" name="Espace réservé du numéro de diapositive 5"/>
          <p:cNvSpPr>
            <a:spLocks noGrp="1"/>
          </p:cNvSpPr>
          <p:nvPr>
            <p:ph type="sldNum" sz="quarter" idx="12"/>
          </p:nvPr>
        </p:nvSpPr>
        <p:spPr/>
        <p:txBody>
          <a:bodyPr/>
          <a:lstStyle/>
          <a:p>
            <a:fld id="{413C00FC-07FC-4042-B4D0-B5DD219909A3}" type="slidenum">
              <a:rPr lang="fr-FR" smtClean="0">
                <a:solidFill>
                  <a:prstClr val="white"/>
                </a:solidFill>
              </a:rPr>
              <a:pPr/>
              <a:t>‹N°›</a:t>
            </a:fld>
            <a:endParaRPr lang="fr-FR">
              <a:solidFill>
                <a:prstClr val="white"/>
              </a:solidFill>
            </a:endParaRPr>
          </a:p>
        </p:txBody>
      </p:sp>
    </p:spTree>
    <p:extLst>
      <p:ext uri="{BB962C8B-B14F-4D97-AF65-F5344CB8AC3E}">
        <p14:creationId xmlns:p14="http://schemas.microsoft.com/office/powerpoint/2010/main" val="2970059017"/>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Logo">
    <p:spTree>
      <p:nvGrpSpPr>
        <p:cNvPr id="1" name=""/>
        <p:cNvGrpSpPr/>
        <p:nvPr/>
      </p:nvGrpSpPr>
      <p:grpSpPr>
        <a:xfrm>
          <a:off x="0" y="0"/>
          <a:ext cx="0" cy="0"/>
          <a:chOff x="0" y="0"/>
          <a:chExt cx="0" cy="0"/>
        </a:xfrm>
      </p:grpSpPr>
      <p:pic>
        <p:nvPicPr>
          <p:cNvPr id="2" name="Picture 2" descr="http://www.maximumwallhd.com/fonds-ecran/nature-paysages/glaciers/fond-ecran-nature-paysages-glaciers-03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Arc plein 3"/>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5" name="Arc plein 4"/>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2738742480"/>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16" name="Textplatzhalter 15"/>
          <p:cNvSpPr>
            <a:spLocks noGrp="1"/>
          </p:cNvSpPr>
          <p:nvPr>
            <p:ph type="body" sz="quarter" idx="13" hasCustomPrompt="1"/>
          </p:nvPr>
        </p:nvSpPr>
        <p:spPr>
          <a:xfrm>
            <a:off x="450000" y="555526"/>
            <a:ext cx="8229600" cy="3393900"/>
          </a:xfrm>
        </p:spPr>
        <p:txBody>
          <a:bodyPr lIns="0" tIns="0" rIns="0" bIns="0"/>
          <a:lstStyle>
            <a:lvl1pPr marL="514350" indent="-514350">
              <a:buClr>
                <a:schemeClr val="accent1"/>
              </a:buClr>
              <a:buFont typeface="+mj-lt"/>
              <a:buAutoNum type="arabicPeriod"/>
              <a:defRPr sz="2000" b="1"/>
            </a:lvl1pPr>
            <a:lvl2pPr marL="971550" indent="-514350">
              <a:buClr>
                <a:schemeClr val="accent1"/>
              </a:buClr>
              <a:buFont typeface="+mj-lt"/>
              <a:buAutoNum type="arabicPeriod"/>
              <a:defRPr sz="1800"/>
            </a:lvl2pPr>
            <a:lvl3pPr marL="1371600" indent="-457200">
              <a:buClr>
                <a:schemeClr val="accent1"/>
              </a:buClr>
              <a:buFont typeface="+mj-lt"/>
              <a:buAutoNum type="arabicPeriod"/>
              <a:defRPr/>
            </a:lvl3pPr>
            <a:lvl4pPr marL="1828800" indent="-457200">
              <a:buClr>
                <a:schemeClr val="accent1"/>
              </a:buClr>
              <a:buFont typeface="+mj-lt"/>
              <a:buAutoNum type="arabicPeriod"/>
              <a:defRPr/>
            </a:lvl4pPr>
            <a:lvl5pPr marL="2286000" indent="-457200">
              <a:buClr>
                <a:schemeClr val="accent1"/>
              </a:buClr>
              <a:buFont typeface="+mj-lt"/>
              <a:buAutoNum type="arabicPeriod"/>
              <a:defRPr/>
            </a:lvl5pPr>
          </a:lstStyle>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1"/>
            <a:r>
              <a:rPr lang="de-DE" dirty="0" smtClean="0"/>
              <a:t>Sub </a:t>
            </a:r>
            <a:r>
              <a:rPr lang="de-DE" dirty="0" err="1" smtClean="0"/>
              <a:t>point</a:t>
            </a:r>
            <a:endParaRPr lang="de-DE" dirty="0" smtClean="0"/>
          </a:p>
          <a:p>
            <a:pPr lvl="1"/>
            <a:r>
              <a:rPr lang="de-DE" dirty="0" smtClean="0"/>
              <a:t>Sub </a:t>
            </a:r>
            <a:r>
              <a:rPr lang="de-DE" dirty="0" err="1" smtClean="0"/>
              <a:t>point</a:t>
            </a:r>
            <a:endParaRPr lang="de-DE" dirty="0" smtClean="0"/>
          </a:p>
          <a:p>
            <a:pPr lvl="1"/>
            <a:endParaRPr lang="de-DE" dirty="0" smtClean="0"/>
          </a:p>
          <a:p>
            <a:pPr lvl="0"/>
            <a:r>
              <a:rPr lang="de-DE" dirty="0" smtClean="0"/>
              <a:t>Main </a:t>
            </a:r>
            <a:r>
              <a:rPr lang="de-DE" dirty="0" err="1" smtClean="0"/>
              <a:t>point</a:t>
            </a:r>
            <a:endParaRPr lang="de-DE" dirty="0" smtClean="0"/>
          </a:p>
          <a:p>
            <a:pPr lvl="0"/>
            <a:endParaRPr lang="de-DE" dirty="0" smtClean="0"/>
          </a:p>
          <a:p>
            <a:pPr lvl="0"/>
            <a:r>
              <a:rPr lang="de-DE" dirty="0" smtClean="0"/>
              <a:t>Main </a:t>
            </a:r>
            <a:r>
              <a:rPr lang="de-DE" dirty="0" err="1" smtClean="0"/>
              <a:t>point</a:t>
            </a:r>
            <a:endParaRPr lang="de-DE" dirty="0" smtClean="0"/>
          </a:p>
          <a:p>
            <a:pPr lvl="1"/>
            <a:endParaRPr lang="de-DE" dirty="0"/>
          </a:p>
        </p:txBody>
      </p:sp>
      <p:sp>
        <p:nvSpPr>
          <p:cNvPr id="12"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Tree>
    <p:extLst>
      <p:ext uri="{BB962C8B-B14F-4D97-AF65-F5344CB8AC3E}">
        <p14:creationId xmlns:p14="http://schemas.microsoft.com/office/powerpoint/2010/main" val="159833216"/>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_Copy_Bullet poi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de-DE" dirty="0" smtClean="0"/>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chart</a:t>
            </a:r>
            <a:r>
              <a:rPr lang="de-DE" dirty="0" smtClean="0"/>
              <a: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Tree>
    <p:extLst>
      <p:ext uri="{BB962C8B-B14F-4D97-AF65-F5344CB8AC3E}">
        <p14:creationId xmlns:p14="http://schemas.microsoft.com/office/powerpoint/2010/main" val="1002550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p>
        </p:txBody>
      </p:sp>
      <p:sp>
        <p:nvSpPr>
          <p:cNvPr id="6" name="Foliennummernplatzhalter 5"/>
          <p:cNvSpPr>
            <a:spLocks noGrp="1"/>
          </p:cNvSpPr>
          <p:nvPr>
            <p:ph type="sldNum" sz="quarter" idx="12"/>
          </p:nvPr>
        </p:nvSpPr>
        <p:spPr/>
        <p:txBody>
          <a:bodyPr/>
          <a:lstStyle/>
          <a:p>
            <a:fld id="{490DD6C0-BCEC-4D52-9A2D-A45AEE041D44}" type="slidenum">
              <a:rPr lang="de-DE" smtClean="0"/>
              <a:pPr/>
              <a:t>‹N°›</a:t>
            </a:fld>
            <a:endParaRPr lang="de-DE"/>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baseline="0" dirty="0" smtClean="0">
                <a:solidFill>
                  <a:schemeClr val="accent6"/>
                </a:solidFill>
              </a:rPr>
              <a:t>Agenda.</a:t>
            </a:r>
            <a:endParaRPr lang="de-DE" sz="4000" b="1" cap="all" baseline="0" dirty="0">
              <a:solidFill>
                <a:schemeClr val="accent6"/>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lvl1pPr>
              <a:defRPr/>
            </a:lvl1pPr>
          </a:lstStyle>
          <a:p>
            <a:r>
              <a:rPr lang="fr-FR" dirty="0" smtClean="0"/>
              <a:t>Cliquez sur l'icône pour ajouter un graphique</a:t>
            </a:r>
            <a:endParaRPr lang="de-DE"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5_copy_highlighted text box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6" name="Textplatzhalter 15"/>
          <p:cNvSpPr>
            <a:spLocks noGrp="1"/>
          </p:cNvSpPr>
          <p:nvPr>
            <p:ph type="body" sz="quarter" idx="13"/>
          </p:nvPr>
        </p:nvSpPr>
        <p:spPr>
          <a:xfrm>
            <a:off x="450000" y="378000"/>
            <a:ext cx="8229600" cy="3393900"/>
          </a:xfrm>
        </p:spPr>
        <p:txBody>
          <a:bodyPr lIns="0" tIns="0" rIns="0" bIns="0"/>
          <a:lstStyle>
            <a:lvl1pPr marL="514350" indent="-514350">
              <a:buClr>
                <a:schemeClr val="accent1"/>
              </a:buClr>
              <a:buFont typeface="Arial" pitchFamily="34" charset="0"/>
              <a:buChar char="•"/>
              <a:defRPr sz="2000" b="0" baseline="0"/>
            </a:lvl1pPr>
            <a:lvl2pPr marL="971550" indent="-514350">
              <a:buClr>
                <a:schemeClr val="accent1"/>
              </a:buClr>
              <a:buFont typeface="+mj-lt"/>
              <a:buNone/>
              <a:defRPr sz="1800"/>
            </a:lvl2pPr>
            <a:lvl3pPr marL="1371600" indent="-457200">
              <a:buClr>
                <a:schemeClr val="accent1"/>
              </a:buClr>
              <a:buFont typeface="Arial" pitchFamily="34" charset="0"/>
              <a:buChar char="•"/>
              <a:defRPr sz="1800"/>
            </a:lvl3pPr>
            <a:lvl4pPr marL="1828800" indent="-457200">
              <a:buClr>
                <a:schemeClr val="accent1"/>
              </a:buClr>
              <a:buFont typeface="Arial" pitchFamily="34" charset="0"/>
              <a:buChar char="•"/>
              <a:defRPr sz="1600"/>
            </a:lvl4pPr>
            <a:lvl5pPr marL="2286000" indent="-457200">
              <a:buClr>
                <a:schemeClr val="accent1"/>
              </a:buClr>
              <a:buFont typeface="+mj-lt"/>
              <a:buAutoNum type="arabicPeriod"/>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p:txBody>
      </p:sp>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3" name="Textplatzhalter 12"/>
          <p:cNvSpPr>
            <a:spLocks noGrp="1"/>
          </p:cNvSpPr>
          <p:nvPr>
            <p:ph type="body" sz="quarter" idx="16" hasCustomPrompt="1"/>
          </p:nvPr>
        </p:nvSpPr>
        <p:spPr>
          <a:xfrm>
            <a:off x="457200" y="2300400"/>
            <a:ext cx="3913200" cy="1109700"/>
          </a:xfrm>
          <a:solidFill>
            <a:schemeClr val="tx1"/>
          </a:solidFill>
        </p:spPr>
        <p:txBody>
          <a:bodyPr lIns="108000" tIns="36000" rIns="108000" bIns="36000">
            <a:noAutofit/>
          </a:bodyPr>
          <a:lstStyle>
            <a:lvl1pPr>
              <a:buNone/>
              <a:defRPr sz="2000" baseline="0">
                <a:solidFill>
                  <a:schemeClr val="bg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
        <p:nvSpPr>
          <p:cNvPr id="14" name="Textplatzhalter 12"/>
          <p:cNvSpPr>
            <a:spLocks noGrp="1"/>
          </p:cNvSpPr>
          <p:nvPr>
            <p:ph type="body" sz="quarter" idx="17" hasCustomPrompt="1"/>
          </p:nvPr>
        </p:nvSpPr>
        <p:spPr>
          <a:xfrm>
            <a:off x="4788024" y="2301720"/>
            <a:ext cx="3913200" cy="1109700"/>
          </a:xfrm>
          <a:solidFill>
            <a:schemeClr val="accent1"/>
          </a:solidFill>
        </p:spPr>
        <p:txBody>
          <a:bodyPr lIns="108000" tIns="36000" rIns="108000" bIns="36000">
            <a:noAutofit/>
          </a:bodyPr>
          <a:lstStyle>
            <a:lvl1pPr>
              <a:buNone/>
              <a:defRPr sz="2000" baseline="0">
                <a:solidFill>
                  <a:schemeClr val="tx1"/>
                </a:solidFill>
              </a:defRPr>
            </a:lvl1pPr>
            <a:lvl2pPr>
              <a:buNone/>
              <a:defRPr sz="2000"/>
            </a:lvl2pPr>
            <a:lvl3pPr>
              <a:buNone/>
              <a:defRPr sz="2000"/>
            </a:lvl3pPr>
            <a:lvl4pPr>
              <a:buNone/>
              <a:defRPr sz="2000"/>
            </a:lvl4pPr>
            <a:lvl5pPr>
              <a:buNone/>
              <a:defRPr sz="2000"/>
            </a:lvl5pPr>
          </a:lstStyle>
          <a:p>
            <a:pPr lvl="0"/>
            <a:r>
              <a:rPr lang="de-DE" dirty="0" err="1" smtClean="0"/>
              <a:t>Highlighted</a:t>
            </a:r>
            <a:r>
              <a:rPr lang="de-DE" dirty="0" smtClean="0"/>
              <a:t> </a:t>
            </a:r>
            <a:r>
              <a:rPr lang="de-DE" dirty="0" err="1" smtClean="0"/>
              <a:t>text</a:t>
            </a:r>
            <a:r>
              <a:rPr lang="de-DE" dirty="0" smtClean="0"/>
              <a:t> box</a:t>
            </a:r>
            <a:endParaRPr lang="de-DE" dirty="0"/>
          </a:p>
        </p:txBody>
      </p:sp>
    </p:spTree>
    <p:extLst>
      <p:ext uri="{BB962C8B-B14F-4D97-AF65-F5344CB8AC3E}">
        <p14:creationId xmlns:p14="http://schemas.microsoft.com/office/powerpoint/2010/main" val="4559962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6_Pictures">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5" name="Bildplatzhalter 14"/>
          <p:cNvSpPr>
            <a:spLocks noGrp="1"/>
          </p:cNvSpPr>
          <p:nvPr>
            <p:ph type="pic" sz="quarter" idx="16"/>
          </p:nvPr>
        </p:nvSpPr>
        <p:spPr>
          <a:xfrm>
            <a:off x="971550" y="681037"/>
            <a:ext cx="2808288" cy="2376488"/>
          </a:xfrm>
        </p:spPr>
        <p:txBody>
          <a:bodyPr/>
          <a:lstStyle>
            <a:lvl1pPr>
              <a:defRPr/>
            </a:lvl1pPr>
          </a:lstStyle>
          <a:p>
            <a:r>
              <a:rPr lang="fr-FR" dirty="0" smtClean="0"/>
              <a:t>Cliquez sur l'icône pour ajouter une image</a:t>
            </a:r>
            <a:endParaRPr lang="de-DE" dirty="0"/>
          </a:p>
        </p:txBody>
      </p:sp>
      <p:sp>
        <p:nvSpPr>
          <p:cNvPr id="17" name="Bildplatzhalter 14"/>
          <p:cNvSpPr>
            <a:spLocks noGrp="1"/>
          </p:cNvSpPr>
          <p:nvPr>
            <p:ph type="pic" sz="quarter" idx="17"/>
          </p:nvPr>
        </p:nvSpPr>
        <p:spPr>
          <a:xfrm>
            <a:off x="5004072" y="681540"/>
            <a:ext cx="2808288" cy="2376488"/>
          </a:xfrm>
        </p:spPr>
        <p:txBody>
          <a:bodyPr/>
          <a:lstStyle>
            <a:lvl1pPr>
              <a:defRPr/>
            </a:lvl1pPr>
          </a:lstStyle>
          <a:p>
            <a:r>
              <a:rPr lang="fr-FR" dirty="0" smtClean="0"/>
              <a:t>Cliquez sur l'icône pour ajouter une image</a:t>
            </a:r>
            <a:endParaRPr lang="de-DE" dirty="0"/>
          </a:p>
        </p:txBody>
      </p:sp>
      <p:sp>
        <p:nvSpPr>
          <p:cNvPr id="22" name="Textplatzhalter 20"/>
          <p:cNvSpPr>
            <a:spLocks noGrp="1"/>
          </p:cNvSpPr>
          <p:nvPr>
            <p:ph type="body" sz="quarter" idx="19" hasCustomPrompt="1"/>
          </p:nvPr>
        </p:nvSpPr>
        <p:spPr>
          <a:xfrm>
            <a:off x="5004048"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23" name="Textplatzhalter 20"/>
          <p:cNvSpPr>
            <a:spLocks noGrp="1"/>
          </p:cNvSpPr>
          <p:nvPr>
            <p:ph type="body" sz="quarter" idx="20" hasCustomPrompt="1"/>
          </p:nvPr>
        </p:nvSpPr>
        <p:spPr>
          <a:xfrm>
            <a:off x="971624" y="3057804"/>
            <a:ext cx="2808288"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Tree>
    <p:extLst>
      <p:ext uri="{BB962C8B-B14F-4D97-AF65-F5344CB8AC3E}">
        <p14:creationId xmlns:p14="http://schemas.microsoft.com/office/powerpoint/2010/main" val="21607052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7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2555131" y="3220521"/>
            <a:ext cx="3817069" cy="377344"/>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2555777" y="465516"/>
            <a:ext cx="3816385" cy="2754306"/>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38001109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_Pictur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smtClean="0"/>
              <a:t>Chart </a:t>
            </a:r>
            <a:r>
              <a:rPr lang="de-DE" dirty="0" err="1" smtClean="0"/>
              <a:t>headline</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3" name="Textplatzhalter 20"/>
          <p:cNvSpPr>
            <a:spLocks noGrp="1"/>
          </p:cNvSpPr>
          <p:nvPr>
            <p:ph type="body" sz="quarter" idx="20" hasCustomPrompt="1"/>
          </p:nvPr>
        </p:nvSpPr>
        <p:spPr>
          <a:xfrm>
            <a:off x="683568" y="2949792"/>
            <a:ext cx="7200800" cy="377429"/>
          </a:xfrm>
        </p:spPr>
        <p:txBody>
          <a:bodyPr lIns="0" rIns="108000">
            <a:normAutofit/>
          </a:bodyPr>
          <a:lstStyle>
            <a:lvl1pPr>
              <a:buNone/>
              <a:defRPr sz="1800"/>
            </a:lvl1pPr>
            <a:lvl2pPr>
              <a:buNone/>
              <a:defRPr sz="1800"/>
            </a:lvl2pPr>
            <a:lvl3pPr>
              <a:buNone/>
              <a:defRPr sz="1800"/>
            </a:lvl3pPr>
            <a:lvl4pPr>
              <a:buNone/>
              <a:defRPr sz="1800"/>
            </a:lvl4pPr>
            <a:lvl5pPr>
              <a:buNone/>
              <a:defRPr sz="1800"/>
            </a:lvl5pPr>
          </a:lstStyle>
          <a:p>
            <a:pPr lvl="0"/>
            <a:r>
              <a:rPr lang="de-DE" dirty="0" smtClean="0"/>
              <a:t>Caption </a:t>
            </a:r>
            <a:r>
              <a:rPr lang="de-DE" dirty="0" err="1" smtClean="0"/>
              <a:t>goes</a:t>
            </a:r>
            <a:r>
              <a:rPr lang="de-DE" dirty="0" smtClean="0"/>
              <a:t> </a:t>
            </a:r>
            <a:r>
              <a:rPr lang="de-DE" dirty="0" err="1" smtClean="0"/>
              <a:t>here</a:t>
            </a:r>
            <a:endParaRPr lang="de-DE" dirty="0"/>
          </a:p>
        </p:txBody>
      </p:sp>
      <p:sp>
        <p:nvSpPr>
          <p:cNvPr id="14" name="Bildplatzhalter 13"/>
          <p:cNvSpPr>
            <a:spLocks noGrp="1"/>
          </p:cNvSpPr>
          <p:nvPr>
            <p:ph type="pic" sz="quarter" idx="21"/>
          </p:nvPr>
        </p:nvSpPr>
        <p:spPr>
          <a:xfrm>
            <a:off x="684213" y="465535"/>
            <a:ext cx="7200900" cy="2484834"/>
          </a:xfrm>
        </p:spPr>
        <p:txBody>
          <a:bodyPr/>
          <a:lstStyle>
            <a:lvl1pPr>
              <a:defRPr/>
            </a:lvl1pPr>
          </a:lstStyle>
          <a:p>
            <a:r>
              <a:rPr lang="fr-FR" dirty="0" smtClean="0"/>
              <a:t>Cliquez sur l'icône pour ajouter une image</a:t>
            </a:r>
            <a:endParaRPr lang="de-DE" dirty="0"/>
          </a:p>
        </p:txBody>
      </p:sp>
    </p:spTree>
    <p:extLst>
      <p:ext uri="{BB962C8B-B14F-4D97-AF65-F5344CB8AC3E}">
        <p14:creationId xmlns:p14="http://schemas.microsoft.com/office/powerpoint/2010/main" val="21638948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9_Diagram">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Diagram</a:t>
            </a:r>
            <a:r>
              <a:rPr lang="de-DE" dirty="0" smtClean="0"/>
              <a:t> </a:t>
            </a:r>
            <a:r>
              <a:rPr lang="de-DE" dirty="0" err="1" smtClean="0"/>
              <a:t>looks</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3" name="Diagrammplatzhalter 12"/>
          <p:cNvSpPr>
            <a:spLocks noGrp="1"/>
          </p:cNvSpPr>
          <p:nvPr>
            <p:ph type="chart" sz="quarter" idx="16"/>
          </p:nvPr>
        </p:nvSpPr>
        <p:spPr>
          <a:xfrm>
            <a:off x="468313" y="465535"/>
            <a:ext cx="8064500" cy="3240881"/>
          </a:xfrm>
        </p:spPr>
        <p:txBody>
          <a:bodyPr/>
          <a:lstStyle>
            <a:lvl1pPr>
              <a:defRPr/>
            </a:lvl1pPr>
          </a:lstStyle>
          <a:p>
            <a:r>
              <a:rPr lang="fr-FR" dirty="0" smtClean="0"/>
              <a:t>Cliquez sur l'icône pour ajouter un graphique</a:t>
            </a:r>
            <a:endParaRPr lang="de-DE" dirty="0"/>
          </a:p>
        </p:txBody>
      </p:sp>
    </p:spTree>
    <p:extLst>
      <p:ext uri="{BB962C8B-B14F-4D97-AF65-F5344CB8AC3E}">
        <p14:creationId xmlns:p14="http://schemas.microsoft.com/office/powerpoint/2010/main" val="258305669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0_Table">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457200" y="4767263"/>
            <a:ext cx="2133600" cy="273844"/>
          </a:xfrm>
          <a:prstGeom prst="rect">
            <a:avLst/>
          </a:prstGeom>
        </p:spPr>
        <p:txBody>
          <a:bodyPr/>
          <a:lstStyle/>
          <a:p>
            <a:endParaRPr lang="de-DE">
              <a:solidFill>
                <a:prstClr val="black"/>
              </a:solidFill>
            </a:endParaRPr>
          </a:p>
        </p:txBody>
      </p:sp>
      <p:sp>
        <p:nvSpPr>
          <p:cNvPr id="6" name="Foliennummernplatzhalter 5"/>
          <p:cNvSpPr>
            <a:spLocks noGrp="1"/>
          </p:cNvSpPr>
          <p:nvPr>
            <p:ph type="sldNum" sz="quarter" idx="12"/>
          </p:nvPr>
        </p:nvSpPr>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10" name="Textfeld 9"/>
          <p:cNvSpPr txBox="1"/>
          <p:nvPr userDrawn="1"/>
        </p:nvSpPr>
        <p:spPr>
          <a:xfrm>
            <a:off x="450000" y="4320000"/>
            <a:ext cx="7304400" cy="405000"/>
          </a:xfrm>
          <a:prstGeom prst="rect">
            <a:avLst/>
          </a:prstGeom>
          <a:noFill/>
        </p:spPr>
        <p:txBody>
          <a:bodyPr wrap="square" lIns="0" tIns="36000" rIns="108000" bIns="36000" rtlCol="0" anchor="b" anchorCtr="0">
            <a:noAutofit/>
          </a:bodyPr>
          <a:lstStyle/>
          <a:p>
            <a:r>
              <a:rPr lang="de-DE" sz="4000" b="1" cap="all" dirty="0" smtClean="0">
                <a:solidFill>
                  <a:srgbClr val="000000"/>
                </a:solidFill>
              </a:rPr>
              <a:t>Agenda.</a:t>
            </a:r>
            <a:endParaRPr lang="de-DE" sz="4000" b="1" cap="all" dirty="0">
              <a:solidFill>
                <a:srgbClr val="000000"/>
              </a:solidFill>
            </a:endParaRPr>
          </a:p>
        </p:txBody>
      </p:sp>
      <p:pic>
        <p:nvPicPr>
          <p:cNvPr id="11" name="Grafik 10" descr="Logo_OPEL_small.png"/>
          <p:cNvPicPr>
            <a:picLocks noChangeAspect="1"/>
          </p:cNvPicPr>
          <p:nvPr userDrawn="1"/>
        </p:nvPicPr>
        <p:blipFill>
          <a:blip r:embed="rId2" cstate="print"/>
          <a:stretch>
            <a:fillRect/>
          </a:stretch>
        </p:blipFill>
        <p:spPr>
          <a:xfrm>
            <a:off x="7930800" y="4398300"/>
            <a:ext cx="684000" cy="513000"/>
          </a:xfrm>
          <a:prstGeom prst="rect">
            <a:avLst/>
          </a:prstGeom>
        </p:spPr>
      </p:pic>
      <p:sp>
        <p:nvSpPr>
          <p:cNvPr id="18" name="Textplatzhalter 17"/>
          <p:cNvSpPr>
            <a:spLocks noGrp="1"/>
          </p:cNvSpPr>
          <p:nvPr>
            <p:ph type="body" sz="quarter" idx="14" hasCustomPrompt="1"/>
          </p:nvPr>
        </p:nvSpPr>
        <p:spPr>
          <a:xfrm>
            <a:off x="450000" y="3915000"/>
            <a:ext cx="2466000" cy="216000"/>
          </a:xfrm>
          <a:solidFill>
            <a:schemeClr val="accent1"/>
          </a:solidFill>
        </p:spPr>
        <p:txBody>
          <a:bodyPr>
            <a:noAutofit/>
          </a:bodyPr>
          <a:lstStyle>
            <a:lvl1pPr>
              <a:buNone/>
              <a:defRPr sz="1400" b="1" baseline="0"/>
            </a:lvl1pPr>
            <a:lvl2pPr>
              <a:buNone/>
              <a:defRPr sz="1400" b="1"/>
            </a:lvl2pPr>
            <a:lvl3pPr>
              <a:buNone/>
              <a:defRPr sz="1400" b="1"/>
            </a:lvl3pPr>
            <a:lvl4pPr>
              <a:buNone/>
              <a:defRPr sz="1400" b="1"/>
            </a:lvl4pPr>
            <a:lvl5pPr>
              <a:buNone/>
              <a:defRPr sz="1400" b="1"/>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20" name="Textplatzhalter 19"/>
          <p:cNvSpPr>
            <a:spLocks noGrp="1"/>
          </p:cNvSpPr>
          <p:nvPr>
            <p:ph type="body" sz="quarter" idx="15" hasCustomPrompt="1"/>
          </p:nvPr>
        </p:nvSpPr>
        <p:spPr>
          <a:xfrm>
            <a:off x="450000" y="4320000"/>
            <a:ext cx="7304400" cy="405000"/>
          </a:xfrm>
        </p:spPr>
        <p:txBody>
          <a:bodyPr lIns="0" tIns="36000" rIns="108000" bIns="36000" anchor="b" anchorCtr="0">
            <a:noAutofit/>
          </a:bodyPr>
          <a:lstStyle>
            <a:lvl1pPr>
              <a:buNone/>
              <a:defRPr sz="4000" b="1" cap="all" baseline="0">
                <a:solidFill>
                  <a:schemeClr val="accent1"/>
                </a:solidFill>
              </a:defRPr>
            </a:lvl1pPr>
            <a:lvl2pPr>
              <a:buNone/>
              <a:defRPr sz="4000" b="1">
                <a:solidFill>
                  <a:schemeClr val="accent1"/>
                </a:solidFill>
              </a:defRPr>
            </a:lvl2pPr>
            <a:lvl3pPr>
              <a:buNone/>
              <a:defRPr sz="4000" b="1">
                <a:solidFill>
                  <a:schemeClr val="accent1"/>
                </a:solidFill>
              </a:defRPr>
            </a:lvl3pPr>
            <a:lvl4pPr>
              <a:buNone/>
              <a:defRPr sz="4000" b="1">
                <a:solidFill>
                  <a:schemeClr val="accent1"/>
                </a:solidFill>
              </a:defRPr>
            </a:lvl4pPr>
            <a:lvl5pPr>
              <a:buNone/>
              <a:defRPr sz="4000" b="1">
                <a:solidFill>
                  <a:schemeClr val="accent1"/>
                </a:solidFill>
              </a:defRPr>
            </a:lvl5pPr>
          </a:lstStyle>
          <a:p>
            <a:pPr lvl="0"/>
            <a:r>
              <a:rPr lang="de-DE" dirty="0" err="1" smtClean="0"/>
              <a:t>Tables</a:t>
            </a:r>
            <a:r>
              <a:rPr lang="de-DE" dirty="0" smtClean="0"/>
              <a:t> </a:t>
            </a:r>
            <a:r>
              <a:rPr lang="de-DE" dirty="0" err="1" smtClean="0"/>
              <a:t>look</a:t>
            </a:r>
            <a:r>
              <a:rPr lang="de-DE" dirty="0" smtClean="0"/>
              <a:t> </a:t>
            </a:r>
            <a:r>
              <a:rPr lang="de-DE" dirty="0" err="1" smtClean="0"/>
              <a:t>like</a:t>
            </a:r>
            <a:r>
              <a:rPr lang="de-DE" dirty="0" smtClean="0"/>
              <a:t> </a:t>
            </a:r>
            <a:r>
              <a:rPr lang="de-DE" dirty="0" err="1" smtClean="0"/>
              <a:t>this</a:t>
            </a:r>
            <a:r>
              <a:rPr lang="de-DE" dirty="0" smtClean="0"/>
              <a:t>.</a:t>
            </a:r>
            <a:endParaRPr lang="de-DE" dirty="0"/>
          </a:p>
        </p:txBody>
      </p:sp>
      <p:sp>
        <p:nvSpPr>
          <p:cNvPr id="14" name="Tabellenplatzhalter 13"/>
          <p:cNvSpPr>
            <a:spLocks noGrp="1"/>
          </p:cNvSpPr>
          <p:nvPr>
            <p:ph type="tbl" sz="quarter" idx="16"/>
          </p:nvPr>
        </p:nvSpPr>
        <p:spPr>
          <a:xfrm>
            <a:off x="395289" y="465535"/>
            <a:ext cx="8353425" cy="3294459"/>
          </a:xfrm>
        </p:spPr>
        <p:txBody>
          <a:bodyPr/>
          <a:lstStyle>
            <a:lvl1pPr>
              <a:defRPr/>
            </a:lvl1pPr>
          </a:lstStyle>
          <a:p>
            <a:r>
              <a:rPr lang="fr-FR" dirty="0" smtClean="0"/>
              <a:t>Cliquez sur l'icône pour ajouter un tableau</a:t>
            </a:r>
            <a:endParaRPr lang="de-DE" dirty="0"/>
          </a:p>
        </p:txBody>
      </p:sp>
    </p:spTree>
    <p:extLst>
      <p:ext uri="{BB962C8B-B14F-4D97-AF65-F5344CB8AC3E}">
        <p14:creationId xmlns:p14="http://schemas.microsoft.com/office/powerpoint/2010/main" val="214398503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1_Thank you">
    <p:spTree>
      <p:nvGrpSpPr>
        <p:cNvPr id="1" name=""/>
        <p:cNvGrpSpPr/>
        <p:nvPr/>
      </p:nvGrpSpPr>
      <p:grpSpPr>
        <a:xfrm>
          <a:off x="0" y="0"/>
          <a:ext cx="0" cy="0"/>
          <a:chOff x="0" y="0"/>
          <a:chExt cx="0" cy="0"/>
        </a:xfrm>
      </p:grpSpPr>
      <p:pic>
        <p:nvPicPr>
          <p:cNvPr id="8" name="Grafik 7"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5" name="Foliennummernplatzhalter 5"/>
          <p:cNvSpPr>
            <a:spLocks noGrp="1"/>
          </p:cNvSpPr>
          <p:nvPr>
            <p:ph type="sldNum" sz="quarter" idx="12"/>
          </p:nvPr>
        </p:nvSpPr>
        <p:spPr>
          <a:xfrm>
            <a:off x="457200" y="4767263"/>
            <a:ext cx="2133600" cy="273844"/>
          </a:xfrm>
        </p:spPr>
        <p:txBody>
          <a:bodyPr/>
          <a:lstStyle/>
          <a:p>
            <a:fld id="{490DD6C0-BCEC-4D52-9A2D-A45AEE041D44}" type="slidenum">
              <a:rPr lang="de-DE" smtClean="0">
                <a:solidFill>
                  <a:prstClr val="white"/>
                </a:solidFill>
              </a:rPr>
              <a:pPr/>
              <a:t>‹N°›</a:t>
            </a:fld>
            <a:endParaRPr lang="de-DE">
              <a:solidFill>
                <a:prstClr val="white"/>
              </a:solidFill>
            </a:endParaRPr>
          </a:p>
        </p:txBody>
      </p:sp>
      <p:sp>
        <p:nvSpPr>
          <p:cNvPr id="11"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2"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err="1" smtClean="0"/>
              <a:t>Thank</a:t>
            </a:r>
            <a:r>
              <a:rPr lang="de-DE" cap="all" baseline="0" dirty="0" smtClean="0"/>
              <a:t> </a:t>
            </a:r>
            <a:r>
              <a:rPr lang="de-DE" cap="all" baseline="0" dirty="0" err="1" smtClean="0"/>
              <a:t>you</a:t>
            </a:r>
            <a:r>
              <a:rPr lang="de-DE" cap="all" baseline="0" dirty="0" smtClean="0"/>
              <a:t>.</a:t>
            </a:r>
            <a:endParaRPr lang="de-DE" dirty="0"/>
          </a:p>
        </p:txBody>
      </p:sp>
    </p:spTree>
    <p:extLst>
      <p:ext uri="{BB962C8B-B14F-4D97-AF65-F5344CB8AC3E}">
        <p14:creationId xmlns:p14="http://schemas.microsoft.com/office/powerpoint/2010/main" val="297381294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COPY / BULLET POINTS">
    <p:spTree>
      <p:nvGrpSpPr>
        <p:cNvPr id="1" name=""/>
        <p:cNvGrpSpPr/>
        <p:nvPr/>
      </p:nvGrpSpPr>
      <p:grpSpPr>
        <a:xfrm>
          <a:off x="0" y="0"/>
          <a:ext cx="0" cy="0"/>
          <a:chOff x="0" y="0"/>
          <a:chExt cx="0" cy="0"/>
        </a:xfrm>
      </p:grpSpPr>
      <p:sp>
        <p:nvSpPr>
          <p:cNvPr id="12" name="Textplatzhalter 12"/>
          <p:cNvSpPr>
            <a:spLocks noGrp="1"/>
          </p:cNvSpPr>
          <p:nvPr>
            <p:ph type="body" sz="quarter" idx="13" hasCustomPrompt="1"/>
          </p:nvPr>
        </p:nvSpPr>
        <p:spPr>
          <a:xfrm>
            <a:off x="455614" y="421482"/>
            <a:ext cx="8231187" cy="3394472"/>
          </a:xfrm>
        </p:spPr>
        <p:txBody>
          <a:bodyPr vert="horz" lIns="91440" tIns="45720" rIns="91440" bIns="45720" rtlCol="0">
            <a:normAutofit/>
          </a:bodyPr>
          <a:lstStyle>
            <a:lvl1pPr>
              <a:defRPr lang="de-DE" dirty="0" smtClean="0"/>
            </a:lvl1pPr>
            <a:lvl2pPr>
              <a:defRPr lang="de-DE" dirty="0" smtClean="0"/>
            </a:lvl2pPr>
            <a:lvl4pPr>
              <a:defRPr lang="de-DE" dirty="0"/>
            </a:lvl4pPr>
          </a:lstStyle>
          <a:p>
            <a:pPr lvl="0"/>
            <a:r>
              <a:rPr lang="de-DE" dirty="0" smtClean="0"/>
              <a:t>Text </a:t>
            </a:r>
            <a:r>
              <a:rPr lang="de-DE" dirty="0" err="1" smtClean="0"/>
              <a:t>goes</a:t>
            </a:r>
            <a:r>
              <a:rPr lang="de-DE" dirty="0" smtClean="0"/>
              <a:t> </a:t>
            </a:r>
            <a:r>
              <a:rPr lang="de-DE" dirty="0" err="1" smtClean="0"/>
              <a:t>here</a:t>
            </a:r>
            <a:endParaRPr lang="de-DE" dirty="0" smtClean="0"/>
          </a:p>
          <a:p>
            <a:pPr lvl="0"/>
            <a:endParaRPr lang="de-DE" dirty="0" smtClean="0"/>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lvl="3"/>
            <a:endParaRPr lang="de-DE" sz="1600" dirty="0" smtClean="0">
              <a:latin typeface="Opel Sans Condensed"/>
              <a:cs typeface="Opel Sans Condensed"/>
            </a:endParaRPr>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smtClean="0">
              <a:latin typeface="Opel Sans Condensed"/>
              <a:cs typeface="Opel Sans Condensed"/>
            </a:endParaRPr>
          </a:p>
          <a:p>
            <a:pPr lvl="3"/>
            <a:endParaRPr lang="de-DE" sz="1600" dirty="0" smtClean="0">
              <a:latin typeface="Opel Sans Condensed"/>
              <a:cs typeface="Opel Sans Condensed"/>
            </a:endParaRPr>
          </a:p>
          <a:p>
            <a:pPr lvl="0"/>
            <a:r>
              <a:rPr lang="de-DE" dirty="0" smtClean="0"/>
              <a:t>Bullet </a:t>
            </a:r>
            <a:r>
              <a:rPr lang="de-DE" dirty="0" err="1" smtClean="0"/>
              <a:t>point</a:t>
            </a:r>
            <a:r>
              <a:rPr lang="de-DE" dirty="0" smtClean="0"/>
              <a:t> </a:t>
            </a:r>
            <a:r>
              <a:rPr lang="de-DE" dirty="0" err="1" smtClean="0"/>
              <a:t>first</a:t>
            </a:r>
            <a:r>
              <a:rPr lang="de-DE" dirty="0" smtClean="0"/>
              <a:t> </a:t>
            </a:r>
            <a:r>
              <a:rPr lang="de-DE" dirty="0" err="1" smtClean="0"/>
              <a:t>level</a:t>
            </a:r>
            <a:endParaRPr lang="de-DE" dirty="0" smtClean="0"/>
          </a:p>
          <a:p>
            <a:pPr lvl="1"/>
            <a:r>
              <a:rPr lang="de-DE" dirty="0" smtClean="0"/>
              <a:t>Bullet </a:t>
            </a:r>
            <a:r>
              <a:rPr lang="de-DE" dirty="0" err="1" smtClean="0"/>
              <a:t>point</a:t>
            </a:r>
            <a:r>
              <a:rPr lang="de-DE" dirty="0" smtClean="0"/>
              <a:t> </a:t>
            </a:r>
            <a:r>
              <a:rPr lang="de-DE" dirty="0" err="1" smtClean="0"/>
              <a:t>second</a:t>
            </a:r>
            <a:r>
              <a:rPr lang="de-DE" dirty="0" smtClean="0"/>
              <a:t> </a:t>
            </a:r>
            <a:r>
              <a:rPr lang="de-DE" dirty="0" err="1" smtClean="0"/>
              <a:t>level</a:t>
            </a:r>
            <a:endParaRPr lang="de-DE" dirty="0" smtClean="0"/>
          </a:p>
          <a:p>
            <a:pPr lvl="3"/>
            <a:r>
              <a:rPr lang="de-DE" sz="1600" dirty="0" smtClean="0">
                <a:latin typeface="Opel Sans Condensed"/>
                <a:cs typeface="Opel Sans Condensed"/>
              </a:rPr>
              <a:t>Bullet </a:t>
            </a:r>
            <a:r>
              <a:rPr lang="de-DE" sz="1600" dirty="0" err="1" smtClean="0">
                <a:latin typeface="Opel Sans Condensed"/>
                <a:cs typeface="Opel Sans Condensed"/>
              </a:rPr>
              <a:t>point</a:t>
            </a:r>
            <a:r>
              <a:rPr lang="de-DE" sz="1600" dirty="0" smtClean="0">
                <a:latin typeface="Opel Sans Condensed"/>
                <a:cs typeface="Opel Sans Condensed"/>
              </a:rPr>
              <a:t> </a:t>
            </a:r>
            <a:r>
              <a:rPr lang="de-DE" sz="1600" dirty="0" err="1" smtClean="0">
                <a:latin typeface="Opel Sans Condensed"/>
                <a:cs typeface="Opel Sans Condensed"/>
              </a:rPr>
              <a:t>third</a:t>
            </a:r>
            <a:r>
              <a:rPr lang="de-DE" sz="1600" dirty="0" smtClean="0">
                <a:latin typeface="Opel Sans Condensed"/>
                <a:cs typeface="Opel Sans Condensed"/>
              </a:rPr>
              <a:t> </a:t>
            </a:r>
            <a:r>
              <a:rPr lang="de-DE" sz="1600" dirty="0" err="1" smtClean="0">
                <a:latin typeface="Opel Sans Condensed"/>
                <a:cs typeface="Opel Sans Condensed"/>
              </a:rPr>
              <a:t>level</a:t>
            </a:r>
            <a:endParaRPr lang="de-DE" sz="1600" dirty="0">
              <a:latin typeface="Opel Sans Condensed"/>
              <a:cs typeface="Opel Sans Condensed"/>
            </a:endParaRPr>
          </a:p>
        </p:txBody>
      </p:sp>
      <p:sp>
        <p:nvSpPr>
          <p:cNvPr id="11" name="Titel 1"/>
          <p:cNvSpPr>
            <a:spLocks noGrp="1"/>
          </p:cNvSpPr>
          <p:nvPr>
            <p:ph type="title" hasCustomPrompt="1"/>
          </p:nvPr>
        </p:nvSpPr>
        <p:spPr>
          <a:xfrm>
            <a:off x="450001" y="4320000"/>
            <a:ext cx="7303483" cy="405000"/>
          </a:xfrm>
        </p:spPr>
        <p:txBody>
          <a:bodyPr lIns="0" tIns="36000" bIns="36000" anchor="b" anchorCtr="0">
            <a:noAutofit/>
          </a:bodyPr>
          <a:lstStyle>
            <a:lvl1pPr algn="l">
              <a:defRPr sz="4000" b="1" cap="all" baseline="0">
                <a:solidFill>
                  <a:srgbClr val="FCC000"/>
                </a:solidFill>
                <a:latin typeface="Opel Sans Condensed ExtraBold"/>
              </a:defRPr>
            </a:lvl1pPr>
          </a:lstStyle>
          <a:p>
            <a:r>
              <a:rPr lang="de-DE" dirty="0" smtClean="0"/>
              <a:t>Chart Headline in </a:t>
            </a:r>
            <a:r>
              <a:rPr lang="de-DE" dirty="0" err="1" smtClean="0"/>
              <a:t>one</a:t>
            </a:r>
            <a:r>
              <a:rPr lang="de-DE" dirty="0" smtClean="0"/>
              <a:t> </a:t>
            </a:r>
            <a:r>
              <a:rPr lang="de-DE" dirty="0" err="1" smtClean="0"/>
              <a:t>line</a:t>
            </a:r>
            <a:r>
              <a:rPr lang="de-DE" dirty="0" smtClean="0"/>
              <a:t>.</a:t>
            </a:r>
            <a:endParaRPr lang="de-DE" dirty="0"/>
          </a:p>
        </p:txBody>
      </p:sp>
      <p:sp>
        <p:nvSpPr>
          <p:cNvPr id="17" name="Fußzeilenplatzhalter 19"/>
          <p:cNvSpPr>
            <a:spLocks noGrp="1"/>
          </p:cNvSpPr>
          <p:nvPr>
            <p:ph type="ftr" sz="quarter" idx="15"/>
          </p:nvPr>
        </p:nvSpPr>
        <p:spPr>
          <a:xfrm>
            <a:off x="457200" y="4767263"/>
            <a:ext cx="2895600" cy="135000"/>
          </a:xfrm>
          <a:prstGeom prst="rect">
            <a:avLst/>
          </a:prstGeom>
        </p:spPr>
        <p:txBody>
          <a:bodyPr/>
          <a:lstStyle/>
          <a:p>
            <a:fld id="{5C0F7F48-E4C7-6347-84AE-132EAFE6B355}" type="slidenum">
              <a:rPr lang="de-DE" smtClean="0">
                <a:solidFill>
                  <a:prstClr val="black"/>
                </a:solidFill>
              </a:rPr>
              <a:pPr/>
              <a:t>‹N°›</a:t>
            </a:fld>
            <a:endParaRPr lang="de-DE" dirty="0">
              <a:solidFill>
                <a:prstClr val="black"/>
              </a:solidFill>
            </a:endParaRPr>
          </a:p>
        </p:txBody>
      </p:sp>
      <p:sp>
        <p:nvSpPr>
          <p:cNvPr id="18" name="Textplatzhalter 3"/>
          <p:cNvSpPr>
            <a:spLocks noGrp="1"/>
          </p:cNvSpPr>
          <p:nvPr>
            <p:ph type="body" sz="quarter" idx="16" hasCustomPrompt="1"/>
          </p:nvPr>
        </p:nvSpPr>
        <p:spPr>
          <a:xfrm>
            <a:off x="450000" y="3915001"/>
            <a:ext cx="1885164" cy="288147"/>
          </a:xfrm>
          <a:solidFill>
            <a:srgbClr val="FCC000"/>
          </a:solidFill>
        </p:spPr>
        <p:txBody>
          <a:bodyPr wrap="none" tIns="36000" rIns="252000" bIns="36000">
            <a:spAutoFit/>
          </a:bodyPr>
          <a:lstStyle>
            <a:lvl1pPr marL="0" indent="0">
              <a:spcBef>
                <a:spcPts val="0"/>
              </a:spcBef>
              <a:buFontTx/>
              <a:buNone/>
              <a:defRPr sz="1400" b="1" i="0" baseline="0">
                <a:latin typeface="Opel Sans Condensed"/>
              </a:defRPr>
            </a:lvl1pPr>
            <a:lvl2pPr marL="457200" indent="0">
              <a:spcBef>
                <a:spcPts val="0"/>
              </a:spcBef>
              <a:buFontTx/>
              <a:buNone/>
              <a:defRPr sz="1400" b="1" i="0" baseline="0">
                <a:latin typeface="Opel Sans Condensed"/>
              </a:defRPr>
            </a:lvl2pPr>
            <a:lvl3pPr marL="914400" indent="0">
              <a:spcBef>
                <a:spcPts val="0"/>
              </a:spcBef>
              <a:buFontTx/>
              <a:buNone/>
              <a:defRPr sz="1400" b="1" i="0" baseline="0">
                <a:latin typeface="Opel Sans Condensed"/>
              </a:defRPr>
            </a:lvl3pPr>
            <a:lvl4pPr marL="1371600" indent="0">
              <a:spcBef>
                <a:spcPts val="0"/>
              </a:spcBef>
              <a:buFontTx/>
              <a:buNone/>
              <a:defRPr sz="1400" b="1" i="0" baseline="0">
                <a:latin typeface="Opel Sans Condensed"/>
              </a:defRPr>
            </a:lvl4pPr>
            <a:lvl5pPr marL="1828800" indent="0">
              <a:spcBef>
                <a:spcPts val="0"/>
              </a:spcBef>
              <a:buFontTx/>
              <a:buNone/>
              <a:defRPr sz="1400" b="1" i="0" baseline="0">
                <a:latin typeface="Opel Sans Condensed"/>
              </a:defRPr>
            </a:lvl5pPr>
          </a:lstStyle>
          <a:p>
            <a:pPr lvl="0"/>
            <a:r>
              <a:rPr lang="de-DE" dirty="0" smtClean="0"/>
              <a:t>Main </a:t>
            </a:r>
            <a:r>
              <a:rPr lang="de-DE" dirty="0" err="1" smtClean="0"/>
              <a:t>point</a:t>
            </a:r>
            <a:r>
              <a:rPr lang="de-DE" dirty="0" smtClean="0"/>
              <a:t> in </a:t>
            </a:r>
            <a:r>
              <a:rPr lang="de-DE" dirty="0" err="1" smtClean="0"/>
              <a:t>one</a:t>
            </a:r>
            <a:r>
              <a:rPr lang="de-DE" dirty="0" smtClean="0"/>
              <a:t> </a:t>
            </a:r>
            <a:r>
              <a:rPr lang="de-DE" dirty="0" err="1" smtClean="0"/>
              <a:t>line</a:t>
            </a:r>
            <a:endParaRPr lang="de-DE" dirty="0"/>
          </a:p>
        </p:txBody>
      </p:sp>
    </p:spTree>
    <p:extLst>
      <p:ext uri="{BB962C8B-B14F-4D97-AF65-F5344CB8AC3E}">
        <p14:creationId xmlns:p14="http://schemas.microsoft.com/office/powerpoint/2010/main" val="1182344061"/>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Logo">
    <p:spTree>
      <p:nvGrpSpPr>
        <p:cNvPr id="1" name=""/>
        <p:cNvGrpSpPr/>
        <p:nvPr/>
      </p:nvGrpSpPr>
      <p:grpSpPr>
        <a:xfrm>
          <a:off x="0" y="0"/>
          <a:ext cx="0" cy="0"/>
          <a:chOff x="0" y="0"/>
          <a:chExt cx="0" cy="0"/>
        </a:xfrm>
      </p:grpSpPr>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8" name="Grafik 7" descr="Logo_OPEL_large.png"/>
          <p:cNvPicPr>
            <a:picLocks noChangeAspect="1"/>
          </p:cNvPicPr>
          <p:nvPr userDrawn="1"/>
        </p:nvPicPr>
        <p:blipFill>
          <a:blip r:embed="rId2" cstate="print"/>
          <a:stretch>
            <a:fillRect/>
          </a:stretch>
        </p:blipFill>
        <p:spPr>
          <a:xfrm>
            <a:off x="2991601" y="999000"/>
            <a:ext cx="3159101" cy="2376000"/>
          </a:xfrm>
          <a:prstGeom prst="rect">
            <a:avLst/>
          </a:prstGeom>
        </p:spPr>
      </p:pic>
    </p:spTree>
    <p:extLst>
      <p:ext uri="{BB962C8B-B14F-4D97-AF65-F5344CB8AC3E}">
        <p14:creationId xmlns:p14="http://schemas.microsoft.com/office/powerpoint/2010/main" val="428670788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_Title">
    <p:spTree>
      <p:nvGrpSpPr>
        <p:cNvPr id="1" name=""/>
        <p:cNvGrpSpPr/>
        <p:nvPr/>
      </p:nvGrpSpPr>
      <p:grpSpPr>
        <a:xfrm>
          <a:off x="0" y="0"/>
          <a:ext cx="0" cy="0"/>
          <a:chOff x="0" y="0"/>
          <a:chExt cx="0" cy="0"/>
        </a:xfrm>
      </p:grpSpPr>
      <p:pic>
        <p:nvPicPr>
          <p:cNvPr id="10" name="Grafik 9" descr="Mood_1024x445_titel.jpg"/>
          <p:cNvPicPr>
            <a:picLocks noChangeAspect="1"/>
          </p:cNvPicPr>
          <p:nvPr userDrawn="1"/>
        </p:nvPicPr>
        <p:blipFill>
          <a:blip r:embed="rId2" cstate="print"/>
          <a:srcRect t="5436" b="23891"/>
          <a:stretch>
            <a:fillRect/>
          </a:stretch>
        </p:blipFill>
        <p:spPr>
          <a:xfrm>
            <a:off x="0" y="141480"/>
            <a:ext cx="9144000" cy="2106234"/>
          </a:xfrm>
          <a:prstGeom prst="rect">
            <a:avLst/>
          </a:prstGeom>
        </p:spPr>
      </p:pic>
      <p:sp>
        <p:nvSpPr>
          <p:cNvPr id="9" name="Rechteck 8"/>
          <p:cNvSpPr/>
          <p:nvPr userDrawn="1"/>
        </p:nvSpPr>
        <p:spPr>
          <a:xfrm>
            <a:off x="0" y="2165400"/>
            <a:ext cx="9144000" cy="305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7" name="Rechteck 6"/>
          <p:cNvSpPr/>
          <p:nvPr userDrawn="1"/>
        </p:nvSpPr>
        <p:spPr>
          <a:xfrm>
            <a:off x="0" y="0"/>
            <a:ext cx="9144000"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pic>
        <p:nvPicPr>
          <p:cNvPr id="13" name="Grafik 12" descr="Logo_OPEL_medium.png"/>
          <p:cNvPicPr>
            <a:picLocks noChangeAspect="1"/>
          </p:cNvPicPr>
          <p:nvPr userDrawn="1"/>
        </p:nvPicPr>
        <p:blipFill>
          <a:blip r:embed="rId3" cstate="print"/>
          <a:stretch>
            <a:fillRect/>
          </a:stretch>
        </p:blipFill>
        <p:spPr>
          <a:xfrm>
            <a:off x="7340401" y="3960900"/>
            <a:ext cx="1255579" cy="945000"/>
          </a:xfrm>
          <a:prstGeom prst="rect">
            <a:avLst/>
          </a:prstGeom>
        </p:spPr>
      </p:pic>
      <p:sp>
        <p:nvSpPr>
          <p:cNvPr id="14" name="Textfeld 13"/>
          <p:cNvSpPr txBox="1"/>
          <p:nvPr userDrawn="1"/>
        </p:nvSpPr>
        <p:spPr>
          <a:xfrm>
            <a:off x="450000" y="4768200"/>
            <a:ext cx="6051600" cy="153888"/>
          </a:xfrm>
          <a:prstGeom prst="rect">
            <a:avLst/>
          </a:prstGeom>
          <a:solidFill>
            <a:schemeClr val="accent6"/>
          </a:solidFill>
        </p:spPr>
        <p:txBody>
          <a:bodyPr wrap="square" lIns="0" tIns="0" rIns="0" bIns="0" rtlCol="0">
            <a:spAutoFit/>
          </a:bodyPr>
          <a:lstStyle/>
          <a:p>
            <a:r>
              <a:rPr lang="de-DE" sz="1000" dirty="0" smtClean="0">
                <a:solidFill>
                  <a:prstClr val="white"/>
                </a:solidFill>
              </a:rPr>
              <a:t>www.opel.com</a:t>
            </a:r>
          </a:p>
        </p:txBody>
      </p:sp>
      <p:sp>
        <p:nvSpPr>
          <p:cNvPr id="17" name="Textplatzhalter 16"/>
          <p:cNvSpPr>
            <a:spLocks noGrp="1"/>
          </p:cNvSpPr>
          <p:nvPr>
            <p:ph type="body" sz="quarter" idx="10" hasCustomPrompt="1"/>
          </p:nvPr>
        </p:nvSpPr>
        <p:spPr>
          <a:xfrm>
            <a:off x="450001" y="2016900"/>
            <a:ext cx="3448847" cy="380480"/>
          </a:xfrm>
          <a:solidFill>
            <a:schemeClr val="accent1"/>
          </a:solidFill>
        </p:spPr>
        <p:txBody>
          <a:bodyPr wrap="none" lIns="108000" tIns="36000" rIns="252000" bIns="36000">
            <a:spAutoFit/>
          </a:bodyPr>
          <a:lstStyle>
            <a:lvl1pPr>
              <a:buNone/>
              <a:defRPr sz="2000" b="1"/>
            </a:lvl1pPr>
            <a:lvl2pPr>
              <a:buNone/>
              <a:defRPr sz="2000" b="1" baseline="0"/>
            </a:lvl2pPr>
            <a:lvl3pPr>
              <a:buNone/>
              <a:defRPr sz="2000" b="1"/>
            </a:lvl3pPr>
            <a:lvl4pPr>
              <a:buNone/>
              <a:defRPr sz="2000" b="1"/>
            </a:lvl4pPr>
            <a:lvl5pPr>
              <a:buNone/>
              <a:defRPr sz="2000" b="1"/>
            </a:lvl5pPr>
          </a:lstStyle>
          <a:p>
            <a:pPr lvl="0"/>
            <a:r>
              <a:rPr lang="de-DE" dirty="0" smtClean="0"/>
              <a:t>Name </a:t>
            </a:r>
            <a:r>
              <a:rPr lang="de-DE" dirty="0" err="1" smtClean="0"/>
              <a:t>of</a:t>
            </a:r>
            <a:r>
              <a:rPr lang="de-DE" dirty="0" smtClean="0"/>
              <a:t> </a:t>
            </a:r>
            <a:r>
              <a:rPr lang="de-DE" dirty="0" err="1" smtClean="0"/>
              <a:t>presenter</a:t>
            </a:r>
            <a:r>
              <a:rPr lang="de-DE" dirty="0" smtClean="0"/>
              <a:t> in </a:t>
            </a:r>
            <a:r>
              <a:rPr lang="de-DE" dirty="0" err="1" smtClean="0"/>
              <a:t>one</a:t>
            </a:r>
            <a:r>
              <a:rPr lang="de-DE" dirty="0" smtClean="0"/>
              <a:t> </a:t>
            </a:r>
            <a:r>
              <a:rPr lang="de-DE" dirty="0" err="1" smtClean="0"/>
              <a:t>line</a:t>
            </a:r>
            <a:r>
              <a:rPr lang="de-DE" dirty="0" smtClean="0"/>
              <a:t>.</a:t>
            </a:r>
            <a:endParaRPr lang="de-DE" dirty="0"/>
          </a:p>
        </p:txBody>
      </p:sp>
      <p:sp>
        <p:nvSpPr>
          <p:cNvPr id="19" name="Textplatzhalter 18"/>
          <p:cNvSpPr>
            <a:spLocks noGrp="1"/>
          </p:cNvSpPr>
          <p:nvPr>
            <p:ph type="body" sz="quarter" idx="11" hasCustomPrompt="1"/>
          </p:nvPr>
        </p:nvSpPr>
        <p:spPr>
          <a:xfrm>
            <a:off x="450000" y="2292300"/>
            <a:ext cx="7635600" cy="1074600"/>
          </a:xfrm>
        </p:spPr>
        <p:txBody>
          <a:bodyPr lIns="0" tIns="252000" rIns="0" bIns="252000">
            <a:normAutofit/>
          </a:bodyPr>
          <a:lstStyle>
            <a:lvl1pPr>
              <a:buNone/>
              <a:defRPr sz="6000" b="1" cap="all" baseline="0">
                <a:solidFill>
                  <a:schemeClr val="accent1"/>
                </a:solidFill>
              </a:defRPr>
            </a:lvl1pPr>
            <a:lvl2pPr>
              <a:buNone/>
              <a:defRPr sz="6000" b="1"/>
            </a:lvl2pPr>
            <a:lvl3pPr>
              <a:buNone/>
              <a:defRPr sz="6000" b="1"/>
            </a:lvl3pPr>
            <a:lvl4pPr>
              <a:buNone/>
              <a:defRPr sz="6000" b="1"/>
            </a:lvl4pPr>
            <a:lvl5pPr>
              <a:buNone/>
              <a:defRPr sz="6000" b="1"/>
            </a:lvl5pPr>
          </a:lstStyle>
          <a:p>
            <a:pPr lvl="0"/>
            <a:r>
              <a:rPr lang="de-DE" cap="all" baseline="0" dirty="0" smtClean="0"/>
              <a:t>Headline in </a:t>
            </a:r>
            <a:r>
              <a:rPr lang="de-DE" cap="all" baseline="0" dirty="0" err="1" smtClean="0"/>
              <a:t>one</a:t>
            </a:r>
            <a:r>
              <a:rPr lang="de-DE" cap="all" baseline="0" dirty="0" smtClean="0"/>
              <a:t> </a:t>
            </a:r>
            <a:r>
              <a:rPr lang="de-DE" cap="all" baseline="0" dirty="0" err="1" smtClean="0"/>
              <a:t>line</a:t>
            </a:r>
            <a:r>
              <a:rPr lang="de-DE" cap="all" baseline="0" dirty="0" smtClean="0"/>
              <a:t>.</a:t>
            </a:r>
            <a:endParaRPr lang="de-DE" dirty="0"/>
          </a:p>
        </p:txBody>
      </p:sp>
      <p:sp>
        <p:nvSpPr>
          <p:cNvPr id="22" name="Textplatzhalter 21"/>
          <p:cNvSpPr>
            <a:spLocks noGrp="1"/>
          </p:cNvSpPr>
          <p:nvPr>
            <p:ph type="body" sz="quarter" idx="12" hasCustomPrompt="1"/>
          </p:nvPr>
        </p:nvSpPr>
        <p:spPr>
          <a:xfrm>
            <a:off x="450001" y="3366900"/>
            <a:ext cx="4156061" cy="380480"/>
          </a:xfrm>
          <a:solidFill>
            <a:schemeClr val="accent1"/>
          </a:solidFill>
        </p:spPr>
        <p:txBody>
          <a:bodyPr wrap="none" lIns="108000" tIns="36000" rIns="504000" bIns="36000">
            <a:spAutoFit/>
          </a:bodyPr>
          <a:lstStyle>
            <a:lvl1pPr>
              <a:buFontTx/>
              <a:buNone/>
              <a:defRPr sz="2000" b="1"/>
            </a:lvl1pPr>
            <a:lvl2pPr>
              <a:buFontTx/>
              <a:buNone/>
              <a:defRPr sz="2000" b="1"/>
            </a:lvl2pPr>
            <a:lvl3pPr>
              <a:buFontTx/>
              <a:buNone/>
              <a:defRPr sz="2000" b="1"/>
            </a:lvl3pPr>
            <a:lvl4pPr>
              <a:buFontTx/>
              <a:buNone/>
              <a:defRPr sz="2000" b="1"/>
            </a:lvl4pPr>
            <a:lvl5pPr>
              <a:buFontTx/>
              <a:buNone/>
              <a:defRPr sz="2000" b="1"/>
            </a:lvl5pPr>
          </a:lstStyle>
          <a:p>
            <a:pPr lvl="0"/>
            <a:r>
              <a:rPr lang="de-DE" dirty="0" err="1" smtClean="0"/>
              <a:t>This</a:t>
            </a:r>
            <a:r>
              <a:rPr lang="de-DE" dirty="0" smtClean="0"/>
              <a:t> </a:t>
            </a:r>
            <a:r>
              <a:rPr lang="de-DE" dirty="0" err="1" smtClean="0"/>
              <a:t>is</a:t>
            </a:r>
            <a:r>
              <a:rPr lang="de-DE" dirty="0" smtClean="0"/>
              <a:t> a </a:t>
            </a:r>
            <a:r>
              <a:rPr lang="de-DE" dirty="0" err="1" smtClean="0"/>
              <a:t>subline</a:t>
            </a:r>
            <a:r>
              <a:rPr lang="de-DE" dirty="0" smtClean="0"/>
              <a:t> </a:t>
            </a:r>
            <a:r>
              <a:rPr lang="de-DE" dirty="0" err="1" smtClean="0"/>
              <a:t>for</a:t>
            </a:r>
            <a:r>
              <a:rPr lang="de-DE" dirty="0" smtClean="0"/>
              <a:t> </a:t>
            </a:r>
            <a:r>
              <a:rPr lang="de-DE" dirty="0" err="1" smtClean="0"/>
              <a:t>further</a:t>
            </a:r>
            <a:r>
              <a:rPr lang="de-DE" dirty="0" smtClean="0"/>
              <a:t> </a:t>
            </a:r>
            <a:r>
              <a:rPr lang="de-DE" dirty="0" err="1" smtClean="0"/>
              <a:t>details</a:t>
            </a:r>
            <a:r>
              <a:rPr lang="de-DE" dirty="0" smtClean="0"/>
              <a:t>.</a:t>
            </a:r>
          </a:p>
        </p:txBody>
      </p:sp>
      <p:sp>
        <p:nvSpPr>
          <p:cNvPr id="24" name="Textplatzhalter 23"/>
          <p:cNvSpPr>
            <a:spLocks noGrp="1"/>
          </p:cNvSpPr>
          <p:nvPr>
            <p:ph type="body" sz="quarter" idx="13" hasCustomPrompt="1"/>
          </p:nvPr>
        </p:nvSpPr>
        <p:spPr>
          <a:xfrm>
            <a:off x="450000" y="3834000"/>
            <a:ext cx="6051600" cy="934200"/>
          </a:xfrm>
        </p:spPr>
        <p:txBody>
          <a:bodyPr>
            <a:noAutofit/>
          </a:bodyPr>
          <a:lstStyle>
            <a:lvl1pPr>
              <a:buNone/>
              <a:defRPr sz="1600" baseline="0">
                <a:solidFill>
                  <a:schemeClr val="bg1"/>
                </a:solidFill>
              </a:defRPr>
            </a:lvl1pPr>
            <a:lvl2pPr>
              <a:buNone/>
              <a:defRPr sz="1600"/>
            </a:lvl2pPr>
            <a:lvl3pPr>
              <a:buNone/>
              <a:defRPr sz="1600"/>
            </a:lvl3pPr>
            <a:lvl4pPr>
              <a:buNone/>
              <a:defRPr sz="1600"/>
            </a:lvl4pPr>
            <a:lvl5pPr>
              <a:buNone/>
              <a:defRPr sz="1600"/>
            </a:lvl5pPr>
          </a:lstStyle>
          <a:p>
            <a:pPr lvl="0"/>
            <a:r>
              <a:rPr lang="de-DE" dirty="0" smtClean="0"/>
              <a:t>Department extra </a:t>
            </a:r>
            <a:r>
              <a:rPr lang="de-DE" dirty="0" err="1" smtClean="0"/>
              <a:t>info</a:t>
            </a:r>
            <a:endParaRPr lang="de-DE" dirty="0" smtClean="0"/>
          </a:p>
          <a:p>
            <a:pPr lvl="0"/>
            <a:r>
              <a:rPr lang="de-DE" dirty="0" smtClean="0"/>
              <a:t>XX </a:t>
            </a:r>
            <a:r>
              <a:rPr lang="de-DE" dirty="0" err="1" smtClean="0"/>
              <a:t>Month</a:t>
            </a:r>
            <a:r>
              <a:rPr lang="de-DE" dirty="0" smtClean="0"/>
              <a:t> 2011</a:t>
            </a:r>
          </a:p>
        </p:txBody>
      </p:sp>
    </p:spTree>
    <p:extLst>
      <p:ext uri="{BB962C8B-B14F-4D97-AF65-F5344CB8AC3E}">
        <p14:creationId xmlns:p14="http://schemas.microsoft.com/office/powerpoint/2010/main" val="1302093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image" Target="../media/image6.png"/><Relationship Id="rId2" Type="http://schemas.openxmlformats.org/officeDocument/2006/relationships/slideLayout" Target="../slideLayouts/slideLayout25.xml"/><Relationship Id="rId16" Type="http://schemas.openxmlformats.org/officeDocument/2006/relationships/image" Target="../media/image2.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1.jpe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image" Target="../media/image1.jpe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theme" Target="../theme/theme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image" Target="../media/image6.png"/><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1.jpe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heme" Target="../theme/theme6.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6" Type="http://schemas.openxmlformats.org/officeDocument/2006/relationships/image" Target="../media/image6.png"/><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image" Target="../media/image2.png"/><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image" Target="../media/image2.png"/><Relationship Id="rId3" Type="http://schemas.openxmlformats.org/officeDocument/2006/relationships/slideLayout" Target="../slideLayouts/slideLayout89.xml"/><Relationship Id="rId21" Type="http://schemas.openxmlformats.org/officeDocument/2006/relationships/slideLayout" Target="../slideLayouts/slideLayout107.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image" Target="../media/image1.jpe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theme" Target="../theme/theme7.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 Type="http://schemas.openxmlformats.org/officeDocument/2006/relationships/slideLayout" Target="../slideLayouts/slideLayout112.xml"/><Relationship Id="rId21" Type="http://schemas.openxmlformats.org/officeDocument/2006/relationships/slideLayout" Target="../slideLayouts/slideLayout130.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29" Type="http://schemas.openxmlformats.org/officeDocument/2006/relationships/image" Target="../media/image2.png"/><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image" Target="../media/image1.jpeg"/><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theme" Target="../theme/theme8.xml"/><Relationship Id="rId30" Type="http://schemas.openxmlformats.org/officeDocument/2006/relationships/image" Target="../media/image6.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theme" Target="../theme/theme9.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image" Target="../media/image2.png"/><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pPr/>
              <a:t>‹N°›</a:t>
            </a:fld>
            <a:endParaRPr lang="de-DE"/>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Arc plein 8"/>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10" name="Grafik 7" descr="Logo_OPEL_large.png"/>
          <p:cNvPicPr>
            <a:picLocks noChangeAspect="1"/>
          </p:cNvPicPr>
          <p:nvPr userDrawn="1"/>
        </p:nvPicPr>
        <p:blipFill>
          <a:blip r:embed="rId15"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7" r:id="rId4"/>
    <p:sldLayoutId id="2147483668" r:id="rId5"/>
    <p:sldLayoutId id="2147483669" r:id="rId6"/>
    <p:sldLayoutId id="2147483673" r:id="rId7"/>
    <p:sldLayoutId id="2147483670" r:id="rId8"/>
    <p:sldLayoutId id="2147483671" r:id="rId9"/>
    <p:sldLayoutId id="2147483672" r:id="rId10"/>
    <p:sldLayoutId id="2147483666" r:id="rId11"/>
    <p:sldLayoutId id="2147483674" r:id="rId12"/>
  </p:sldLayoutIdLst>
  <p:timing>
    <p:tnLst>
      <p:par>
        <p:cTn id="1" dur="indefinite" restart="never" nodeType="tmRoot"/>
      </p:par>
    </p:tnLst>
  </p:timing>
  <p:hf hdr="0" ftr="0" dt="0"/>
  <p:txStyles>
    <p:titleStyle>
      <a:lvl1pPr algn="ctr" defTabSz="914400" rtl="0" eaLnBrk="1" latinLnBrk="0" hangingPunct="1">
        <a:spcBef>
          <a:spcPct val="0"/>
        </a:spcBef>
        <a:buNone/>
        <a:defRPr sz="2800" kern="1200">
          <a:solidFill>
            <a:schemeClr val="bg1"/>
          </a:solidFill>
          <a:latin typeface="Opel Sans Condensed"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Font typeface="Arial" pitchFamily="34" charset="0"/>
        <a:buChar char="•"/>
        <a:defRPr sz="1800" kern="1200">
          <a:solidFill>
            <a:schemeClr val="bg1"/>
          </a:solidFill>
          <a:latin typeface="Opel Sans Condensed" pitchFamily="34" charset="0"/>
          <a:ea typeface="+mn-ea"/>
          <a:cs typeface="Arial" pitchFamily="34" charset="0"/>
        </a:defRPr>
      </a:lvl1pPr>
      <a:lvl2pPr marL="742950" indent="-285750" algn="l" defTabSz="914400" rtl="0" eaLnBrk="1" latinLnBrk="0" hangingPunct="1">
        <a:spcBef>
          <a:spcPct val="20000"/>
        </a:spcBef>
        <a:buClr>
          <a:schemeClr val="accent1"/>
        </a:buClr>
        <a:buFont typeface="Arial" pitchFamily="34" charset="0"/>
        <a:buChar char="•"/>
        <a:defRPr sz="1600" kern="1200">
          <a:solidFill>
            <a:schemeClr val="bg1"/>
          </a:solidFill>
          <a:latin typeface="Opel Sans Condensed"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rial" pitchFamily="34" charset="0"/>
        <a:buChar char="•"/>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9" name="Arc plein 8"/>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pic>
        <p:nvPicPr>
          <p:cNvPr id="10" name="Grafik 7" descr="Logo_OPEL_large.png"/>
          <p:cNvPicPr>
            <a:picLocks noChangeAspect="1"/>
          </p:cNvPicPr>
          <p:nvPr userDrawn="1"/>
        </p:nvPicPr>
        <p:blipFill>
          <a:blip r:embed="rId14"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6223586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iming>
    <p:tnLst>
      <p:par>
        <p:cTn id="1" dur="indefinite" restart="never" nodeType="tmRoot"/>
      </p:par>
    </p:tnLst>
  </p:timing>
  <p:hf hdr="0" ftr="0" dt="0"/>
  <p:txStyles>
    <p:titleStyle>
      <a:lvl1pPr algn="ctr" defTabSz="914400" rtl="0" eaLnBrk="1" latinLnBrk="0" hangingPunct="1">
        <a:spcBef>
          <a:spcPct val="0"/>
        </a:spcBef>
        <a:buNone/>
        <a:defRPr sz="2800"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Font typeface="Arial" pitchFamily="34" charset="0"/>
        <a:buChar char="•"/>
        <a:defRPr sz="1800" kern="120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Clr>
          <a:schemeClr val="accent1"/>
        </a:buClr>
        <a:buFont typeface="Arial" pitchFamily="34" charset="0"/>
        <a:buChar char="•"/>
        <a:defRPr sz="16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rial" pitchFamily="34" charset="0"/>
        <a:buChar char="•"/>
        <a:defRPr sz="14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3" name="Grafik 7" descr="Logo_OPEL_large.png"/>
          <p:cNvPicPr>
            <a:picLocks noChangeAspect="1"/>
          </p:cNvPicPr>
          <p:nvPr userDrawn="1"/>
        </p:nvPicPr>
        <p:blipFill>
          <a:blip r:embed="rId16"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9" name="Arc plein 8"/>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Tree>
    <p:extLst>
      <p:ext uri="{BB962C8B-B14F-4D97-AF65-F5344CB8AC3E}">
        <p14:creationId xmlns:p14="http://schemas.microsoft.com/office/powerpoint/2010/main" val="385641701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iming>
    <p:tnLst>
      <p:par>
        <p:cTn id="1" dur="indefinite" restart="never" nodeType="tmRoot"/>
      </p:par>
    </p:tnLst>
  </p:timing>
  <p:hf hdr="0" ftr="0" dt="0"/>
  <p:txStyles>
    <p:titleStyle>
      <a:lvl1pPr algn="ctr" defTabSz="914400" rtl="0" eaLnBrk="1" latinLnBrk="0" hangingPunct="1">
        <a:spcBef>
          <a:spcPct val="0"/>
        </a:spcBef>
        <a:buNone/>
        <a:defRPr sz="2800"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SzPct val="80000"/>
        <a:buFontTx/>
        <a:buBlip>
          <a:blip r:embed="rId17"/>
        </a:buBlip>
        <a:defRPr sz="1800"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Clr>
          <a:schemeClr val="accent1"/>
        </a:buClr>
        <a:buSzPct val="80000"/>
        <a:buFontTx/>
        <a:buBlip>
          <a:blip r:embed="rId17"/>
        </a:buBlip>
        <a:defRPr sz="1600"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2pPr>
      <a:lvl3pPr marL="1143000" indent="-228600" algn="l" defTabSz="914400" rtl="0" eaLnBrk="1" latinLnBrk="0" hangingPunct="1">
        <a:spcBef>
          <a:spcPct val="20000"/>
        </a:spcBef>
        <a:buClr>
          <a:schemeClr val="accent1"/>
        </a:buClr>
        <a:buSzPct val="80000"/>
        <a:buFontTx/>
        <a:buBlip>
          <a:blip r:embed="rId17"/>
        </a:buBlip>
        <a:defRPr sz="1400"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3pPr>
      <a:lvl4pPr marL="1600200" indent="-228600" algn="l" defTabSz="914400" rtl="0" eaLnBrk="1" latinLnBrk="0" hangingPunct="1">
        <a:spcBef>
          <a:spcPct val="20000"/>
        </a:spcBef>
        <a:buClr>
          <a:schemeClr val="accent1"/>
        </a:buClr>
        <a:buSzPct val="80000"/>
        <a:buFontTx/>
        <a:buBlip>
          <a:blip r:embed="rId17"/>
        </a:buBlip>
        <a:defRPr sz="1200"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4pPr>
      <a:lvl5pPr marL="2057400" indent="-228600" algn="l" defTabSz="914400" rtl="0" eaLnBrk="1" latinLnBrk="0" hangingPunct="1">
        <a:spcBef>
          <a:spcPct val="20000"/>
        </a:spcBef>
        <a:buClr>
          <a:schemeClr val="accent1"/>
        </a:buClr>
        <a:buSzPct val="80000"/>
        <a:buFontTx/>
        <a:buBlip>
          <a:blip r:embed="rId17"/>
        </a:buBlip>
        <a:defRPr sz="1200"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29">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2226"/>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elplatzhalter 1"/>
          <p:cNvSpPr>
            <a:spLocks noGrp="1"/>
          </p:cNvSpPr>
          <p:nvPr>
            <p:ph type="title"/>
          </p:nvPr>
        </p:nvSpPr>
        <p:spPr>
          <a:xfrm>
            <a:off x="457200" y="342217"/>
            <a:ext cx="8229600" cy="584775"/>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p>
            <a:pPr lvl="0" algn="l" defTabSz="457200">
              <a:spcBef>
                <a:spcPct val="20000"/>
              </a:spcBef>
              <a:buClr>
                <a:srgbClr val="FCC000"/>
              </a:buClr>
            </a:pPr>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4"/>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9" name="Arc plein 8"/>
          <p:cNvSpPr/>
          <p:nvPr userDrawn="1"/>
        </p:nvSpPr>
        <p:spPr>
          <a:xfrm rot="10800000" flipV="1">
            <a:off x="-8546" y="4876145"/>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pic>
        <p:nvPicPr>
          <p:cNvPr id="10" name="Grafik 7" descr="Logo_OPEL_large.png"/>
          <p:cNvPicPr>
            <a:picLocks noChangeAspect="1"/>
          </p:cNvPicPr>
          <p:nvPr userDrawn="1"/>
        </p:nvPicPr>
        <p:blipFill>
          <a:blip r:embed="rId30" cstate="print"/>
          <a:stretch>
            <a:fillRect/>
          </a:stretch>
        </p:blipFill>
        <p:spPr>
          <a:xfrm>
            <a:off x="8301789" y="4177219"/>
            <a:ext cx="750920" cy="75303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4025761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 id="2147483723" r:id="rId22"/>
    <p:sldLayoutId id="2147483724" r:id="rId23"/>
    <p:sldLayoutId id="2147483725" r:id="rId24"/>
    <p:sldLayoutId id="2147483751" r:id="rId25"/>
    <p:sldLayoutId id="2147483752" r:id="rId26"/>
    <p:sldLayoutId id="2147483753" r:id="rId27"/>
  </p:sldLayoutIdLst>
  <p:timing>
    <p:tnLst>
      <p:par>
        <p:cTn id="1" dur="indefinite" restart="never" nodeType="tmRoot"/>
      </p:par>
    </p:tnLst>
  </p:timing>
  <p:hf hdr="0" ftr="0" dt="0"/>
  <p:txStyles>
    <p:titleStyle>
      <a:lvl1pPr algn="ctr" defTabSz="914400" rtl="0" eaLnBrk="1" latinLnBrk="0" hangingPunct="1">
        <a:spcBef>
          <a:spcPct val="0"/>
        </a:spcBef>
        <a:buNone/>
        <a:defRPr lang="de-DE" sz="3200" b="1" kern="1200" dirty="0">
          <a:ln w="50800"/>
          <a:solidFill>
            <a:schemeClr val="bg1">
              <a:shade val="50000"/>
            </a:schemeClr>
          </a:solidFill>
          <a:effectLst>
            <a:outerShdw blurRad="38100" dist="38100" dir="2700000" algn="tl">
              <a:srgbClr val="000000">
                <a:alpha val="43137"/>
              </a:srgbClr>
            </a:outerShdw>
          </a:effectLst>
          <a:latin typeface="Opel Sans Condensed" pitchFamily="34" charset="0"/>
          <a:ea typeface="+mn-ea"/>
          <a:cs typeface="Arial" pitchFamily="34" charset="0"/>
        </a:defRPr>
      </a:lvl1pPr>
    </p:titleStyle>
    <p:bodyStyle>
      <a:lvl1pPr marL="265113" indent="-265113" algn="l" defTabSz="914400" rtl="0" eaLnBrk="1" latinLnBrk="0" hangingPunct="1">
        <a:spcBef>
          <a:spcPct val="20000"/>
        </a:spcBef>
        <a:buClr>
          <a:schemeClr val="accent1"/>
        </a:buClr>
        <a:buSzPct val="80000"/>
        <a:buFontTx/>
        <a:buBlip>
          <a:blip r:embed="rId31"/>
        </a:buBlip>
        <a:defRPr sz="1800" kern="1200">
          <a:solidFill>
            <a:schemeClr val="bg1"/>
          </a:solidFill>
          <a:latin typeface="Opel Sans Condensed" pitchFamily="34" charset="0"/>
          <a:ea typeface="+mn-ea"/>
          <a:cs typeface="Arial" pitchFamily="34" charset="0"/>
        </a:defRPr>
      </a:lvl1pPr>
      <a:lvl2pPr marL="625475" indent="-168275" algn="l" defTabSz="914400" rtl="0" eaLnBrk="1" latinLnBrk="0" hangingPunct="1">
        <a:spcBef>
          <a:spcPct val="20000"/>
        </a:spcBef>
        <a:buClr>
          <a:schemeClr val="accent1"/>
        </a:buClr>
        <a:buSzPct val="80000"/>
        <a:buFontTx/>
        <a:buBlip>
          <a:blip r:embed="rId31"/>
        </a:buBlip>
        <a:defRPr sz="1600" kern="1200">
          <a:solidFill>
            <a:schemeClr val="bg1"/>
          </a:solidFill>
          <a:latin typeface="Opel Sans Condensed" pitchFamily="34" charset="0"/>
          <a:ea typeface="+mn-ea"/>
          <a:cs typeface="Arial" pitchFamily="34" charset="0"/>
        </a:defRPr>
      </a:lvl2pPr>
      <a:lvl3pPr marL="1074738" indent="-160338" algn="l" defTabSz="914400" rtl="0" eaLnBrk="1" latinLnBrk="0" hangingPunct="1">
        <a:spcBef>
          <a:spcPct val="20000"/>
        </a:spcBef>
        <a:buClr>
          <a:schemeClr val="accent1"/>
        </a:buClr>
        <a:buSzPct val="80000"/>
        <a:buFontTx/>
        <a:buBlip>
          <a:blip r:embed="rId31"/>
        </a:buBlip>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SzPct val="80000"/>
        <a:buFontTx/>
        <a:buBlip>
          <a:blip r:embed="rId31"/>
        </a:buBlip>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SzPct val="80000"/>
        <a:buFontTx/>
        <a:buBlip>
          <a:blip r:embed="rId31"/>
        </a:buBlip>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2226"/>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9" name="Arc plein 8"/>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pic>
        <p:nvPicPr>
          <p:cNvPr id="10" name="Grafik 7" descr="Logo_OPEL_large.png"/>
          <p:cNvPicPr>
            <a:picLocks noChangeAspect="1"/>
          </p:cNvPicPr>
          <p:nvPr userDrawn="1"/>
        </p:nvPicPr>
        <p:blipFill>
          <a:blip r:embed="rId14"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89142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iming>
    <p:tnLst>
      <p:par>
        <p:cTn id="1" dur="indefinite" restart="never" nodeType="tmRoot"/>
      </p:par>
    </p:tnLst>
  </p:timing>
  <p:hf hdr="0" ftr="0" dt="0"/>
  <p:txStyles>
    <p:titleStyle>
      <a:lvl1pPr algn="ctr" defTabSz="914400" rtl="0" eaLnBrk="1" latinLnBrk="0" hangingPunct="1">
        <a:spcBef>
          <a:spcPct val="0"/>
        </a:spcBef>
        <a:buNone/>
        <a:defRPr sz="2800" kern="1200">
          <a:solidFill>
            <a:schemeClr val="bg1"/>
          </a:solidFill>
          <a:latin typeface="Opel Sans Condensed"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Font typeface="Arial" pitchFamily="34" charset="0"/>
        <a:buChar char="•"/>
        <a:defRPr sz="1800" kern="1200">
          <a:solidFill>
            <a:schemeClr val="bg1"/>
          </a:solidFill>
          <a:latin typeface="Opel Sans Condensed" pitchFamily="34" charset="0"/>
          <a:ea typeface="+mn-ea"/>
          <a:cs typeface="Arial" pitchFamily="34" charset="0"/>
        </a:defRPr>
      </a:lvl1pPr>
      <a:lvl2pPr marL="742950" indent="-285750" algn="l" defTabSz="914400" rtl="0" eaLnBrk="1" latinLnBrk="0" hangingPunct="1">
        <a:spcBef>
          <a:spcPct val="20000"/>
        </a:spcBef>
        <a:buClr>
          <a:schemeClr val="accent1"/>
        </a:buClr>
        <a:buFont typeface="Arial" pitchFamily="34" charset="0"/>
        <a:buChar char="•"/>
        <a:defRPr sz="1600" kern="1200">
          <a:solidFill>
            <a:schemeClr val="bg1"/>
          </a:solidFill>
          <a:latin typeface="Opel Sans Condensed"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rial" pitchFamily="34" charset="0"/>
        <a:buChar char="•"/>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 name="Picture 2" descr="http://www.maximumwallhd.com/fonds-ecran/nature-paysages/glaciers/fond-ecran-nature-paysages-glaciers-031.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6" name="Rectangle 15"/>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17" name="Arc plein 16"/>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18" name="Arc plein 17"/>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pic>
        <p:nvPicPr>
          <p:cNvPr id="10" name="Grafik 7" descr="Logo_OPEL_large.png"/>
          <p:cNvPicPr>
            <a:picLocks noChangeAspect="1"/>
          </p:cNvPicPr>
          <p:nvPr userDrawn="1"/>
        </p:nvPicPr>
        <p:blipFill>
          <a:blip r:embed="rId15"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0338901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iming>
    <p:tnLst>
      <p:par>
        <p:cTn id="1" dur="indefinite" restart="never" nodeType="tmRoot"/>
      </p:par>
    </p:tnLst>
  </p:timing>
  <p:hf hdr="0" ftr="0" dt="0"/>
  <p:txStyles>
    <p:titleStyle>
      <a:lvl1pPr algn="ctr" defTabSz="914400" rtl="0" eaLnBrk="1" latinLnBrk="0" hangingPunct="1">
        <a:spcBef>
          <a:spcPct val="0"/>
        </a:spcBef>
        <a:buNone/>
        <a:defRPr sz="2800" kern="1200">
          <a:solidFill>
            <a:schemeClr val="bg1"/>
          </a:solidFill>
          <a:latin typeface="Opel Sans Condensed"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SzPct val="80000"/>
        <a:buFontTx/>
        <a:buBlip>
          <a:blip r:embed="rId16"/>
        </a:buBlip>
        <a:defRPr sz="1800" kern="1200">
          <a:solidFill>
            <a:schemeClr val="bg1"/>
          </a:solidFill>
          <a:latin typeface="Opel Sans Condensed" pitchFamily="34" charset="0"/>
          <a:ea typeface="+mn-ea"/>
          <a:cs typeface="Arial" pitchFamily="34" charset="0"/>
        </a:defRPr>
      </a:lvl1pPr>
      <a:lvl2pPr marL="742950" indent="-285750" algn="l" defTabSz="914400" rtl="0" eaLnBrk="1" latinLnBrk="0" hangingPunct="1">
        <a:spcBef>
          <a:spcPct val="20000"/>
        </a:spcBef>
        <a:buClr>
          <a:schemeClr val="accent1"/>
        </a:buClr>
        <a:buSzPct val="80000"/>
        <a:buFontTx/>
        <a:buBlip>
          <a:blip r:embed="rId16"/>
        </a:buBlip>
        <a:defRPr sz="1600" kern="1200">
          <a:solidFill>
            <a:schemeClr val="bg1"/>
          </a:solidFill>
          <a:latin typeface="Opel Sans Condensed" pitchFamily="34" charset="0"/>
          <a:ea typeface="+mn-ea"/>
          <a:cs typeface="Arial" pitchFamily="34" charset="0"/>
        </a:defRPr>
      </a:lvl2pPr>
      <a:lvl3pPr marL="1143000" indent="-228600" algn="l" defTabSz="914400" rtl="0" eaLnBrk="1" latinLnBrk="0" hangingPunct="1">
        <a:spcBef>
          <a:spcPct val="20000"/>
        </a:spcBef>
        <a:buClr>
          <a:schemeClr val="accent1"/>
        </a:buClr>
        <a:buSzPct val="80000"/>
        <a:buFontTx/>
        <a:buBlip>
          <a:blip r:embed="rId16"/>
        </a:buBlip>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SzPct val="80000"/>
        <a:buFontTx/>
        <a:buBlip>
          <a:blip r:embed="rId16"/>
        </a:buBlip>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SzPct val="80000"/>
        <a:buFontTx/>
        <a:buBlip>
          <a:blip r:embed="rId16"/>
        </a:buBlip>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2226"/>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elplatzhalter 1"/>
          <p:cNvSpPr>
            <a:spLocks noGrp="1"/>
          </p:cNvSpPr>
          <p:nvPr>
            <p:ph type="title"/>
          </p:nvPr>
        </p:nvSpPr>
        <p:spPr>
          <a:xfrm>
            <a:off x="457200" y="342216"/>
            <a:ext cx="8229600" cy="584775"/>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p>
            <a:pPr lvl="0" algn="l" defTabSz="457200">
              <a:spcBef>
                <a:spcPct val="20000"/>
              </a:spcBef>
              <a:buClr>
                <a:srgbClr val="FCC000"/>
              </a:buClr>
            </a:pPr>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9" name="Arc plein 8"/>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pic>
        <p:nvPicPr>
          <p:cNvPr id="10" name="Grafik 7" descr="Logo_OPEL_large.png"/>
          <p:cNvPicPr>
            <a:picLocks noChangeAspect="1"/>
          </p:cNvPicPr>
          <p:nvPr userDrawn="1"/>
        </p:nvPicPr>
        <p:blipFill>
          <a:blip r:embed="rId26"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15328895"/>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Lst>
  <p:timing>
    <p:tnLst>
      <p:par>
        <p:cTn id="1" dur="indefinite" restart="never" nodeType="tmRoot"/>
      </p:par>
    </p:tnLst>
  </p:timing>
  <p:hf hdr="0" ftr="0" dt="0"/>
  <p:txStyles>
    <p:titleStyle>
      <a:lvl1pPr algn="ctr" defTabSz="914400" rtl="0" eaLnBrk="1" latinLnBrk="0" hangingPunct="1">
        <a:spcBef>
          <a:spcPct val="0"/>
        </a:spcBef>
        <a:buNone/>
        <a:defRPr lang="de-DE" sz="3200" b="1" kern="1200" dirty="0">
          <a:ln w="50800"/>
          <a:solidFill>
            <a:schemeClr val="bg1">
              <a:shade val="50000"/>
            </a:schemeClr>
          </a:solidFill>
          <a:effectLst>
            <a:outerShdw blurRad="38100" dist="38100" dir="2700000" algn="tl">
              <a:srgbClr val="000000">
                <a:alpha val="43137"/>
              </a:srgbClr>
            </a:outerShdw>
          </a:effectLst>
          <a:latin typeface="Opel Sans Condensed" pitchFamily="34" charset="0"/>
          <a:ea typeface="+mn-ea"/>
          <a:cs typeface="Arial" pitchFamily="34" charset="0"/>
        </a:defRPr>
      </a:lvl1pPr>
    </p:titleStyle>
    <p:bodyStyle>
      <a:lvl1pPr marL="265113" indent="-265113" algn="l" defTabSz="914400" rtl="0" eaLnBrk="1" latinLnBrk="0" hangingPunct="1">
        <a:spcBef>
          <a:spcPct val="20000"/>
        </a:spcBef>
        <a:buClr>
          <a:schemeClr val="accent1"/>
        </a:buClr>
        <a:buSzPct val="80000"/>
        <a:buFontTx/>
        <a:buBlip>
          <a:blip r:embed="rId27"/>
        </a:buBlip>
        <a:defRPr sz="1800" kern="1200">
          <a:solidFill>
            <a:schemeClr val="bg1"/>
          </a:solidFill>
          <a:latin typeface="Opel Sans Condensed" pitchFamily="34" charset="0"/>
          <a:ea typeface="+mn-ea"/>
          <a:cs typeface="Arial" pitchFamily="34" charset="0"/>
        </a:defRPr>
      </a:lvl1pPr>
      <a:lvl2pPr marL="625475" indent="-168275" algn="l" defTabSz="914400" rtl="0" eaLnBrk="1" latinLnBrk="0" hangingPunct="1">
        <a:spcBef>
          <a:spcPct val="20000"/>
        </a:spcBef>
        <a:buClr>
          <a:schemeClr val="accent1"/>
        </a:buClr>
        <a:buSzPct val="80000"/>
        <a:buFontTx/>
        <a:buBlip>
          <a:blip r:embed="rId27"/>
        </a:buBlip>
        <a:defRPr sz="1600" kern="1200">
          <a:solidFill>
            <a:schemeClr val="bg1"/>
          </a:solidFill>
          <a:latin typeface="Opel Sans Condensed" pitchFamily="34" charset="0"/>
          <a:ea typeface="+mn-ea"/>
          <a:cs typeface="Arial" pitchFamily="34" charset="0"/>
        </a:defRPr>
      </a:lvl2pPr>
      <a:lvl3pPr marL="1074738" indent="-160338" algn="l" defTabSz="914400" rtl="0" eaLnBrk="1" latinLnBrk="0" hangingPunct="1">
        <a:spcBef>
          <a:spcPct val="20000"/>
        </a:spcBef>
        <a:buClr>
          <a:schemeClr val="accent1"/>
        </a:buClr>
        <a:buSzPct val="80000"/>
        <a:buFontTx/>
        <a:buBlip>
          <a:blip r:embed="rId27"/>
        </a:buBlip>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SzPct val="80000"/>
        <a:buFontTx/>
        <a:buBlip>
          <a:blip r:embed="rId27"/>
        </a:buBlip>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SzPct val="80000"/>
        <a:buFontTx/>
        <a:buBlip>
          <a:blip r:embed="rId27"/>
        </a:buBlip>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28">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2226"/>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elplatzhalter 1"/>
          <p:cNvSpPr>
            <a:spLocks noGrp="1"/>
          </p:cNvSpPr>
          <p:nvPr>
            <p:ph type="title"/>
          </p:nvPr>
        </p:nvSpPr>
        <p:spPr>
          <a:xfrm>
            <a:off x="457200" y="342216"/>
            <a:ext cx="8229600" cy="584775"/>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p>
            <a:pPr lvl="0" algn="l" defTabSz="457200">
              <a:spcBef>
                <a:spcPct val="20000"/>
              </a:spcBef>
              <a:buClr>
                <a:srgbClr val="FCC000"/>
              </a:buClr>
            </a:pPr>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9" name="Arc plein 8"/>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pic>
        <p:nvPicPr>
          <p:cNvPr id="10" name="Grafik 7" descr="Logo_OPEL_large.png"/>
          <p:cNvPicPr>
            <a:picLocks noChangeAspect="1"/>
          </p:cNvPicPr>
          <p:nvPr userDrawn="1"/>
        </p:nvPicPr>
        <p:blipFill>
          <a:blip r:embed="rId29"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26886752"/>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 id="2147483802" r:id="rId24"/>
    <p:sldLayoutId id="2147483803" r:id="rId25"/>
    <p:sldLayoutId id="2147483804" r:id="rId26"/>
  </p:sldLayoutIdLst>
  <p:timing>
    <p:tnLst>
      <p:par>
        <p:cTn id="1" dur="indefinite" restart="never" nodeType="tmRoot"/>
      </p:par>
    </p:tnLst>
  </p:timing>
  <p:hf hdr="0" ftr="0" dt="0"/>
  <p:txStyles>
    <p:titleStyle>
      <a:lvl1pPr algn="ctr" defTabSz="914400" rtl="0" eaLnBrk="1" latinLnBrk="0" hangingPunct="1">
        <a:spcBef>
          <a:spcPct val="0"/>
        </a:spcBef>
        <a:buNone/>
        <a:defRPr lang="de-DE" sz="3200" b="1" kern="1200" dirty="0">
          <a:ln w="50800"/>
          <a:solidFill>
            <a:schemeClr val="bg1">
              <a:shade val="50000"/>
            </a:schemeClr>
          </a:solidFill>
          <a:effectLst>
            <a:outerShdw blurRad="38100" dist="38100" dir="2700000" algn="tl">
              <a:srgbClr val="000000">
                <a:alpha val="43137"/>
              </a:srgbClr>
            </a:outerShdw>
          </a:effectLst>
          <a:latin typeface="Opel Sans Condensed" pitchFamily="34" charset="0"/>
          <a:ea typeface="+mn-ea"/>
          <a:cs typeface="Arial" pitchFamily="34" charset="0"/>
        </a:defRPr>
      </a:lvl1pPr>
    </p:titleStyle>
    <p:bodyStyle>
      <a:lvl1pPr marL="265113" indent="-265113" algn="l" defTabSz="914400" rtl="0" eaLnBrk="1" latinLnBrk="0" hangingPunct="1">
        <a:spcBef>
          <a:spcPct val="20000"/>
        </a:spcBef>
        <a:buClr>
          <a:schemeClr val="accent1"/>
        </a:buClr>
        <a:buSzPct val="80000"/>
        <a:buFontTx/>
        <a:buBlip>
          <a:blip r:embed="rId30"/>
        </a:buBlip>
        <a:defRPr sz="1800" kern="1200">
          <a:solidFill>
            <a:schemeClr val="bg1"/>
          </a:solidFill>
          <a:latin typeface="Opel Sans Condensed" pitchFamily="34" charset="0"/>
          <a:ea typeface="+mn-ea"/>
          <a:cs typeface="Arial" pitchFamily="34" charset="0"/>
        </a:defRPr>
      </a:lvl1pPr>
      <a:lvl2pPr marL="625475" indent="-168275" algn="l" defTabSz="914400" rtl="0" eaLnBrk="1" latinLnBrk="0" hangingPunct="1">
        <a:spcBef>
          <a:spcPct val="20000"/>
        </a:spcBef>
        <a:buClr>
          <a:schemeClr val="accent1"/>
        </a:buClr>
        <a:buSzPct val="80000"/>
        <a:buFontTx/>
        <a:buBlip>
          <a:blip r:embed="rId30"/>
        </a:buBlip>
        <a:defRPr sz="1600" kern="1200">
          <a:solidFill>
            <a:schemeClr val="bg1"/>
          </a:solidFill>
          <a:latin typeface="Opel Sans Condensed" pitchFamily="34" charset="0"/>
          <a:ea typeface="+mn-ea"/>
          <a:cs typeface="Arial" pitchFamily="34" charset="0"/>
        </a:defRPr>
      </a:lvl2pPr>
      <a:lvl3pPr marL="1074738" indent="-160338" algn="l" defTabSz="914400" rtl="0" eaLnBrk="1" latinLnBrk="0" hangingPunct="1">
        <a:spcBef>
          <a:spcPct val="20000"/>
        </a:spcBef>
        <a:buClr>
          <a:schemeClr val="accent1"/>
        </a:buClr>
        <a:buSzPct val="80000"/>
        <a:buFontTx/>
        <a:buBlip>
          <a:blip r:embed="rId30"/>
        </a:buBlip>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SzPct val="80000"/>
        <a:buFontTx/>
        <a:buBlip>
          <a:blip r:embed="rId30"/>
        </a:buBlip>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SzPct val="80000"/>
        <a:buFontTx/>
        <a:buBlip>
          <a:blip r:embed="rId30"/>
        </a:buBlip>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www.maximumwallhd.com/fonds-ecran/nature-paysages/glaciers/fond-ecran-nature-paysages-glaciers-031.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0"/>
            <a:ext cx="9144000" cy="5143500"/>
          </a:xfrm>
          <a:prstGeom prst="rect">
            <a:avLst/>
          </a:prstGeom>
          <a:gradFill>
            <a:gsLst>
              <a:gs pos="0">
                <a:srgbClr val="001236">
                  <a:alpha val="80000"/>
                </a:srgbClr>
              </a:gs>
              <a:gs pos="50000">
                <a:srgbClr val="0070C0">
                  <a:alpha val="80000"/>
                </a:srgbClr>
              </a:gs>
              <a:gs pos="100000">
                <a:srgbClr val="00206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457200" y="1200151"/>
            <a:ext cx="8229600" cy="2505726"/>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457200" y="4767263"/>
            <a:ext cx="2133600" cy="273844"/>
          </a:xfrm>
          <a:prstGeom prst="rect">
            <a:avLst/>
          </a:prstGeom>
          <a:ln>
            <a:noFill/>
          </a:ln>
        </p:spPr>
        <p:txBody>
          <a:bodyPr vert="horz" lIns="0" tIns="45720" rIns="91440" bIns="45720" rtlCol="0" anchor="ctr" anchorCtr="0"/>
          <a:lstStyle>
            <a:lvl1pPr algn="l">
              <a:defRPr sz="1200">
                <a:solidFill>
                  <a:schemeClr val="bg1"/>
                </a:solidFill>
              </a:defRPr>
            </a:lvl1pPr>
          </a:lstStyle>
          <a:p>
            <a:fld id="{490DD6C0-BCEC-4D52-9A2D-A45AEE041D44}" type="slidenum">
              <a:rPr lang="de-DE" smtClean="0">
                <a:solidFill>
                  <a:prstClr val="white"/>
                </a:solidFill>
              </a:rPr>
              <a:pPr/>
              <a:t>‹N°›</a:t>
            </a:fld>
            <a:endParaRPr lang="de-DE">
              <a:solidFill>
                <a:prstClr val="white"/>
              </a:solidFill>
            </a:endParaRPr>
          </a:p>
        </p:txBody>
      </p:sp>
      <p:sp>
        <p:nvSpPr>
          <p:cNvPr id="8" name="Arc plein 7"/>
          <p:cNvSpPr/>
          <p:nvPr userDrawn="1"/>
        </p:nvSpPr>
        <p:spPr>
          <a:xfrm rot="10800000">
            <a:off x="-8546" y="-187834"/>
            <a:ext cx="9151550" cy="375063"/>
          </a:xfrm>
          <a:prstGeom prst="blockArc">
            <a:avLst>
              <a:gd name="adj1" fmla="val 10800000"/>
              <a:gd name="adj2" fmla="val 43336"/>
              <a:gd name="adj3" fmla="val 9094"/>
            </a:avLst>
          </a:prstGeom>
          <a:solidFill>
            <a:srgbClr val="F6BB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sp>
        <p:nvSpPr>
          <p:cNvPr id="9" name="Arc plein 8"/>
          <p:cNvSpPr/>
          <p:nvPr userDrawn="1"/>
        </p:nvSpPr>
        <p:spPr>
          <a:xfrm rot="10800000" flipV="1">
            <a:off x="-8546" y="4876144"/>
            <a:ext cx="9151550" cy="539164"/>
          </a:xfrm>
          <a:prstGeom prst="blockArc">
            <a:avLst>
              <a:gd name="adj1" fmla="val 10800000"/>
              <a:gd name="adj2" fmla="val 104537"/>
              <a:gd name="adj3" fmla="val 88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black"/>
              </a:solidFill>
            </a:endParaRPr>
          </a:p>
        </p:txBody>
      </p:sp>
      <p:pic>
        <p:nvPicPr>
          <p:cNvPr id="10" name="Grafik 7" descr="Logo_OPEL_large.png"/>
          <p:cNvPicPr>
            <a:picLocks noChangeAspect="1"/>
          </p:cNvPicPr>
          <p:nvPr userDrawn="1"/>
        </p:nvPicPr>
        <p:blipFill>
          <a:blip r:embed="rId15" cstate="print"/>
          <a:stretch>
            <a:fillRect/>
          </a:stretch>
        </p:blipFill>
        <p:spPr>
          <a:xfrm>
            <a:off x="8301789" y="4177218"/>
            <a:ext cx="750920" cy="75303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13468410"/>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Lst>
  <p:timing>
    <p:tnLst>
      <p:par>
        <p:cTn id="1" dur="indefinite" restart="never" nodeType="tmRoot"/>
      </p:par>
    </p:tnLst>
  </p:timing>
  <p:hf hdr="0" ftr="0" dt="0"/>
  <p:txStyles>
    <p:titleStyle>
      <a:lvl1pPr algn="ctr" defTabSz="914400" rtl="0" eaLnBrk="1" latinLnBrk="0" hangingPunct="1">
        <a:spcBef>
          <a:spcPct val="0"/>
        </a:spcBef>
        <a:buNone/>
        <a:defRPr sz="2800" kern="1200">
          <a:solidFill>
            <a:schemeClr val="bg1"/>
          </a:solidFill>
          <a:latin typeface="Opel Sans Condensed"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Font typeface="Arial" pitchFamily="34" charset="0"/>
        <a:buChar char="•"/>
        <a:defRPr sz="1800" kern="1200">
          <a:solidFill>
            <a:schemeClr val="bg1"/>
          </a:solidFill>
          <a:latin typeface="Opel Sans Condensed" pitchFamily="34" charset="0"/>
          <a:ea typeface="+mn-ea"/>
          <a:cs typeface="Arial" pitchFamily="34" charset="0"/>
        </a:defRPr>
      </a:lvl1pPr>
      <a:lvl2pPr marL="742950" indent="-285750" algn="l" defTabSz="914400" rtl="0" eaLnBrk="1" latinLnBrk="0" hangingPunct="1">
        <a:spcBef>
          <a:spcPct val="20000"/>
        </a:spcBef>
        <a:buClr>
          <a:schemeClr val="accent1"/>
        </a:buClr>
        <a:buFont typeface="Arial" pitchFamily="34" charset="0"/>
        <a:buChar char="•"/>
        <a:defRPr sz="1600" kern="1200">
          <a:solidFill>
            <a:schemeClr val="bg1"/>
          </a:solidFill>
          <a:latin typeface="Opel Sans Condensed"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rial" pitchFamily="34" charset="0"/>
        <a:buChar char="•"/>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7.xml"/></Relationships>
</file>

<file path=ppt/slides/_rels/slide10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61.xml"/><Relationship Id="rId1" Type="http://schemas.openxmlformats.org/officeDocument/2006/relationships/slideLayout" Target="../slideLayouts/slideLayout9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7.xml"/></Relationships>
</file>

<file path=ppt/slides/_rels/slide10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3.xml"/><Relationship Id="rId1" Type="http://schemas.openxmlformats.org/officeDocument/2006/relationships/slideLayout" Target="../slideLayouts/slideLayout61.xml"/><Relationship Id="rId5" Type="http://schemas.openxmlformats.org/officeDocument/2006/relationships/image" Target="../media/image81.jpeg"/><Relationship Id="rId4" Type="http://schemas.openxmlformats.org/officeDocument/2006/relationships/image" Target="../media/image69.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06.xml.rels><?xml version="1.0" encoding="UTF-8" standalone="yes"?>
<Relationships xmlns="http://schemas.openxmlformats.org/package/2006/relationships"><Relationship Id="rId3" Type="http://schemas.openxmlformats.org/officeDocument/2006/relationships/image" Target="../media/image112.jpg"/><Relationship Id="rId7" Type="http://schemas.openxmlformats.org/officeDocument/2006/relationships/chart" Target="../charts/chart5.xml"/><Relationship Id="rId2" Type="http://schemas.openxmlformats.org/officeDocument/2006/relationships/notesSlide" Target="../notesSlides/notesSlide65.xml"/><Relationship Id="rId1" Type="http://schemas.openxmlformats.org/officeDocument/2006/relationships/slideLayout" Target="../slideLayouts/slideLayout134.xml"/><Relationship Id="rId6" Type="http://schemas.openxmlformats.org/officeDocument/2006/relationships/chart" Target="../charts/chart4.xml"/><Relationship Id="rId5" Type="http://schemas.openxmlformats.org/officeDocument/2006/relationships/image" Target="../media/image114.jpg"/><Relationship Id="rId4" Type="http://schemas.openxmlformats.org/officeDocument/2006/relationships/image" Target="../media/image113.jpg"/></Relationships>
</file>

<file path=ppt/slides/_rels/slide10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66.xml"/><Relationship Id="rId1" Type="http://schemas.openxmlformats.org/officeDocument/2006/relationships/slideLayout" Target="../slideLayouts/slideLayout134.xml"/></Relationships>
</file>

<file path=ppt/slides/_rels/slide10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67.xml"/><Relationship Id="rId1" Type="http://schemas.openxmlformats.org/officeDocument/2006/relationships/slideLayout" Target="../slideLayouts/slideLayout134.xml"/><Relationship Id="rId4" Type="http://schemas.openxmlformats.org/officeDocument/2006/relationships/image" Target="../media/image6.png"/></Relationships>
</file>

<file path=ppt/slides/_rels/slide10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8.xml"/><Relationship Id="rId1" Type="http://schemas.openxmlformats.org/officeDocument/2006/relationships/slideLayout" Target="../slideLayouts/slideLayout134.xml"/><Relationship Id="rId5" Type="http://schemas.openxmlformats.org/officeDocument/2006/relationships/image" Target="../media/image118.png"/><Relationship Id="rId4" Type="http://schemas.openxmlformats.org/officeDocument/2006/relationships/image" Target="../media/image117.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5.png"/><Relationship Id="rId2" Type="http://schemas.openxmlformats.org/officeDocument/2006/relationships/image" Target="../media/image21.jpeg"/><Relationship Id="rId1" Type="http://schemas.openxmlformats.org/officeDocument/2006/relationships/slideLayout" Target="../slideLayouts/slideLayout12.xml"/><Relationship Id="rId6" Type="http://schemas.openxmlformats.org/officeDocument/2006/relationships/image" Target="../media/image14.gif"/><Relationship Id="rId5" Type="http://schemas.openxmlformats.org/officeDocument/2006/relationships/image" Target="../media/image24.jpeg"/><Relationship Id="rId4" Type="http://schemas.openxmlformats.org/officeDocument/2006/relationships/image" Target="../media/image23.jpeg"/></Relationships>
</file>

<file path=ppt/slides/_rels/slide11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69.xml"/><Relationship Id="rId1" Type="http://schemas.openxmlformats.org/officeDocument/2006/relationships/slideLayout" Target="../slideLayouts/slideLayout134.xml"/><Relationship Id="rId4" Type="http://schemas.openxmlformats.org/officeDocument/2006/relationships/image" Target="../media/image120.png"/></Relationships>
</file>

<file path=ppt/slides/_rels/slide11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0.xml"/><Relationship Id="rId1" Type="http://schemas.openxmlformats.org/officeDocument/2006/relationships/slideLayout" Target="../slideLayouts/slideLayout134.xml"/></Relationships>
</file>

<file path=ppt/slides/_rels/slide11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71.xml"/><Relationship Id="rId1" Type="http://schemas.openxmlformats.org/officeDocument/2006/relationships/slideLayout" Target="../slideLayouts/slideLayout134.xml"/><Relationship Id="rId4" Type="http://schemas.openxmlformats.org/officeDocument/2006/relationships/image" Target="../media/image123.png"/></Relationships>
</file>

<file path=ppt/slides/_rels/slide1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2.xml"/><Relationship Id="rId1" Type="http://schemas.openxmlformats.org/officeDocument/2006/relationships/slideLayout" Target="../slideLayouts/slideLayout13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4.xml"/></Relationships>
</file>

<file path=ppt/slides/_rels/slide11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75.xml"/><Relationship Id="rId1" Type="http://schemas.openxmlformats.org/officeDocument/2006/relationships/slideLayout" Target="../slideLayouts/slideLayout13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4.xml"/></Relationships>
</file>

<file path=ppt/slides/_rels/slide1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7.xml"/><Relationship Id="rId1" Type="http://schemas.openxmlformats.org/officeDocument/2006/relationships/slideLayout" Target="../slideLayouts/slideLayout133.xml"/><Relationship Id="rId5" Type="http://schemas.openxmlformats.org/officeDocument/2006/relationships/image" Target="../media/image126.png"/><Relationship Id="rId4" Type="http://schemas.openxmlformats.org/officeDocument/2006/relationships/image" Target="../media/image12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4.xml"/></Relationships>
</file>

<file path=ppt/slides/_rels/slide12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147.xml"/></Relationships>
</file>

<file path=ppt/slides/_rels/slide122.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147.xml"/><Relationship Id="rId5" Type="http://schemas.openxmlformats.org/officeDocument/2006/relationships/image" Target="../media/image132.jpeg"/><Relationship Id="rId4" Type="http://schemas.openxmlformats.org/officeDocument/2006/relationships/image" Target="../media/image131.jpeg"/></Relationships>
</file>

<file path=ppt/slides/_rels/slide12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147.xml"/><Relationship Id="rId6" Type="http://schemas.openxmlformats.org/officeDocument/2006/relationships/image" Target="../media/image132.jpeg"/><Relationship Id="rId5" Type="http://schemas.openxmlformats.org/officeDocument/2006/relationships/image" Target="../media/image129.jpeg"/><Relationship Id="rId4" Type="http://schemas.openxmlformats.org/officeDocument/2006/relationships/image" Target="../media/image2.png"/></Relationships>
</file>

<file path=ppt/slides/_rels/slide124.xml.rels><?xml version="1.0" encoding="UTF-8" standalone="yes"?>
<Relationships xmlns="http://schemas.openxmlformats.org/package/2006/relationships"><Relationship Id="rId3" Type="http://schemas.openxmlformats.org/officeDocument/2006/relationships/image" Target="../media/image135.jpeg"/><Relationship Id="rId7" Type="http://schemas.openxmlformats.org/officeDocument/2006/relationships/image" Target="../media/image139.jpeg"/><Relationship Id="rId2" Type="http://schemas.openxmlformats.org/officeDocument/2006/relationships/image" Target="../media/image6.png"/><Relationship Id="rId1" Type="http://schemas.openxmlformats.org/officeDocument/2006/relationships/slideLayout" Target="../slideLayouts/slideLayout147.xml"/><Relationship Id="rId6" Type="http://schemas.openxmlformats.org/officeDocument/2006/relationships/image" Target="../media/image138.jpeg"/><Relationship Id="rId5" Type="http://schemas.openxmlformats.org/officeDocument/2006/relationships/image" Target="../media/image137.gif"/><Relationship Id="rId4" Type="http://schemas.openxmlformats.org/officeDocument/2006/relationships/image" Target="../media/image136.jpeg"/></Relationships>
</file>

<file path=ppt/slides/_rels/slide1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9.xml"/><Relationship Id="rId1" Type="http://schemas.openxmlformats.org/officeDocument/2006/relationships/slideLayout" Target="../slideLayouts/slideLayout14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6.xml"/></Relationships>
</file>

<file path=ppt/slides/_rels/slide1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0.xml"/><Relationship Id="rId1" Type="http://schemas.openxmlformats.org/officeDocument/2006/relationships/slideLayout" Target="../slideLayouts/slideLayout147.xml"/><Relationship Id="rId4" Type="http://schemas.openxmlformats.org/officeDocument/2006/relationships/image" Target="../media/image81.jpeg"/></Relationships>
</file>

<file path=ppt/slides/_rels/slide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6.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5.xml"/><Relationship Id="rId5" Type="http://schemas.openxmlformats.org/officeDocument/2006/relationships/image" Target="../media/image2.pn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35.xml"/><Relationship Id="rId5" Type="http://schemas.openxmlformats.org/officeDocument/2006/relationships/image" Target="../media/image2.pn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35.xml"/><Relationship Id="rId5" Type="http://schemas.openxmlformats.org/officeDocument/2006/relationships/image" Target="../media/image2.png"/><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3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jpeg"/><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35.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eg"/><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5.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60.xml"/><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86.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6.xml"/></Relationships>
</file>

<file path=ppt/slides/_rels/slide3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8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86.xml"/><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8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8.png"/></Relationships>
</file>

<file path=ppt/slides/_rels/slide3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8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0.jpeg"/><Relationship Id="rId1" Type="http://schemas.openxmlformats.org/officeDocument/2006/relationships/slideLayout" Target="../slideLayouts/slideLayout86.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86.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3.png"/><Relationship Id="rId1" Type="http://schemas.openxmlformats.org/officeDocument/2006/relationships/slideLayout" Target="../slideLayouts/slideLayout86.xml"/></Relationships>
</file>

<file path=ppt/slides/_rels/slide4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8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0.xml"/></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6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9.xml"/><Relationship Id="rId1" Type="http://schemas.openxmlformats.org/officeDocument/2006/relationships/slideLayout" Target="../slideLayouts/slideLayout61.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61.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7.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2.xml"/><Relationship Id="rId1" Type="http://schemas.openxmlformats.org/officeDocument/2006/relationships/slideLayout" Target="../slideLayouts/slideLayout61.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chart" Target="../charts/chart3.xml"/><Relationship Id="rId4" Type="http://schemas.openxmlformats.org/officeDocument/2006/relationships/chart" Target="../charts/chart2.xml"/></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6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63.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61.xml"/><Relationship Id="rId4" Type="http://schemas.openxmlformats.org/officeDocument/2006/relationships/image" Target="../media/image75.jpeg"/></Relationships>
</file>

<file path=ppt/slides/_rels/slide6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5.xml"/><Relationship Id="rId1" Type="http://schemas.openxmlformats.org/officeDocument/2006/relationships/slideLayout" Target="../slideLayouts/slideLayout6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1.xml"/></Relationships>
</file>

<file path=ppt/slides/_rels/slide66.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51.xml"/></Relationships>
</file>

<file path=ppt/slides/_rels/slide6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7.xml"/><Relationship Id="rId1" Type="http://schemas.openxmlformats.org/officeDocument/2006/relationships/slideLayout" Target="../slideLayouts/slideLayout61.xml"/></Relationships>
</file>

<file path=ppt/slides/_rels/slide6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8.xml"/><Relationship Id="rId1" Type="http://schemas.openxmlformats.org/officeDocument/2006/relationships/slideLayout" Target="../slideLayouts/slideLayout47.xml"/></Relationships>
</file>

<file path=ppt/slides/_rels/slide6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9.xml"/><Relationship Id="rId1" Type="http://schemas.openxmlformats.org/officeDocument/2006/relationships/slideLayout" Target="../slideLayouts/slideLayout48.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1.xml"/></Relationships>
</file>

<file path=ppt/slides/_rels/slide7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1.xml"/><Relationship Id="rId1" Type="http://schemas.openxmlformats.org/officeDocument/2006/relationships/slideLayout" Target="../slideLayouts/slideLayout61.xml"/></Relationships>
</file>

<file path=ppt/slides/_rels/slide7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2.xml"/><Relationship Id="rId1" Type="http://schemas.openxmlformats.org/officeDocument/2006/relationships/slideLayout" Target="../slideLayouts/slideLayout6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1.xml"/></Relationships>
</file>

<file path=ppt/slides/_rels/slide7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4.xml"/><Relationship Id="rId1" Type="http://schemas.openxmlformats.org/officeDocument/2006/relationships/slideLayout" Target="../slideLayouts/slideLayout97.xml"/><Relationship Id="rId4" Type="http://schemas.openxmlformats.org/officeDocument/2006/relationships/image" Target="../media/image81.jpe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8.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97.xml"/></Relationships>
</file>

<file path=ppt/slides/_rels/slide7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7.xml"/><Relationship Id="rId1" Type="http://schemas.openxmlformats.org/officeDocument/2006/relationships/slideLayout" Target="../slideLayouts/slideLayout97.xml"/></Relationships>
</file>

<file path=ppt/slides/_rels/slide7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38.xml"/><Relationship Id="rId1" Type="http://schemas.openxmlformats.org/officeDocument/2006/relationships/slideLayout" Target="../slideLayouts/slideLayout97.xml"/><Relationship Id="rId6" Type="http://schemas.openxmlformats.org/officeDocument/2006/relationships/image" Target="../media/image87.png"/><Relationship Id="rId5" Type="http://schemas.openxmlformats.org/officeDocument/2006/relationships/image" Target="../media/image86.jpeg"/><Relationship Id="rId10" Type="http://schemas.openxmlformats.org/officeDocument/2006/relationships/image" Target="../media/image91.jpeg"/><Relationship Id="rId4" Type="http://schemas.openxmlformats.org/officeDocument/2006/relationships/image" Target="../media/image85.png"/><Relationship Id="rId9" Type="http://schemas.openxmlformats.org/officeDocument/2006/relationships/image" Target="../media/image90.png"/></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97.xml"/></Relationships>
</file>

<file path=ppt/slides/_rels/slide8.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gif"/><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gif"/></Relationships>
</file>

<file path=ppt/slides/_rels/slide8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0.xml"/><Relationship Id="rId1" Type="http://schemas.openxmlformats.org/officeDocument/2006/relationships/slideLayout" Target="../slideLayouts/slideLayout97.xml"/></Relationships>
</file>

<file path=ppt/slides/_rels/slide8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1.xml"/><Relationship Id="rId1" Type="http://schemas.openxmlformats.org/officeDocument/2006/relationships/slideLayout" Target="../slideLayouts/slideLayout97.xml"/><Relationship Id="rId4" Type="http://schemas.openxmlformats.org/officeDocument/2006/relationships/image" Target="../media/image92.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7.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3.xml"/><Relationship Id="rId1" Type="http://schemas.openxmlformats.org/officeDocument/2006/relationships/slideLayout" Target="../slideLayouts/slideLayout9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7.xml"/></Relationships>
</file>

<file path=ppt/slides/_rels/slide8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5.xml"/><Relationship Id="rId1" Type="http://schemas.openxmlformats.org/officeDocument/2006/relationships/slideLayout" Target="../slideLayouts/slideLayout97.xml"/></Relationships>
</file>

<file path=ppt/slides/_rels/slide8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6.xml"/><Relationship Id="rId1" Type="http://schemas.openxmlformats.org/officeDocument/2006/relationships/slideLayout" Target="../slideLayouts/slideLayout97.xml"/></Relationships>
</file>

<file path=ppt/slides/_rels/slide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97.xml"/></Relationships>
</file>

<file path=ppt/slides/_rels/slide8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48.xml"/><Relationship Id="rId1" Type="http://schemas.openxmlformats.org/officeDocument/2006/relationships/slideLayout" Target="../slideLayouts/slideLayout97.xml"/></Relationships>
</file>

<file path=ppt/slides/_rels/slide8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49.xml"/><Relationship Id="rId1" Type="http://schemas.openxmlformats.org/officeDocument/2006/relationships/slideLayout" Target="../slideLayouts/slideLayout97.xml"/><Relationship Id="rId5" Type="http://schemas.openxmlformats.org/officeDocument/2006/relationships/image" Target="../media/image99.jpeg"/><Relationship Id="rId4" Type="http://schemas.openxmlformats.org/officeDocument/2006/relationships/image" Target="../media/image98.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8.jpeg"/></Relationships>
</file>

<file path=ppt/slides/_rels/slide90.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0.xml"/><Relationship Id="rId1" Type="http://schemas.openxmlformats.org/officeDocument/2006/relationships/slideLayout" Target="../slideLayouts/slideLayout97.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97.xml"/></Relationships>
</file>

<file path=ppt/slides/_rels/slide9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52.xml"/><Relationship Id="rId1" Type="http://schemas.openxmlformats.org/officeDocument/2006/relationships/slideLayout" Target="../slideLayouts/slideLayout102.xml"/></Relationships>
</file>

<file path=ppt/slides/_rels/slide93.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53.xml"/><Relationship Id="rId1" Type="http://schemas.openxmlformats.org/officeDocument/2006/relationships/slideLayout" Target="../slideLayouts/slideLayout102.xml"/></Relationships>
</file>

<file path=ppt/slides/_rels/slide9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54.xml"/><Relationship Id="rId1" Type="http://schemas.openxmlformats.org/officeDocument/2006/relationships/slideLayout" Target="../slideLayouts/slideLayout102.xml"/></Relationships>
</file>

<file path=ppt/slides/_rels/slide95.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55.xml"/><Relationship Id="rId1" Type="http://schemas.openxmlformats.org/officeDocument/2006/relationships/slideLayout" Target="../slideLayouts/slideLayout102.xml"/></Relationships>
</file>

<file path=ppt/slides/_rels/slide96.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56.xml"/><Relationship Id="rId1" Type="http://schemas.openxmlformats.org/officeDocument/2006/relationships/slideLayout" Target="../slideLayouts/slideLayout102.xml"/></Relationships>
</file>

<file path=ppt/slides/_rels/slide9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57.xml"/><Relationship Id="rId1" Type="http://schemas.openxmlformats.org/officeDocument/2006/relationships/slideLayout" Target="../slideLayouts/slideLayout102.xml"/></Relationships>
</file>

<file path=ppt/slides/_rels/slide9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58.xml"/><Relationship Id="rId1" Type="http://schemas.openxmlformats.org/officeDocument/2006/relationships/slideLayout" Target="../slideLayouts/slideLayout102.xml"/></Relationships>
</file>

<file path=ppt/slides/_rels/slide9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59.xml"/><Relationship Id="rId1" Type="http://schemas.openxmlformats.org/officeDocument/2006/relationships/slideLayout" Target="../slideLayouts/slideLayout1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7" descr="Logo_OPEL_large.png"/>
          <p:cNvPicPr>
            <a:picLocks noChangeAspect="1"/>
          </p:cNvPicPr>
          <p:nvPr/>
        </p:nvPicPr>
        <p:blipFill>
          <a:blip r:embed="rId2" cstate="print"/>
          <a:stretch>
            <a:fillRect/>
          </a:stretch>
        </p:blipFill>
        <p:spPr>
          <a:xfrm>
            <a:off x="3427721" y="691792"/>
            <a:ext cx="2279016" cy="2285436"/>
          </a:xfrm>
          <a:prstGeom prst="rect">
            <a:avLst/>
          </a:prstGeom>
          <a:noFill/>
          <a:ln>
            <a:noFill/>
          </a:ln>
          <a:effectLst>
            <a:outerShdw blurRad="50800" dist="38100" dir="2700000" algn="tl" rotWithShape="0">
              <a:prstClr val="black">
                <a:alpha val="40000"/>
              </a:prstClr>
            </a:outerShdw>
          </a:effectLst>
        </p:spPr>
      </p:pic>
      <p:sp>
        <p:nvSpPr>
          <p:cNvPr id="2" name="ZoneTexte 1"/>
          <p:cNvSpPr txBox="1"/>
          <p:nvPr/>
        </p:nvSpPr>
        <p:spPr>
          <a:xfrm>
            <a:off x="-9144000" y="3345859"/>
            <a:ext cx="9144000" cy="523220"/>
          </a:xfrm>
          <a:prstGeom prst="rect">
            <a:avLst/>
          </a:prstGeom>
          <a:noFill/>
        </p:spPr>
        <p:txBody>
          <a:bodyPr wrap="square" rtlCol="0">
            <a:spAutoFit/>
          </a:bodyPr>
          <a:lstStyle/>
          <a:p>
            <a:pPr algn="ctr"/>
            <a:r>
              <a:rPr lang="fr-FR" sz="2800" b="1" dirty="0" smtClean="0">
                <a:solidFill>
                  <a:schemeClr val="bg1"/>
                </a:solidFill>
                <a:effectLst>
                  <a:outerShdw blurRad="38100" dist="38100" dir="2700000" algn="tl">
                    <a:srgbClr val="000000">
                      <a:alpha val="43137"/>
                    </a:srgbClr>
                  </a:outerShdw>
                </a:effectLst>
              </a:rPr>
              <a:t>BIENVENUE A NOTRE CONVENTION</a:t>
            </a:r>
            <a:endParaRPr lang="fr-FR" sz="2800" b="1" dirty="0">
              <a:solidFill>
                <a:schemeClr val="bg1"/>
              </a:solidFill>
              <a:effectLst>
                <a:outerShdw blurRad="38100" dist="38100" dir="2700000" algn="tl">
                  <a:srgbClr val="000000">
                    <a:alpha val="43137"/>
                  </a:srgbClr>
                </a:outerShdw>
              </a:effectLst>
            </a:endParaRPr>
          </a:p>
        </p:txBody>
      </p:sp>
      <p:sp>
        <p:nvSpPr>
          <p:cNvPr id="4" name="ZoneTexte 3"/>
          <p:cNvSpPr txBox="1"/>
          <p:nvPr/>
        </p:nvSpPr>
        <p:spPr>
          <a:xfrm>
            <a:off x="-9144000" y="3345859"/>
            <a:ext cx="9144000" cy="523220"/>
          </a:xfrm>
          <a:prstGeom prst="rect">
            <a:avLst/>
          </a:prstGeom>
          <a:noFill/>
        </p:spPr>
        <p:txBody>
          <a:bodyPr wrap="square" rtlCol="0">
            <a:spAutoFit/>
          </a:bodyPr>
          <a:lstStyle/>
          <a:p>
            <a:pPr algn="ctr"/>
            <a:r>
              <a:rPr lang="fr-FR" sz="2800" b="1" dirty="0" smtClean="0">
                <a:solidFill>
                  <a:schemeClr val="bg1"/>
                </a:solidFill>
                <a:effectLst>
                  <a:outerShdw blurRad="38100" dist="38100" dir="2700000" algn="tl">
                    <a:srgbClr val="000000">
                      <a:alpha val="43137"/>
                    </a:srgbClr>
                  </a:outerShdw>
                </a:effectLst>
              </a:rPr>
              <a:t>BIENVENUE A NOTRE CONVENTION</a:t>
            </a:r>
            <a:endParaRPr lang="fr-FR" sz="2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44041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0" fill="hold"/>
                                        <p:tgtEl>
                                          <p:spTgt spid="2"/>
                                        </p:tgtEl>
                                        <p:attrNameLst>
                                          <p:attrName>ppt_x</p:attrName>
                                        </p:attrNameLst>
                                      </p:cBhvr>
                                      <p:tavLst>
                                        <p:tav tm="0">
                                          <p:val>
                                            <p:strVal val="1+#ppt_w/2"/>
                                          </p:val>
                                        </p:tav>
                                        <p:tav tm="100000">
                                          <p:val>
                                            <p:strVal val="#ppt_x"/>
                                          </p:val>
                                        </p:tav>
                                      </p:tavLst>
                                    </p:anim>
                                    <p:anim calcmode="lin" valueType="num">
                                      <p:cBhvr additive="base">
                                        <p:cTn id="8" dur="30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repeatCount="indefinite" fill="hold" grpId="0" nodeType="withEffect">
                                  <p:stCondLst>
                                    <p:cond delay="150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0" fill="hold"/>
                                        <p:tgtEl>
                                          <p:spTgt spid="4"/>
                                        </p:tgtEl>
                                        <p:attrNameLst>
                                          <p:attrName>ppt_x</p:attrName>
                                        </p:attrNameLst>
                                      </p:cBhvr>
                                      <p:tavLst>
                                        <p:tav tm="0">
                                          <p:val>
                                            <p:strVal val="1+#ppt_w/2"/>
                                          </p:val>
                                        </p:tav>
                                        <p:tav tm="100000">
                                          <p:val>
                                            <p:strVal val="#ppt_x"/>
                                          </p:val>
                                        </p:tav>
                                      </p:tavLst>
                                    </p:anim>
                                    <p:anim calcmode="lin" valueType="num">
                                      <p:cBhvr additive="base">
                                        <p:cTn id="12" dur="30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2013 – LES </a:t>
            </a:r>
            <a:r>
              <a:rPr lang="fr-FR" sz="2800" b="1"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ENJEUX</a:t>
            </a:r>
            <a:endPar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p:txBody>
      </p:sp>
      <p:pic>
        <p:nvPicPr>
          <p:cNvPr id="5126" name="Picture 6" descr="http://www.leblogauto.com/wp-content/uploads/2012/07/Opel-Vauxhall-Ad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0977" y="1246443"/>
            <a:ext cx="3088962" cy="1714274"/>
          </a:xfrm>
          <a:prstGeom prst="roundRect">
            <a:avLst>
              <a:gd name="adj" fmla="val 0"/>
            </a:avLst>
          </a:prstGeom>
          <a:solidFill>
            <a:srgbClr val="FFFFFF">
              <a:shade val="85000"/>
            </a:srgbClr>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pic>
        <p:nvPicPr>
          <p:cNvPr id="5128" name="Picture 8" descr="http://images.caradisiac.com/images/1/7/3/9/81739/S1-Essai-video-Opel-Mokka-bonne-degustation-2760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303" y="1246443"/>
            <a:ext cx="3048287" cy="1719763"/>
          </a:xfrm>
          <a:prstGeom prst="roundRect">
            <a:avLst>
              <a:gd name="adj" fmla="val 0"/>
            </a:avLst>
          </a:prstGeom>
          <a:solidFill>
            <a:srgbClr val="FFFFFF">
              <a:shade val="85000"/>
            </a:srgbClr>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sp>
        <p:nvSpPr>
          <p:cNvPr id="11" name="Rectangle à coins arrondis 10"/>
          <p:cNvSpPr/>
          <p:nvPr/>
        </p:nvSpPr>
        <p:spPr>
          <a:xfrm rot="21135763">
            <a:off x="3703646" y="3497661"/>
            <a:ext cx="1483148" cy="459521"/>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400" dirty="0">
                <a:solidFill>
                  <a:srgbClr val="FCC000"/>
                </a:solidFill>
                <a:effectLst>
                  <a:outerShdw blurRad="38100" dist="38100" dir="2700000" algn="tl">
                    <a:srgbClr val="000000">
                      <a:alpha val="43137"/>
                    </a:srgbClr>
                  </a:outerShdw>
                </a:effectLst>
                <a:latin typeface="Opel Sans Condensed" pitchFamily="34" charset="0"/>
                <a:cs typeface="Arial" pitchFamily="34" charset="0"/>
              </a:rPr>
              <a:t>Discount</a:t>
            </a:r>
          </a:p>
        </p:txBody>
      </p:sp>
      <p:cxnSp>
        <p:nvCxnSpPr>
          <p:cNvPr id="13" name="Connecteur droit 12"/>
          <p:cNvCxnSpPr/>
          <p:nvPr/>
        </p:nvCxnSpPr>
        <p:spPr>
          <a:xfrm>
            <a:off x="4000843" y="3481077"/>
            <a:ext cx="816941" cy="65501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flipH="1">
            <a:off x="4098815" y="3368057"/>
            <a:ext cx="718969" cy="88174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Rectangle à coins arrondis 57"/>
          <p:cNvSpPr/>
          <p:nvPr/>
        </p:nvSpPr>
        <p:spPr>
          <a:xfrm>
            <a:off x="2767238" y="3599079"/>
            <a:ext cx="1483148" cy="459521"/>
          </a:xfrm>
          <a:prstGeom prst="roundRect">
            <a:avLst/>
          </a:prstGeom>
          <a:solidFill>
            <a:schemeClr val="tx1"/>
          </a:solidFill>
          <a:ln w="38100">
            <a:solidFill>
              <a:schemeClr val="bg1">
                <a:lumMod val="95000"/>
              </a:schemeClr>
            </a:solidFill>
          </a:ln>
          <a:effectLst>
            <a:reflection blurRad="6350" stA="52000" endA="300" endPos="350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4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 Valeur </a:t>
            </a:r>
          </a:p>
        </p:txBody>
      </p:sp>
      <p:sp>
        <p:nvSpPr>
          <p:cNvPr id="59" name="Rectangle à coins arrondis 58"/>
          <p:cNvSpPr/>
          <p:nvPr/>
        </p:nvSpPr>
        <p:spPr>
          <a:xfrm>
            <a:off x="4648712" y="3602749"/>
            <a:ext cx="1675888" cy="459521"/>
          </a:xfrm>
          <a:prstGeom prst="roundRect">
            <a:avLst/>
          </a:prstGeom>
          <a:solidFill>
            <a:schemeClr val="tx1"/>
          </a:solidFill>
          <a:ln w="38100">
            <a:solidFill>
              <a:schemeClr val="bg1">
                <a:lumMod val="95000"/>
              </a:schemeClr>
            </a:solidFill>
          </a:ln>
          <a:effectLst>
            <a:reflection blurRad="6350" stA="52000" endA="300" endPos="350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400" dirty="0">
                <a:solidFill>
                  <a:prstClr val="white">
                    <a:lumMod val="95000"/>
                  </a:prstClr>
                </a:solidFill>
                <a:effectLst>
                  <a:outerShdw blurRad="38100" dist="38100" dir="2700000" algn="tl">
                    <a:srgbClr val="000000">
                      <a:alpha val="43137"/>
                    </a:srgbClr>
                  </a:outerShdw>
                </a:effectLst>
                <a:latin typeface="Opel Sans Condensed" pitchFamily="34" charset="0"/>
                <a:cs typeface="Arial" pitchFamily="34" charset="0"/>
              </a:rPr>
              <a:t>+ Services</a:t>
            </a:r>
          </a:p>
        </p:txBody>
      </p:sp>
      <p:grpSp>
        <p:nvGrpSpPr>
          <p:cNvPr id="10" name="Groupe 9"/>
          <p:cNvGrpSpPr/>
          <p:nvPr/>
        </p:nvGrpSpPr>
        <p:grpSpPr>
          <a:xfrm>
            <a:off x="4144358" y="1231768"/>
            <a:ext cx="874556" cy="874556"/>
            <a:chOff x="2252489" y="346110"/>
            <a:chExt cx="5276850" cy="5276851"/>
          </a:xfrm>
          <a:effectLst>
            <a:outerShdw blurRad="127000" dist="127000" dir="2700000" algn="tl" rotWithShape="0">
              <a:prstClr val="black">
                <a:alpha val="40000"/>
              </a:prstClr>
            </a:outerShdw>
          </a:effectLst>
        </p:grpSpPr>
        <p:sp>
          <p:nvSpPr>
            <p:cNvPr id="12" name="Triangle isocèle 11"/>
            <p:cNvSpPr/>
            <p:nvPr/>
          </p:nvSpPr>
          <p:spPr>
            <a:xfrm>
              <a:off x="2715958" y="1074784"/>
              <a:ext cx="4349912" cy="374674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pic>
          <p:nvPicPr>
            <p:cNvPr id="14" name="Picture 13" descr="http://forcejeunefrance.net/wp-content/uploads/2012/07/Fotolia_16913069_Subscription_L.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52489" y="346110"/>
              <a:ext cx="5276850" cy="527685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9415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 presetClass="entr" presetSubtype="8" fill="hold" nodeType="afterEffect">
                                  <p:stCondLst>
                                    <p:cond delay="0"/>
                                  </p:stCondLst>
                                  <p:childTnLst>
                                    <p:set>
                                      <p:cBhvr>
                                        <p:cTn id="12" dur="1" fill="hold">
                                          <p:stCondLst>
                                            <p:cond delay="0"/>
                                          </p:stCondLst>
                                        </p:cTn>
                                        <p:tgtEl>
                                          <p:spTgt spid="5128"/>
                                        </p:tgtEl>
                                        <p:attrNameLst>
                                          <p:attrName>style.visibility</p:attrName>
                                        </p:attrNameLst>
                                      </p:cBhvr>
                                      <p:to>
                                        <p:strVal val="visible"/>
                                      </p:to>
                                    </p:set>
                                    <p:anim calcmode="lin" valueType="num">
                                      <p:cBhvr additive="base">
                                        <p:cTn id="13" dur="500" fill="hold"/>
                                        <p:tgtEl>
                                          <p:spTgt spid="5128"/>
                                        </p:tgtEl>
                                        <p:attrNameLst>
                                          <p:attrName>ppt_x</p:attrName>
                                        </p:attrNameLst>
                                      </p:cBhvr>
                                      <p:tavLst>
                                        <p:tav tm="0">
                                          <p:val>
                                            <p:strVal val="0-#ppt_w/2"/>
                                          </p:val>
                                        </p:tav>
                                        <p:tav tm="100000">
                                          <p:val>
                                            <p:strVal val="#ppt_x"/>
                                          </p:val>
                                        </p:tav>
                                      </p:tavLst>
                                    </p:anim>
                                    <p:anim calcmode="lin" valueType="num">
                                      <p:cBhvr additive="base">
                                        <p:cTn id="14" dur="500" fill="hold"/>
                                        <p:tgtEl>
                                          <p:spTgt spid="5128"/>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126"/>
                                        </p:tgtEl>
                                        <p:attrNameLst>
                                          <p:attrName>style.visibility</p:attrName>
                                        </p:attrNameLst>
                                      </p:cBhvr>
                                      <p:to>
                                        <p:strVal val="visible"/>
                                      </p:to>
                                    </p:set>
                                    <p:anim calcmode="lin" valueType="num">
                                      <p:cBhvr additive="base">
                                        <p:cTn id="17" dur="500" fill="hold"/>
                                        <p:tgtEl>
                                          <p:spTgt spid="5126"/>
                                        </p:tgtEl>
                                        <p:attrNameLst>
                                          <p:attrName>ppt_x</p:attrName>
                                        </p:attrNameLst>
                                      </p:cBhvr>
                                      <p:tavLst>
                                        <p:tav tm="0">
                                          <p:val>
                                            <p:strVal val="1+#ppt_w/2"/>
                                          </p:val>
                                        </p:tav>
                                        <p:tav tm="100000">
                                          <p:val>
                                            <p:strVal val="#ppt_x"/>
                                          </p:val>
                                        </p:tav>
                                      </p:tavLst>
                                    </p:anim>
                                    <p:anim calcmode="lin" valueType="num">
                                      <p:cBhvr additive="base">
                                        <p:cTn id="18" dur="500" fill="hold"/>
                                        <p:tgtEl>
                                          <p:spTgt spid="5126"/>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fltVal val="0"/>
                                          </p:val>
                                        </p:tav>
                                        <p:tav tm="100000">
                                          <p:val>
                                            <p:strVal val="#ppt_w"/>
                                          </p:val>
                                        </p:tav>
                                      </p:tavLst>
                                    </p:anim>
                                    <p:anim calcmode="lin" valueType="num">
                                      <p:cBhvr>
                                        <p:cTn id="23" dur="1000" fill="hold"/>
                                        <p:tgtEl>
                                          <p:spTgt spid="10"/>
                                        </p:tgtEl>
                                        <p:attrNameLst>
                                          <p:attrName>ppt_h</p:attrName>
                                        </p:attrNameLst>
                                      </p:cBhvr>
                                      <p:tavLst>
                                        <p:tav tm="0">
                                          <p:val>
                                            <p:fltVal val="0"/>
                                          </p:val>
                                        </p:tav>
                                        <p:tav tm="100000">
                                          <p:val>
                                            <p:strVal val="#ppt_h"/>
                                          </p:val>
                                        </p:tav>
                                      </p:tavLst>
                                    </p:anim>
                                    <p:animEffect transition="in" filter="fade">
                                      <p:cBhvr>
                                        <p:cTn id="24" dur="1000"/>
                                        <p:tgtEl>
                                          <p:spTgt spid="10"/>
                                        </p:tgtEl>
                                      </p:cBhvr>
                                    </p:animEffect>
                                  </p:childTnLst>
                                </p:cTn>
                              </p:par>
                              <p:par>
                                <p:cTn id="25" presetID="6" presetClass="emph" presetSubtype="0" repeatCount="4000" autoRev="1" fill="hold" nodeType="withEffect">
                                  <p:stCondLst>
                                    <p:cond delay="1000"/>
                                  </p:stCondLst>
                                  <p:childTnLst>
                                    <p:animScale>
                                      <p:cBhvr>
                                        <p:cTn id="26" dur="1000" fill="hold"/>
                                        <p:tgtEl>
                                          <p:spTgt spid="10"/>
                                        </p:tgtEl>
                                      </p:cBhvr>
                                      <p:by x="110000" y="110000"/>
                                    </p:animScale>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childTnLst>
                                </p:cTn>
                              </p:par>
                            </p:childTnLst>
                          </p:cTn>
                        </p:par>
                        <p:par>
                          <p:cTn id="33" fill="hold">
                            <p:stCondLst>
                              <p:cond delay="500"/>
                            </p:stCondLst>
                            <p:childTnLst>
                              <p:par>
                                <p:cTn id="34" presetID="22" presetClass="entr" presetSubtype="1" fill="hold" nodeType="afterEffect">
                                  <p:stCondLst>
                                    <p:cond delay="50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par>
                                <p:cTn id="37" presetID="22" presetClass="entr" presetSubtype="1" fill="hold" nodeType="withEffect">
                                  <p:stCondLst>
                                    <p:cond delay="90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1900"/>
                            </p:stCondLst>
                            <p:childTnLst>
                              <p:par>
                                <p:cTn id="41" presetID="42" presetClass="exit" presetSubtype="0" fill="hold" grpId="1" nodeType="afterEffect">
                                  <p:stCondLst>
                                    <p:cond delay="0"/>
                                  </p:stCondLst>
                                  <p:childTnLst>
                                    <p:animEffect transition="out" filter="fade">
                                      <p:cBhvr>
                                        <p:cTn id="42" dur="1000"/>
                                        <p:tgtEl>
                                          <p:spTgt spid="11"/>
                                        </p:tgtEl>
                                      </p:cBhvr>
                                    </p:animEffect>
                                    <p:anim calcmode="lin" valueType="num">
                                      <p:cBhvr>
                                        <p:cTn id="43" dur="1000"/>
                                        <p:tgtEl>
                                          <p:spTgt spid="11"/>
                                        </p:tgtEl>
                                        <p:attrNameLst>
                                          <p:attrName>ppt_x</p:attrName>
                                        </p:attrNameLst>
                                      </p:cBhvr>
                                      <p:tavLst>
                                        <p:tav tm="0">
                                          <p:val>
                                            <p:strVal val="ppt_x"/>
                                          </p:val>
                                        </p:tav>
                                        <p:tav tm="100000">
                                          <p:val>
                                            <p:strVal val="ppt_x"/>
                                          </p:val>
                                        </p:tav>
                                      </p:tavLst>
                                    </p:anim>
                                    <p:anim calcmode="lin" valueType="num">
                                      <p:cBhvr>
                                        <p:cTn id="44" dur="1000"/>
                                        <p:tgtEl>
                                          <p:spTgt spid="11"/>
                                        </p:tgtEl>
                                        <p:attrNameLst>
                                          <p:attrName>ppt_y</p:attrName>
                                        </p:attrNameLst>
                                      </p:cBhvr>
                                      <p:tavLst>
                                        <p:tav tm="0">
                                          <p:val>
                                            <p:strVal val="ppt_y"/>
                                          </p:val>
                                        </p:tav>
                                        <p:tav tm="100000">
                                          <p:val>
                                            <p:strVal val="ppt_y+.1"/>
                                          </p:val>
                                        </p:tav>
                                      </p:tavLst>
                                    </p:anim>
                                    <p:set>
                                      <p:cBhvr>
                                        <p:cTn id="45" dur="1" fill="hold">
                                          <p:stCondLst>
                                            <p:cond delay="999"/>
                                          </p:stCondLst>
                                        </p:cTn>
                                        <p:tgtEl>
                                          <p:spTgt spid="11"/>
                                        </p:tgtEl>
                                        <p:attrNameLst>
                                          <p:attrName>style.visibility</p:attrName>
                                        </p:attrNameLst>
                                      </p:cBhvr>
                                      <p:to>
                                        <p:strVal val="hidden"/>
                                      </p:to>
                                    </p:set>
                                  </p:childTnLst>
                                </p:cTn>
                              </p:par>
                              <p:par>
                                <p:cTn id="46" presetID="42" presetClass="exit" presetSubtype="0" fill="hold" nodeType="withEffect">
                                  <p:stCondLst>
                                    <p:cond delay="0"/>
                                  </p:stCondLst>
                                  <p:childTnLst>
                                    <p:animEffect transition="out" filter="fade">
                                      <p:cBhvr>
                                        <p:cTn id="47" dur="1000"/>
                                        <p:tgtEl>
                                          <p:spTgt spid="13"/>
                                        </p:tgtEl>
                                      </p:cBhvr>
                                    </p:animEffect>
                                    <p:anim calcmode="lin" valueType="num">
                                      <p:cBhvr>
                                        <p:cTn id="48" dur="1000"/>
                                        <p:tgtEl>
                                          <p:spTgt spid="13"/>
                                        </p:tgtEl>
                                        <p:attrNameLst>
                                          <p:attrName>ppt_x</p:attrName>
                                        </p:attrNameLst>
                                      </p:cBhvr>
                                      <p:tavLst>
                                        <p:tav tm="0">
                                          <p:val>
                                            <p:strVal val="ppt_x"/>
                                          </p:val>
                                        </p:tav>
                                        <p:tav tm="100000">
                                          <p:val>
                                            <p:strVal val="ppt_x"/>
                                          </p:val>
                                        </p:tav>
                                      </p:tavLst>
                                    </p:anim>
                                    <p:anim calcmode="lin" valueType="num">
                                      <p:cBhvr>
                                        <p:cTn id="49" dur="1000"/>
                                        <p:tgtEl>
                                          <p:spTgt spid="13"/>
                                        </p:tgtEl>
                                        <p:attrNameLst>
                                          <p:attrName>ppt_y</p:attrName>
                                        </p:attrNameLst>
                                      </p:cBhvr>
                                      <p:tavLst>
                                        <p:tav tm="0">
                                          <p:val>
                                            <p:strVal val="ppt_y"/>
                                          </p:val>
                                        </p:tav>
                                        <p:tav tm="100000">
                                          <p:val>
                                            <p:strVal val="ppt_y+.1"/>
                                          </p:val>
                                        </p:tav>
                                      </p:tavLst>
                                    </p:anim>
                                    <p:set>
                                      <p:cBhvr>
                                        <p:cTn id="50" dur="1" fill="hold">
                                          <p:stCondLst>
                                            <p:cond delay="999"/>
                                          </p:stCondLst>
                                        </p:cTn>
                                        <p:tgtEl>
                                          <p:spTgt spid="13"/>
                                        </p:tgtEl>
                                        <p:attrNameLst>
                                          <p:attrName>style.visibility</p:attrName>
                                        </p:attrNameLst>
                                      </p:cBhvr>
                                      <p:to>
                                        <p:strVal val="hidden"/>
                                      </p:to>
                                    </p:set>
                                  </p:childTnLst>
                                </p:cTn>
                              </p:par>
                              <p:par>
                                <p:cTn id="51" presetID="42" presetClass="exit" presetSubtype="0" fill="hold" nodeType="withEffect">
                                  <p:stCondLst>
                                    <p:cond delay="0"/>
                                  </p:stCondLst>
                                  <p:childTnLst>
                                    <p:animEffect transition="out" filter="fade">
                                      <p:cBhvr>
                                        <p:cTn id="52" dur="1000"/>
                                        <p:tgtEl>
                                          <p:spTgt spid="15"/>
                                        </p:tgtEl>
                                      </p:cBhvr>
                                    </p:animEffect>
                                    <p:anim calcmode="lin" valueType="num">
                                      <p:cBhvr>
                                        <p:cTn id="53" dur="1000"/>
                                        <p:tgtEl>
                                          <p:spTgt spid="15"/>
                                        </p:tgtEl>
                                        <p:attrNameLst>
                                          <p:attrName>ppt_x</p:attrName>
                                        </p:attrNameLst>
                                      </p:cBhvr>
                                      <p:tavLst>
                                        <p:tav tm="0">
                                          <p:val>
                                            <p:strVal val="ppt_x"/>
                                          </p:val>
                                        </p:tav>
                                        <p:tav tm="100000">
                                          <p:val>
                                            <p:strVal val="ppt_x"/>
                                          </p:val>
                                        </p:tav>
                                      </p:tavLst>
                                    </p:anim>
                                    <p:anim calcmode="lin" valueType="num">
                                      <p:cBhvr>
                                        <p:cTn id="54" dur="1000"/>
                                        <p:tgtEl>
                                          <p:spTgt spid="15"/>
                                        </p:tgtEl>
                                        <p:attrNameLst>
                                          <p:attrName>ppt_y</p:attrName>
                                        </p:attrNameLst>
                                      </p:cBhvr>
                                      <p:tavLst>
                                        <p:tav tm="0">
                                          <p:val>
                                            <p:strVal val="ppt_y"/>
                                          </p:val>
                                        </p:tav>
                                        <p:tav tm="100000">
                                          <p:val>
                                            <p:strVal val="ppt_y+.1"/>
                                          </p:val>
                                        </p:tav>
                                      </p:tavLst>
                                    </p:anim>
                                    <p:set>
                                      <p:cBhvr>
                                        <p:cTn id="55" dur="1" fill="hold">
                                          <p:stCondLst>
                                            <p:cond delay="999"/>
                                          </p:stCondLst>
                                        </p:cTn>
                                        <p:tgtEl>
                                          <p:spTgt spid="15"/>
                                        </p:tgtEl>
                                        <p:attrNameLst>
                                          <p:attrName>style.visibility</p:attrName>
                                        </p:attrNameLst>
                                      </p:cBhvr>
                                      <p:to>
                                        <p:strVal val="hidden"/>
                                      </p:to>
                                    </p:set>
                                  </p:childTnLst>
                                </p:cTn>
                              </p:par>
                              <p:par>
                                <p:cTn id="56" presetID="2" presetClass="entr" presetSubtype="8" fill="hold" grpId="0" nodeType="withEffect">
                                  <p:stCondLst>
                                    <p:cond delay="6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1000" fill="hold"/>
                                        <p:tgtEl>
                                          <p:spTgt spid="58"/>
                                        </p:tgtEl>
                                        <p:attrNameLst>
                                          <p:attrName>ppt_x</p:attrName>
                                        </p:attrNameLst>
                                      </p:cBhvr>
                                      <p:tavLst>
                                        <p:tav tm="0">
                                          <p:val>
                                            <p:strVal val="0-#ppt_w/2"/>
                                          </p:val>
                                        </p:tav>
                                        <p:tav tm="100000">
                                          <p:val>
                                            <p:strVal val="#ppt_x"/>
                                          </p:val>
                                        </p:tav>
                                      </p:tavLst>
                                    </p:anim>
                                    <p:anim calcmode="lin" valueType="num">
                                      <p:cBhvr additive="base">
                                        <p:cTn id="59" dur="1000" fill="hold"/>
                                        <p:tgtEl>
                                          <p:spTgt spid="58"/>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60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1000" fill="hold"/>
                                        <p:tgtEl>
                                          <p:spTgt spid="59"/>
                                        </p:tgtEl>
                                        <p:attrNameLst>
                                          <p:attrName>ppt_x</p:attrName>
                                        </p:attrNameLst>
                                      </p:cBhvr>
                                      <p:tavLst>
                                        <p:tav tm="0">
                                          <p:val>
                                            <p:strVal val="1+#ppt_w/2"/>
                                          </p:val>
                                        </p:tav>
                                        <p:tav tm="100000">
                                          <p:val>
                                            <p:strVal val="#ppt_x"/>
                                          </p:val>
                                        </p:tav>
                                      </p:tavLst>
                                    </p:anim>
                                    <p:anim calcmode="lin" valueType="num">
                                      <p:cBhvr additive="base">
                                        <p:cTn id="63" dur="10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1" grpId="1" animBg="1"/>
      <p:bldP spid="58" grpId="0" animBg="1"/>
      <p:bldP spid="59"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Fußzeilenplatzhalter 4"/>
          <p:cNvSpPr>
            <a:spLocks noGrp="1"/>
          </p:cNvSpPr>
          <p:nvPr>
            <p:ph type="ftr" sz="quarter" idx="4294967295"/>
          </p:nvPr>
        </p:nvSpPr>
        <p:spPr bwMode="auto">
          <a:xfrm>
            <a:off x="457200" y="4767263"/>
            <a:ext cx="2895600" cy="1349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fld id="{79931572-97CC-46EC-ADAC-071D00316EB1}" type="slidenum">
              <a:rPr lang="de-DE" sz="1000">
                <a:solidFill>
                  <a:prstClr val="black"/>
                </a:solidFill>
                <a:latin typeface="Opel Sans Condensed" pitchFamily="34" charset="0"/>
              </a:rPr>
              <a:pPr eaLnBrk="1" hangingPunct="1"/>
              <a:t>100</a:t>
            </a:fld>
            <a:endParaRPr lang="de-DE" sz="1000" dirty="0">
              <a:solidFill>
                <a:prstClr val="black"/>
              </a:solidFill>
              <a:latin typeface="Opel Sans Condensed" pitchFamily="34" charset="0"/>
            </a:endParaRPr>
          </a:p>
        </p:txBody>
      </p:sp>
      <p:sp>
        <p:nvSpPr>
          <p:cNvPr id="3" name="ZoneTexte 2"/>
          <p:cNvSpPr txBox="1"/>
          <p:nvPr/>
        </p:nvSpPr>
        <p:spPr>
          <a:xfrm>
            <a:off x="2001295" y="1935678"/>
            <a:ext cx="914400" cy="914400"/>
          </a:xfrm>
          <a:prstGeom prst="rect">
            <a:avLst/>
          </a:prstGeom>
        </p:spPr>
        <p:txBody>
          <a:bodyPr vert="horz" wrap="none" lIns="91440" tIns="45720" rIns="91440" bIns="45720" rtlCol="0">
            <a:noAutofit/>
          </a:bodyPr>
          <a:lstStyle/>
          <a:p>
            <a:r>
              <a:rPr lang="fr-FR" sz="4000" dirty="0" err="1" smtClean="0">
                <a:solidFill>
                  <a:srgbClr val="FFFFFF"/>
                </a:solidFill>
              </a:rPr>
              <a:t>Video</a:t>
            </a:r>
            <a:r>
              <a:rPr lang="fr-FR" sz="4000" dirty="0" smtClean="0">
                <a:solidFill>
                  <a:srgbClr val="FFFFFF"/>
                </a:solidFill>
              </a:rPr>
              <a:t> pub Adam</a:t>
            </a:r>
          </a:p>
          <a:p>
            <a:r>
              <a:rPr lang="fr-FR" sz="4000" dirty="0">
                <a:solidFill>
                  <a:srgbClr val="FFFFFF"/>
                </a:solidFill>
              </a:rPr>
              <a:t>Adam Pierre DEF40s.mpg</a:t>
            </a:r>
          </a:p>
        </p:txBody>
      </p:sp>
    </p:spTree>
    <p:extLst>
      <p:ext uri="{BB962C8B-B14F-4D97-AF65-F5344CB8AC3E}">
        <p14:creationId xmlns:p14="http://schemas.microsoft.com/office/powerpoint/2010/main" val="241893131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467544" y="388316"/>
            <a:ext cx="2880320" cy="523220"/>
          </a:xfrm>
          <a:prstGeom prst="rect">
            <a:avLst/>
          </a:prstGeo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indent="0" defTabSz="457200">
              <a:spcBef>
                <a:spcPct val="20000"/>
              </a:spcBef>
              <a:buClr>
                <a:srgbClr val="FCC000"/>
              </a:buClr>
              <a:buSzPct val="80000"/>
              <a:buFontTx/>
              <a:buNone/>
              <a:defRPr sz="2800" b="1" i="0" baseline="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vl2pPr indent="0">
              <a:spcBef>
                <a:spcPts val="0"/>
              </a:spcBef>
              <a:buClr>
                <a:schemeClr val="accent1"/>
              </a:buClr>
              <a:buSzPct val="80000"/>
              <a:buFontTx/>
              <a:buNone/>
              <a:defRPr sz="1400" b="1" i="0" baseline="0">
                <a:solidFill>
                  <a:schemeClr val="bg1"/>
                </a:solidFill>
                <a:latin typeface="Opel Sans Condensed"/>
                <a:cs typeface="Arial" pitchFamily="34" charset="0"/>
              </a:defRPr>
            </a:lvl2pPr>
            <a:lvl3pPr indent="0">
              <a:spcBef>
                <a:spcPts val="0"/>
              </a:spcBef>
              <a:buClr>
                <a:schemeClr val="accent1"/>
              </a:buClr>
              <a:buSzPct val="80000"/>
              <a:buFontTx/>
              <a:buNone/>
              <a:defRPr sz="1400" b="1" i="0" baseline="0">
                <a:solidFill>
                  <a:schemeClr val="bg1"/>
                </a:solidFill>
                <a:latin typeface="Opel Sans Condensed"/>
                <a:cs typeface="Arial" pitchFamily="34" charset="0"/>
              </a:defRPr>
            </a:lvl3pPr>
            <a:lvl4pPr indent="0">
              <a:spcBef>
                <a:spcPts val="0"/>
              </a:spcBef>
              <a:buClr>
                <a:schemeClr val="accent1"/>
              </a:buClr>
              <a:buSzPct val="80000"/>
              <a:buFontTx/>
              <a:buNone/>
              <a:defRPr sz="1400" b="1" i="0" baseline="0">
                <a:solidFill>
                  <a:schemeClr val="bg1"/>
                </a:solidFill>
                <a:latin typeface="Opel Sans Condensed"/>
                <a:cs typeface="Arial" pitchFamily="34" charset="0"/>
              </a:defRPr>
            </a:lvl4pPr>
            <a:lvl5pPr indent="0">
              <a:spcBef>
                <a:spcPts val="0"/>
              </a:spcBef>
              <a:buClr>
                <a:schemeClr val="accent1"/>
              </a:buClr>
              <a:buSzPct val="80000"/>
              <a:buFontTx/>
              <a:buNone/>
              <a:defRPr sz="1400" b="1" i="0" baseline="0">
                <a:solidFill>
                  <a:schemeClr val="bg1"/>
                </a:solidFill>
                <a:latin typeface="Opel Sans Condensed"/>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de-DE" dirty="0">
                <a:solidFill>
                  <a:prstClr val="white"/>
                </a:solidFill>
              </a:rPr>
              <a:t>ADAM</a:t>
            </a:r>
          </a:p>
        </p:txBody>
      </p:sp>
      <p:pic>
        <p:nvPicPr>
          <p:cNvPr id="3" name="Picture 2" descr="http://2.bp.blogspot.com/-PVxtc5MVit4/T_zLX1XsTFI/AAAAAAAIM5Q/pvP_-_MY7Hk/s800/Opel-Vauxhall-Adam-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9236" y="911536"/>
            <a:ext cx="6045528" cy="3271147"/>
          </a:xfrm>
          <a:prstGeom prst="rect">
            <a:avLst/>
          </a:prstGeom>
          <a:noFill/>
          <a:ln w="28575">
            <a:solidFill>
              <a:schemeClr val="bg1"/>
            </a:solid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32946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Fußzeilenplatzhalter 4"/>
          <p:cNvSpPr>
            <a:spLocks noGrp="1"/>
          </p:cNvSpPr>
          <p:nvPr>
            <p:ph type="ftr" sz="quarter" idx="4294967295"/>
          </p:nvPr>
        </p:nvSpPr>
        <p:spPr bwMode="auto">
          <a:xfrm>
            <a:off x="457200" y="4767263"/>
            <a:ext cx="2895600" cy="1349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fld id="{79931572-97CC-46EC-ADAC-071D00316EB1}" type="slidenum">
              <a:rPr lang="de-DE" sz="1000">
                <a:solidFill>
                  <a:prstClr val="black"/>
                </a:solidFill>
                <a:latin typeface="Opel Sans Condensed" pitchFamily="34" charset="0"/>
              </a:rPr>
              <a:pPr eaLnBrk="1" hangingPunct="1"/>
              <a:t>102</a:t>
            </a:fld>
            <a:endParaRPr lang="de-DE" sz="1000" dirty="0">
              <a:solidFill>
                <a:prstClr val="black"/>
              </a:solidFill>
              <a:latin typeface="Opel Sans Condensed" pitchFamily="34" charset="0"/>
            </a:endParaRPr>
          </a:p>
        </p:txBody>
      </p:sp>
      <p:sp>
        <p:nvSpPr>
          <p:cNvPr id="3" name="ZoneTexte 2"/>
          <p:cNvSpPr txBox="1"/>
          <p:nvPr/>
        </p:nvSpPr>
        <p:spPr>
          <a:xfrm>
            <a:off x="3752603" y="2850078"/>
            <a:ext cx="914400" cy="914400"/>
          </a:xfrm>
          <a:prstGeom prst="rect">
            <a:avLst/>
          </a:prstGeom>
        </p:spPr>
        <p:txBody>
          <a:bodyPr vert="horz" wrap="none" lIns="91440" tIns="45720" rIns="91440" bIns="45720" rtlCol="0">
            <a:noAutofit/>
          </a:bodyPr>
          <a:lstStyle/>
          <a:p>
            <a:r>
              <a:rPr lang="fr-FR" sz="4000" dirty="0" err="1" smtClean="0">
                <a:solidFill>
                  <a:srgbClr val="FFFFFF"/>
                </a:solidFill>
              </a:rPr>
              <a:t>Re</a:t>
            </a:r>
            <a:r>
              <a:rPr lang="fr-FR" sz="4000" dirty="0" smtClean="0">
                <a:solidFill>
                  <a:srgbClr val="FFFFFF"/>
                </a:solidFill>
              </a:rPr>
              <a:t>- </a:t>
            </a:r>
            <a:r>
              <a:rPr lang="fr-FR" sz="4000" dirty="0" err="1" smtClean="0">
                <a:solidFill>
                  <a:srgbClr val="FFFFFF"/>
                </a:solidFill>
              </a:rPr>
              <a:t>Video</a:t>
            </a:r>
            <a:r>
              <a:rPr lang="fr-FR" sz="4000" dirty="0" smtClean="0">
                <a:solidFill>
                  <a:srgbClr val="FFFFFF"/>
                </a:solidFill>
              </a:rPr>
              <a:t> pub Adam</a:t>
            </a:r>
            <a:endParaRPr lang="fr-FR" sz="4000" dirty="0">
              <a:solidFill>
                <a:srgbClr val="FFFFFF"/>
              </a:solidFill>
            </a:endParaRPr>
          </a:p>
        </p:txBody>
      </p:sp>
    </p:spTree>
    <p:extLst>
      <p:ext uri="{BB962C8B-B14F-4D97-AF65-F5344CB8AC3E}">
        <p14:creationId xmlns:p14="http://schemas.microsoft.com/office/powerpoint/2010/main" val="348880908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re 2"/>
          <p:cNvSpPr>
            <a:spLocks noGrp="1"/>
          </p:cNvSpPr>
          <p:nvPr>
            <p:ph type="title"/>
          </p:nvPr>
        </p:nvSpPr>
        <p:spPr>
          <a:xfrm>
            <a:off x="488210" y="377659"/>
            <a:ext cx="8482369"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buSzPct val="80000"/>
            </a:pPr>
            <a:r>
              <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2013 – Une année produit exceptionnelle </a:t>
            </a:r>
          </a:p>
        </p:txBody>
      </p:sp>
      <p:sp>
        <p:nvSpPr>
          <p:cNvPr id="8" name="Espace réservé du contenu 10"/>
          <p:cNvSpPr txBox="1">
            <a:spLocks/>
          </p:cNvSpPr>
          <p:nvPr/>
        </p:nvSpPr>
        <p:spPr>
          <a:xfrm>
            <a:off x="590550" y="1107472"/>
            <a:ext cx="7776864" cy="604487"/>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r>
              <a:rPr lang="fr-FR" dirty="0" smtClean="0">
                <a:solidFill>
                  <a:prstClr val="white"/>
                </a:solidFill>
              </a:rPr>
              <a:t>Les campagnes </a:t>
            </a:r>
            <a:r>
              <a:rPr lang="fr-FR" dirty="0">
                <a:solidFill>
                  <a:prstClr val="white"/>
                </a:solidFill>
              </a:rPr>
              <a:t>de </a:t>
            </a:r>
            <a:r>
              <a:rPr lang="fr-FR" dirty="0" smtClean="0">
                <a:solidFill>
                  <a:prstClr val="white"/>
                </a:solidFill>
              </a:rPr>
              <a:t>lancement</a:t>
            </a:r>
            <a:endParaRPr lang="fr-FR" dirty="0">
              <a:solidFill>
                <a:prstClr val="white"/>
              </a:solidFill>
            </a:endParaRPr>
          </a:p>
        </p:txBody>
      </p:sp>
      <p:pic>
        <p:nvPicPr>
          <p:cNvPr id="11" name="Picture 2" descr="http://photo.parismatch.com/media/photos2/4.-photos-conso/auto/opel-adam/opel-adam/5112421-1-fre-FR/Opel-Adam_galleryphoto_paysage_st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01481" y="1732855"/>
            <a:ext cx="3765933" cy="2186002"/>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2" name="Picture 2" descr="http://www.larevueautomobile.com/fiche-technique/photos/2013/Opel/Mokka/Opel_Mokka_0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250" r="12364"/>
          <a:stretch/>
        </p:blipFill>
        <p:spPr bwMode="auto">
          <a:xfrm>
            <a:off x="731227" y="1732854"/>
            <a:ext cx="3237872" cy="2186003"/>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13" name="ZoneTexte 12"/>
          <p:cNvSpPr txBox="1"/>
          <p:nvPr/>
        </p:nvSpPr>
        <p:spPr>
          <a:xfrm>
            <a:off x="1701811" y="4064557"/>
            <a:ext cx="7442189" cy="553202"/>
          </a:xfrm>
          <a:prstGeom prst="rect">
            <a:avLst/>
          </a:prstGeom>
        </p:spPr>
        <p:txBody>
          <a:bodyPr vert="horz" wrap="none" lIns="91440" tIns="45720" rIns="91440" bIns="45720" rtlCol="0">
            <a:noAutofit/>
          </a:bodyPr>
          <a:lstStyle/>
          <a:p>
            <a:r>
              <a:rPr lang="fr-FR" sz="2400" dirty="0" smtClean="0">
                <a:solidFill>
                  <a:srgbClr val="FFFFFF"/>
                </a:solidFill>
              </a:rPr>
              <a:t>MOKKA                                                              ADAM</a:t>
            </a:r>
            <a:endParaRPr lang="fr-FR" sz="2400" dirty="0">
              <a:solidFill>
                <a:srgbClr val="FFFFFF"/>
              </a:solidFill>
            </a:endParaRPr>
          </a:p>
        </p:txBody>
      </p:sp>
    </p:spTree>
    <p:extLst>
      <p:ext uri="{BB962C8B-B14F-4D97-AF65-F5344CB8AC3E}">
        <p14:creationId xmlns:p14="http://schemas.microsoft.com/office/powerpoint/2010/main" val="325949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8594" y="3975228"/>
            <a:ext cx="6420462" cy="892552"/>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Christophe </a:t>
            </a: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DUCHATELLE</a:t>
            </a:r>
          </a:p>
          <a:p>
            <a:pPr algn="ctr" defTabSz="457200">
              <a:spcBef>
                <a:spcPct val="20000"/>
              </a:spcBef>
              <a:buClr>
                <a:srgbClr val="FCC000"/>
              </a:buClr>
            </a:pPr>
            <a:r>
              <a:rPr lang="fr-FR" sz="20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Directeur </a:t>
            </a:r>
            <a:r>
              <a:rPr lang="fr-FR" sz="20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des Ventes</a:t>
            </a:r>
            <a:endParaRPr lang="fr-FR" sz="16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p:txBody>
      </p:sp>
    </p:spTree>
    <p:extLst>
      <p:ext uri="{BB962C8B-B14F-4D97-AF65-F5344CB8AC3E}">
        <p14:creationId xmlns:p14="http://schemas.microsoft.com/office/powerpoint/2010/main" val="93990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632758"/>
            <a:ext cx="7772400" cy="2062103"/>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
            </a:r>
            <a:br>
              <a:rPr lang="fr-FR"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br>
            <a:r>
              <a:rPr lang="fr-FR"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
            </a:r>
            <a:br>
              <a:rPr lang="fr-FR"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br>
            <a:r>
              <a:rPr lang="fr-FR"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POURQUOI CROIRE </a:t>
            </a:r>
            <a:br>
              <a:rPr lang="fr-FR"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br>
            <a:r>
              <a:rPr lang="fr-FR"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AUX AMBITIONS 2013 ?</a:t>
            </a:r>
            <a:endParaRPr lang="fr-FR"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Tree>
    <p:extLst>
      <p:ext uri="{BB962C8B-B14F-4D97-AF65-F5344CB8AC3E}">
        <p14:creationId xmlns:p14="http://schemas.microsoft.com/office/powerpoint/2010/main" val="2887004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Ellipse 17"/>
          <p:cNvSpPr/>
          <p:nvPr/>
        </p:nvSpPr>
        <p:spPr>
          <a:xfrm>
            <a:off x="5686065" y="3402071"/>
            <a:ext cx="2829862" cy="1023041"/>
          </a:xfrm>
          <a:prstGeom prst="ellipse">
            <a:avLst/>
          </a:prstGeom>
          <a:gradFill flip="none" rotWithShape="1">
            <a:gsLst>
              <a:gs pos="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re 1"/>
          <p:cNvSpPr>
            <a:spLocks noGrp="1"/>
          </p:cNvSpPr>
          <p:nvPr>
            <p:ph type="title"/>
          </p:nvPr>
        </p:nvSpPr>
        <p:spPr>
          <a:xfrm>
            <a:off x="493204" y="233214"/>
            <a:ext cx="3262367"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OBJECTIFS 2013</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4" name="Espace réservé du contenu 3"/>
          <p:cNvSpPr>
            <a:spLocks noGrp="1"/>
          </p:cNvSpPr>
          <p:nvPr>
            <p:ph idx="1"/>
          </p:nvPr>
        </p:nvSpPr>
        <p:spPr>
          <a:xfrm>
            <a:off x="5162262" y="1229459"/>
            <a:ext cx="3227200" cy="1502705"/>
          </a:xfrm>
        </p:spPr>
        <p:txBody>
          <a:bodyPr>
            <a:noAutofit/>
          </a:bodyPr>
          <a:lstStyle/>
          <a:p>
            <a:pPr marL="0" indent="0">
              <a:lnSpc>
                <a:spcPts val="2000"/>
              </a:lnSpc>
              <a:spcBef>
                <a:spcPts val="0"/>
              </a:spcBef>
              <a:buNone/>
            </a:pPr>
            <a:r>
              <a:rPr lang="fr-FR" b="1" dirty="0" smtClean="0">
                <a:effectLst>
                  <a:outerShdw blurRad="38100" dist="38100" dir="2700000" algn="tl">
                    <a:srgbClr val="000000">
                      <a:alpha val="43137"/>
                    </a:srgbClr>
                  </a:outerShdw>
                </a:effectLst>
              </a:rPr>
              <a:t>Marché : 1 850 000 </a:t>
            </a:r>
            <a:r>
              <a:rPr lang="fr-FR" sz="1400" b="1" dirty="0" smtClean="0">
                <a:effectLst>
                  <a:outerShdw blurRad="38100" dist="38100" dir="2700000" algn="tl">
                    <a:srgbClr val="000000">
                      <a:alpha val="43137"/>
                    </a:srgbClr>
                  </a:outerShdw>
                </a:effectLst>
              </a:rPr>
              <a:t>(-4% vs 2012)</a:t>
            </a:r>
          </a:p>
        </p:txBody>
      </p:sp>
      <p:grpSp>
        <p:nvGrpSpPr>
          <p:cNvPr id="19" name="Groupe 18"/>
          <p:cNvGrpSpPr/>
          <p:nvPr/>
        </p:nvGrpSpPr>
        <p:grpSpPr>
          <a:xfrm>
            <a:off x="3898228" y="352158"/>
            <a:ext cx="5133468" cy="809926"/>
            <a:chOff x="1975233" y="722476"/>
            <a:chExt cx="5133468" cy="809926"/>
          </a:xfrm>
        </p:grpSpPr>
        <p:sp>
          <p:nvSpPr>
            <p:cNvPr id="5" name="Rectangle à coins arrondis 4"/>
            <p:cNvSpPr/>
            <p:nvPr/>
          </p:nvSpPr>
          <p:spPr>
            <a:xfrm>
              <a:off x="1975233" y="722476"/>
              <a:ext cx="5133468" cy="809926"/>
            </a:xfrm>
            <a:prstGeom prst="roundRect">
              <a:avLst/>
            </a:prstGeom>
            <a:solidFill>
              <a:schemeClr val="bg1"/>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nvGrpSpPr>
            <p:cNvPr id="6" name="Groupe 5"/>
            <p:cNvGrpSpPr/>
            <p:nvPr/>
          </p:nvGrpSpPr>
          <p:grpSpPr>
            <a:xfrm>
              <a:off x="3111314" y="791768"/>
              <a:ext cx="3884997" cy="740633"/>
              <a:chOff x="251519" y="698200"/>
              <a:chExt cx="4248473" cy="809926"/>
            </a:xfrm>
            <a:effectLst/>
          </p:grpSpPr>
          <p:pic>
            <p:nvPicPr>
              <p:cNvPr id="12" name="Image 11"/>
              <p:cNvPicPr>
                <a:picLocks noChangeAspect="1"/>
              </p:cNvPicPr>
              <p:nvPr/>
            </p:nvPicPr>
            <p:blipFill rotWithShape="1">
              <a:blip r:embed="rId3" cstate="print">
                <a:extLst>
                  <a:ext uri="{28A0092B-C50C-407E-A947-70E740481C1C}">
                    <a14:useLocalDpi xmlns:a14="http://schemas.microsoft.com/office/drawing/2010/main" val="0"/>
                  </a:ext>
                </a:extLst>
              </a:blip>
              <a:srcRect t="9335" b="24714"/>
              <a:stretch/>
            </p:blipFill>
            <p:spPr>
              <a:xfrm>
                <a:off x="3064206" y="698500"/>
                <a:ext cx="1435786" cy="809625"/>
              </a:xfrm>
              <a:prstGeom prst="rect">
                <a:avLst/>
              </a:prstGeom>
              <a:ln>
                <a:noFill/>
              </a:ln>
              <a:effectLst/>
            </p:spPr>
          </p:pic>
          <p:pic>
            <p:nvPicPr>
              <p:cNvPr id="13" name="Image 12"/>
              <p:cNvPicPr>
                <a:picLocks noChangeAspect="1"/>
              </p:cNvPicPr>
              <p:nvPr/>
            </p:nvPicPr>
            <p:blipFill rotWithShape="1">
              <a:blip r:embed="rId4" cstate="print">
                <a:extLst>
                  <a:ext uri="{28A0092B-C50C-407E-A947-70E740481C1C}">
                    <a14:useLocalDpi xmlns:a14="http://schemas.microsoft.com/office/drawing/2010/main" val="0"/>
                  </a:ext>
                </a:extLst>
              </a:blip>
              <a:srcRect t="5520" b="31312"/>
              <a:stretch/>
            </p:blipFill>
            <p:spPr>
              <a:xfrm>
                <a:off x="1573805" y="698500"/>
                <a:ext cx="1524000" cy="809626"/>
              </a:xfrm>
              <a:prstGeom prst="rect">
                <a:avLst/>
              </a:prstGeom>
            </p:spPr>
          </p:pic>
          <p:pic>
            <p:nvPicPr>
              <p:cNvPr id="14" name="Image 13"/>
              <p:cNvPicPr>
                <a:picLocks noChangeAspect="1"/>
              </p:cNvPicPr>
              <p:nvPr/>
            </p:nvPicPr>
            <p:blipFill rotWithShape="1">
              <a:blip r:embed="rId5" cstate="print">
                <a:extLst>
                  <a:ext uri="{28A0092B-C50C-407E-A947-70E740481C1C}">
                    <a14:useLocalDpi xmlns:a14="http://schemas.microsoft.com/office/drawing/2010/main" val="0"/>
                  </a:ext>
                </a:extLst>
              </a:blip>
              <a:srcRect b="29785"/>
              <a:stretch/>
            </p:blipFill>
            <p:spPr>
              <a:xfrm>
                <a:off x="251519" y="698200"/>
                <a:ext cx="1349123" cy="809925"/>
              </a:xfrm>
              <a:prstGeom prst="rect">
                <a:avLst/>
              </a:prstGeom>
            </p:spPr>
          </p:pic>
        </p:grpSp>
        <p:sp>
          <p:nvSpPr>
            <p:cNvPr id="8" name="Rectangle à coins arrondis 7"/>
            <p:cNvSpPr/>
            <p:nvPr/>
          </p:nvSpPr>
          <p:spPr>
            <a:xfrm>
              <a:off x="2206757" y="918433"/>
              <a:ext cx="680134" cy="418012"/>
            </a:xfrm>
            <a:prstGeom prst="roundRect">
              <a:avLst/>
            </a:prstGeom>
            <a:solidFill>
              <a:srgbClr val="00206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solidFill>
                </a:rPr>
                <a:t>VP</a:t>
              </a:r>
              <a:endParaRPr lang="fr-FR" dirty="0">
                <a:solidFill>
                  <a:prstClr val="white"/>
                </a:solidFill>
              </a:endParaRPr>
            </a:p>
          </p:txBody>
        </p:sp>
      </p:grpSp>
      <p:graphicFrame>
        <p:nvGraphicFramePr>
          <p:cNvPr id="15" name="Graphique 14"/>
          <p:cNvGraphicFramePr>
            <a:graphicFrameLocks/>
          </p:cNvGraphicFramePr>
          <p:nvPr>
            <p:extLst>
              <p:ext uri="{D42A27DB-BD31-4B8C-83A1-F6EECF244321}">
                <p14:modId xmlns:p14="http://schemas.microsoft.com/office/powerpoint/2010/main" val="2155560645"/>
              </p:ext>
            </p:extLst>
          </p:nvPr>
        </p:nvGraphicFramePr>
        <p:xfrm>
          <a:off x="265952" y="966127"/>
          <a:ext cx="4958139" cy="3875459"/>
        </p:xfrm>
        <a:graphic>
          <a:graphicData uri="http://schemas.openxmlformats.org/drawingml/2006/chart">
            <c:chart xmlns:c="http://schemas.openxmlformats.org/drawingml/2006/chart" xmlns:r="http://schemas.openxmlformats.org/officeDocument/2006/relationships" r:id="rId6"/>
          </a:graphicData>
        </a:graphic>
      </p:graphicFrame>
      <p:sp>
        <p:nvSpPr>
          <p:cNvPr id="7" name="Rectangle 6"/>
          <p:cNvSpPr/>
          <p:nvPr/>
        </p:nvSpPr>
        <p:spPr>
          <a:xfrm>
            <a:off x="2916584" y="1002010"/>
            <a:ext cx="644728" cy="369332"/>
          </a:xfrm>
          <a:prstGeom prst="rect">
            <a:avLst/>
          </a:prstGeom>
        </p:spPr>
        <p:txBody>
          <a:bodyPr wrap="none">
            <a:spAutoFit/>
          </a:bodyPr>
          <a:lstStyle/>
          <a:p>
            <a:r>
              <a:rPr lang="fr-FR" b="1" dirty="0" smtClean="0">
                <a:solidFill>
                  <a:srgbClr val="FCC000"/>
                </a:solidFill>
                <a:effectLst>
                  <a:outerShdw blurRad="38100" dist="38100" dir="2700000" algn="tl">
                    <a:srgbClr val="000000">
                      <a:alpha val="43137"/>
                    </a:srgbClr>
                  </a:outerShdw>
                </a:effectLst>
                <a:cs typeface="Arial" pitchFamily="34" charset="0"/>
              </a:rPr>
              <a:t>4,5%</a:t>
            </a:r>
            <a:endParaRPr lang="fr-FR" dirty="0">
              <a:solidFill>
                <a:srgbClr val="FCC000"/>
              </a:solidFill>
              <a:effectLst>
                <a:outerShdw blurRad="38100" dist="38100" dir="2700000" algn="tl">
                  <a:srgbClr val="000000">
                    <a:alpha val="43137"/>
                  </a:srgbClr>
                </a:outerShdw>
              </a:effectLst>
            </a:endParaRPr>
          </a:p>
        </p:txBody>
      </p:sp>
      <p:sp>
        <p:nvSpPr>
          <p:cNvPr id="16" name="Rectangle 15"/>
          <p:cNvSpPr/>
          <p:nvPr/>
        </p:nvSpPr>
        <p:spPr>
          <a:xfrm>
            <a:off x="1259038" y="1403031"/>
            <a:ext cx="643125" cy="369332"/>
          </a:xfrm>
          <a:prstGeom prst="rect">
            <a:avLst/>
          </a:prstGeom>
        </p:spPr>
        <p:txBody>
          <a:bodyPr wrap="none">
            <a:spAutoFit/>
          </a:bodyPr>
          <a:lstStyle/>
          <a:p>
            <a:r>
              <a:rPr lang="fr-FR" b="1" dirty="0" smtClean="0">
                <a:solidFill>
                  <a:srgbClr val="FCC000"/>
                </a:solidFill>
                <a:effectLst>
                  <a:outerShdw blurRad="38100" dist="38100" dir="2700000" algn="tl">
                    <a:srgbClr val="000000">
                      <a:alpha val="43137"/>
                    </a:srgbClr>
                  </a:outerShdw>
                </a:effectLst>
                <a:cs typeface="Arial" pitchFamily="34" charset="0"/>
              </a:rPr>
              <a:t>3,8%</a:t>
            </a:r>
            <a:endParaRPr lang="fr-FR" dirty="0">
              <a:solidFill>
                <a:srgbClr val="FCC000"/>
              </a:solidFill>
              <a:effectLst>
                <a:outerShdw blurRad="38100" dist="38100" dir="2700000" algn="tl">
                  <a:srgbClr val="000000">
                    <a:alpha val="43137"/>
                  </a:srgbClr>
                </a:outerShdw>
              </a:effectLst>
            </a:endParaRPr>
          </a:p>
        </p:txBody>
      </p:sp>
      <p:graphicFrame>
        <p:nvGraphicFramePr>
          <p:cNvPr id="17" name="Graphique 16"/>
          <p:cNvGraphicFramePr>
            <a:graphicFrameLocks/>
          </p:cNvGraphicFramePr>
          <p:nvPr>
            <p:extLst>
              <p:ext uri="{D42A27DB-BD31-4B8C-83A1-F6EECF244321}">
                <p14:modId xmlns:p14="http://schemas.microsoft.com/office/powerpoint/2010/main" val="3436343849"/>
              </p:ext>
            </p:extLst>
          </p:nvPr>
        </p:nvGraphicFramePr>
        <p:xfrm>
          <a:off x="5241670" y="1802182"/>
          <a:ext cx="3701744" cy="2377571"/>
        </p:xfrm>
        <a:graphic>
          <a:graphicData uri="http://schemas.openxmlformats.org/drawingml/2006/chart">
            <c:chart xmlns:c="http://schemas.openxmlformats.org/drawingml/2006/chart" xmlns:r="http://schemas.openxmlformats.org/officeDocument/2006/relationships" r:id="rId7"/>
          </a:graphicData>
        </a:graphic>
      </p:graphicFrame>
      <p:sp>
        <p:nvSpPr>
          <p:cNvPr id="10" name="Rectangle 9"/>
          <p:cNvSpPr/>
          <p:nvPr/>
        </p:nvSpPr>
        <p:spPr>
          <a:xfrm>
            <a:off x="6225324" y="2657921"/>
            <a:ext cx="789674" cy="369332"/>
          </a:xfrm>
          <a:prstGeom prst="rect">
            <a:avLst/>
          </a:prstGeom>
        </p:spPr>
        <p:txBody>
          <a:bodyPr wrap="none">
            <a:spAutoFit/>
          </a:bodyPr>
          <a:lstStyle/>
          <a:p>
            <a:r>
              <a:rPr lang="fr-FR" dirty="0" smtClean="0">
                <a:solidFill>
                  <a:prstClr val="black"/>
                </a:solidFill>
                <a:effectLst>
                  <a:outerShdw blurRad="38100" dist="38100" dir="2700000" algn="tl">
                    <a:srgbClr val="000000">
                      <a:alpha val="43137"/>
                    </a:srgbClr>
                  </a:outerShdw>
                </a:effectLst>
              </a:rPr>
              <a:t>Autres</a:t>
            </a:r>
            <a:endParaRPr lang="fr-FR" dirty="0">
              <a:solidFill>
                <a:prstClr val="black"/>
              </a:solidFill>
              <a:effectLst>
                <a:outerShdw blurRad="38100" dist="38100" dir="2700000" algn="tl">
                  <a:srgbClr val="000000">
                    <a:alpha val="43137"/>
                  </a:srgbClr>
                </a:outerShdw>
              </a:effectLst>
            </a:endParaRPr>
          </a:p>
        </p:txBody>
      </p:sp>
      <p:sp>
        <p:nvSpPr>
          <p:cNvPr id="20" name="Rectangle 19"/>
          <p:cNvSpPr/>
          <p:nvPr/>
        </p:nvSpPr>
        <p:spPr>
          <a:xfrm>
            <a:off x="7282562" y="2288230"/>
            <a:ext cx="724890" cy="369332"/>
          </a:xfrm>
          <a:prstGeom prst="rect">
            <a:avLst/>
          </a:prstGeom>
        </p:spPr>
        <p:txBody>
          <a:bodyPr wrap="none">
            <a:spAutoFit/>
          </a:bodyPr>
          <a:lstStyle/>
          <a:p>
            <a:r>
              <a:rPr lang="fr-FR" b="1" dirty="0" smtClean="0">
                <a:solidFill>
                  <a:prstClr val="white"/>
                </a:solidFill>
                <a:effectLst>
                  <a:outerShdw blurRad="38100" dist="38100" dir="2700000" algn="tl">
                    <a:srgbClr val="000000">
                      <a:alpha val="43137"/>
                    </a:srgbClr>
                  </a:outerShdw>
                </a:effectLst>
              </a:rPr>
              <a:t>Corsa</a:t>
            </a:r>
            <a:endParaRPr lang="fr-FR" b="1" dirty="0">
              <a:solidFill>
                <a:prstClr val="white"/>
              </a:solidFill>
              <a:effectLst>
                <a:outerShdw blurRad="38100" dist="38100" dir="2700000" algn="tl">
                  <a:srgbClr val="000000">
                    <a:alpha val="43137"/>
                  </a:srgbClr>
                </a:outerShdw>
              </a:effectLst>
            </a:endParaRPr>
          </a:p>
        </p:txBody>
      </p:sp>
      <p:sp>
        <p:nvSpPr>
          <p:cNvPr id="21" name="Rectangle 20"/>
          <p:cNvSpPr/>
          <p:nvPr/>
        </p:nvSpPr>
        <p:spPr>
          <a:xfrm>
            <a:off x="7167607" y="2961797"/>
            <a:ext cx="819655" cy="646331"/>
          </a:xfrm>
          <a:prstGeom prst="rect">
            <a:avLst/>
          </a:prstGeom>
        </p:spPr>
        <p:txBody>
          <a:bodyPr wrap="none">
            <a:spAutoFit/>
          </a:bodyPr>
          <a:lstStyle/>
          <a:p>
            <a:r>
              <a:rPr lang="fr-FR" b="1" dirty="0" smtClean="0">
                <a:solidFill>
                  <a:prstClr val="white"/>
                </a:solidFill>
                <a:effectLst>
                  <a:outerShdw blurRad="38100" dist="38100" dir="2700000" algn="tl">
                    <a:srgbClr val="000000">
                      <a:alpha val="43137"/>
                    </a:srgbClr>
                  </a:outerShdw>
                </a:effectLst>
              </a:rPr>
              <a:t>Adam</a:t>
            </a:r>
          </a:p>
          <a:p>
            <a:r>
              <a:rPr lang="fr-FR" b="1" dirty="0" smtClean="0">
                <a:solidFill>
                  <a:prstClr val="white"/>
                </a:solidFill>
                <a:effectLst>
                  <a:outerShdw blurRad="38100" dist="38100" dir="2700000" algn="tl">
                    <a:srgbClr val="000000">
                      <a:alpha val="43137"/>
                    </a:srgbClr>
                  </a:outerShdw>
                </a:effectLst>
              </a:rPr>
              <a:t>Mokka</a:t>
            </a:r>
            <a:endParaRPr lang="fr-FR" b="1" dirty="0">
              <a:solidFill>
                <a:prstClr val="white"/>
              </a:solidFill>
              <a:effectLst>
                <a:outerShdw blurRad="38100" dist="38100" dir="2700000" algn="tl">
                  <a:srgbClr val="000000">
                    <a:alpha val="43137"/>
                  </a:srgbClr>
                </a:outerShdw>
              </a:effectLst>
            </a:endParaRPr>
          </a:p>
        </p:txBody>
      </p:sp>
      <p:cxnSp>
        <p:nvCxnSpPr>
          <p:cNvPr id="9" name="Connecteur droit 8"/>
          <p:cNvCxnSpPr/>
          <p:nvPr/>
        </p:nvCxnSpPr>
        <p:spPr>
          <a:xfrm>
            <a:off x="1902163" y="4038942"/>
            <a:ext cx="1004400" cy="7790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V="1">
            <a:off x="1902163" y="1373650"/>
            <a:ext cx="1004400" cy="43151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72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70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500"/>
                            </p:stCondLst>
                            <p:childTnLst>
                              <p:par>
                                <p:cTn id="33" presetID="22" presetClass="entr" presetSubtype="4"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par>
                                <p:cTn id="36" presetID="22" presetClass="entr" presetSubtype="4"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p:bldP spid="4" grpId="0" build="p" bldLvl="5"/>
      <p:bldGraphic spid="15" grpId="0">
        <p:bldAsOne/>
      </p:bldGraphic>
      <p:bldP spid="7" grpId="0"/>
      <p:bldP spid="16" grpId="0"/>
      <p:bldGraphic spid="17" grpId="0">
        <p:bldAsOne/>
      </p:bldGraphic>
      <p:bldP spid="10" grpId="0"/>
      <p:bldP spid="20" grpId="0"/>
      <p:bldP spid="21"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457200" y="238826"/>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OPEL ADAM : LES POINTS CLES</a:t>
            </a:r>
          </a:p>
        </p:txBody>
      </p:sp>
      <p:sp>
        <p:nvSpPr>
          <p:cNvPr id="6" name="Textplatzhalter 2"/>
          <p:cNvSpPr>
            <a:spLocks noGrp="1"/>
          </p:cNvSpPr>
          <p:nvPr>
            <p:ph idx="1"/>
          </p:nvPr>
        </p:nvSpPr>
        <p:spPr>
          <a:xfrm>
            <a:off x="457200" y="1042106"/>
            <a:ext cx="8229600" cy="2505726"/>
          </a:xfrm>
        </p:spPr>
        <p:txBody>
          <a:bodyPr>
            <a:noAutofit/>
          </a:bodyPr>
          <a:lstStyle/>
          <a:p>
            <a:pPr marL="1885950" lvl="3" indent="-285750">
              <a:lnSpc>
                <a:spcPct val="150000"/>
              </a:lnSpc>
              <a:buClr>
                <a:srgbClr val="FCC000"/>
              </a:buClr>
              <a:buFont typeface="Arial"/>
              <a:buChar char="•"/>
            </a:pPr>
            <a:endParaRPr lang="fr-FR" sz="900" dirty="0" smtClean="0">
              <a:effectLst>
                <a:outerShdw blurRad="38100" dist="38100" dir="2700000" algn="tl">
                  <a:srgbClr val="000000">
                    <a:alpha val="43137"/>
                  </a:srgbClr>
                </a:outerShdw>
              </a:effectLst>
              <a:cs typeface="Opel Sans Condensed"/>
            </a:endParaRPr>
          </a:p>
          <a:p>
            <a:pPr marL="1885950" lvl="3" indent="-285750">
              <a:lnSpc>
                <a:spcPct val="150000"/>
              </a:lnSpc>
              <a:buClr>
                <a:srgbClr val="FCC000"/>
              </a:buClr>
              <a:buFont typeface="Arial"/>
              <a:buChar char="•"/>
            </a:pPr>
            <a:endParaRPr lang="fr-FR" sz="900" dirty="0" smtClean="0">
              <a:effectLst>
                <a:outerShdw blurRad="38100" dist="38100" dir="2700000" algn="tl">
                  <a:srgbClr val="000000">
                    <a:alpha val="43137"/>
                  </a:srgbClr>
                </a:outerShdw>
              </a:effectLst>
              <a:cs typeface="Opel Sans Condensed"/>
            </a:endParaRPr>
          </a:p>
          <a:p>
            <a:pPr marL="252000" indent="-252000">
              <a:lnSpc>
                <a:spcPct val="150000"/>
              </a:lnSpc>
              <a:spcBef>
                <a:spcPts val="0"/>
              </a:spcBef>
              <a:buClr>
                <a:srgbClr val="FCC000"/>
              </a:buClr>
            </a:pPr>
            <a:r>
              <a:rPr lang="fr-FR" sz="2000" dirty="0" smtClean="0">
                <a:effectLst>
                  <a:outerShdw blurRad="38100" dist="38100" dir="2700000" algn="tl">
                    <a:srgbClr val="000000">
                      <a:alpha val="43137"/>
                    </a:srgbClr>
                  </a:outerShdw>
                </a:effectLst>
              </a:rPr>
              <a:t>Processus commercial adapté</a:t>
            </a:r>
          </a:p>
          <a:p>
            <a:pPr marL="722313" lvl="1" indent="-271463">
              <a:lnSpc>
                <a:spcPct val="150000"/>
              </a:lnSpc>
              <a:spcBef>
                <a:spcPts val="0"/>
              </a:spcBef>
              <a:buClr>
                <a:srgbClr val="FCC000"/>
              </a:buClr>
            </a:pPr>
            <a:r>
              <a:rPr lang="fr-FR" sz="1800" dirty="0" smtClean="0">
                <a:effectLst>
                  <a:outerShdw blurRad="38100" dist="38100" dir="2700000" algn="tl">
                    <a:srgbClr val="000000">
                      <a:alpha val="43137"/>
                    </a:srgbClr>
                  </a:outerShdw>
                </a:effectLst>
              </a:rPr>
              <a:t>Importance produit</a:t>
            </a:r>
          </a:p>
          <a:p>
            <a:pPr marL="722313" lvl="1" indent="-271463">
              <a:lnSpc>
                <a:spcPct val="150000"/>
              </a:lnSpc>
              <a:spcBef>
                <a:spcPts val="0"/>
              </a:spcBef>
              <a:buClr>
                <a:srgbClr val="FCC000"/>
              </a:buClr>
            </a:pPr>
            <a:r>
              <a:rPr lang="fr-FR" sz="1800" dirty="0" smtClean="0">
                <a:effectLst>
                  <a:outerShdw blurRad="38100" dist="38100" dir="2700000" algn="tl">
                    <a:srgbClr val="000000">
                      <a:alpha val="43137"/>
                    </a:srgbClr>
                  </a:outerShdw>
                </a:effectLst>
              </a:rPr>
              <a:t>Peu de stock</a:t>
            </a:r>
          </a:p>
          <a:p>
            <a:pPr marL="722313" lvl="1" indent="-271463">
              <a:lnSpc>
                <a:spcPct val="150000"/>
              </a:lnSpc>
              <a:spcBef>
                <a:spcPts val="0"/>
              </a:spcBef>
              <a:buClr>
                <a:srgbClr val="FCC000"/>
              </a:buClr>
            </a:pPr>
            <a:r>
              <a:rPr lang="fr-FR" sz="1800" dirty="0" smtClean="0">
                <a:effectLst>
                  <a:outerShdw blurRad="38100" dist="38100" dir="2700000" algn="tl">
                    <a:srgbClr val="000000">
                      <a:alpha val="43137"/>
                    </a:srgbClr>
                  </a:outerShdw>
                </a:effectLst>
              </a:rPr>
              <a:t>Peu de remise/supports</a:t>
            </a:r>
          </a:p>
          <a:p>
            <a:pPr marL="161100" indent="-252000">
              <a:lnSpc>
                <a:spcPct val="150000"/>
              </a:lnSpc>
              <a:spcBef>
                <a:spcPts val="0"/>
              </a:spcBef>
              <a:buClr>
                <a:srgbClr val="FCC000"/>
              </a:buClr>
            </a:pPr>
            <a:endParaRPr lang="fr-FR" sz="900" dirty="0" smtClean="0">
              <a:effectLst>
                <a:outerShdw blurRad="38100" dist="38100" dir="2700000" algn="tl">
                  <a:srgbClr val="000000">
                    <a:alpha val="43137"/>
                  </a:srgbClr>
                </a:outerShdw>
              </a:effectLst>
            </a:endParaRPr>
          </a:p>
          <a:p>
            <a:pPr marL="161100" indent="-252000">
              <a:lnSpc>
                <a:spcPct val="150000"/>
              </a:lnSpc>
              <a:spcBef>
                <a:spcPts val="0"/>
              </a:spcBef>
              <a:buClr>
                <a:srgbClr val="FCC000"/>
              </a:buClr>
            </a:pPr>
            <a:r>
              <a:rPr lang="fr-FR" sz="2000" dirty="0">
                <a:effectLst>
                  <a:outerShdw blurRad="38100" dist="38100" dir="2700000" algn="tl">
                    <a:srgbClr val="000000">
                      <a:alpha val="43137"/>
                    </a:srgbClr>
                  </a:outerShdw>
                </a:effectLst>
              </a:rPr>
              <a:t>Pas de braderie !</a:t>
            </a:r>
            <a:r>
              <a:rPr lang="fr-FR" dirty="0">
                <a:effectLst>
                  <a:outerShdw blurRad="38100" dist="38100" dir="2700000" algn="tl">
                    <a:srgbClr val="000000">
                      <a:alpha val="43137"/>
                    </a:srgbClr>
                  </a:outerShdw>
                </a:effectLst>
              </a:rPr>
              <a:t> (la centrale, le bon </a:t>
            </a:r>
            <a:r>
              <a:rPr lang="fr-FR" dirty="0" smtClean="0">
                <a:effectLst>
                  <a:outerShdw blurRad="38100" dist="38100" dir="2700000" algn="tl">
                    <a:srgbClr val="000000">
                      <a:alpha val="43137"/>
                    </a:srgbClr>
                  </a:outerShdw>
                </a:effectLst>
              </a:rPr>
              <a:t>coin)</a:t>
            </a:r>
            <a:endParaRPr lang="fr-FR" dirty="0">
              <a:effectLst>
                <a:outerShdw blurRad="38100" dist="38100" dir="2700000" algn="tl">
                  <a:srgbClr val="000000">
                    <a:alpha val="43137"/>
                  </a:srgbClr>
                </a:outerShdw>
              </a:effectLst>
            </a:endParaRPr>
          </a:p>
          <a:p>
            <a:pPr marL="504000" lvl="1" indent="-252000">
              <a:lnSpc>
                <a:spcPct val="150000"/>
              </a:lnSpc>
              <a:spcBef>
                <a:spcPts val="0"/>
              </a:spcBef>
              <a:buClr>
                <a:srgbClr val="FCC000"/>
              </a:buClr>
            </a:pPr>
            <a:endParaRPr lang="fr-FR" sz="2000" dirty="0" smtClean="0">
              <a:effectLst>
                <a:outerShdw blurRad="38100" dist="38100" dir="2700000" algn="tl">
                  <a:srgbClr val="000000">
                    <a:alpha val="43137"/>
                  </a:srgbClr>
                </a:outerShdw>
              </a:effectLst>
            </a:endParaRPr>
          </a:p>
          <a:p>
            <a:pPr marL="504000" lvl="1" indent="-252000">
              <a:lnSpc>
                <a:spcPct val="150000"/>
              </a:lnSpc>
              <a:spcBef>
                <a:spcPts val="0"/>
              </a:spcBef>
              <a:buClr>
                <a:srgbClr val="FCC000"/>
              </a:buClr>
            </a:pPr>
            <a:endParaRPr lang="fr-FR" sz="2000" dirty="0">
              <a:effectLst>
                <a:outerShdw blurRad="38100" dist="38100" dir="2700000" algn="tl">
                  <a:srgbClr val="000000">
                    <a:alpha val="43137"/>
                  </a:srgbClr>
                </a:outerShdw>
              </a:effectLst>
            </a:endParaRPr>
          </a:p>
          <a:p>
            <a:pPr marL="161100" indent="-252000">
              <a:lnSpc>
                <a:spcPct val="150000"/>
              </a:lnSpc>
              <a:spcBef>
                <a:spcPts val="0"/>
              </a:spcBef>
              <a:buClr>
                <a:srgbClr val="FCC000"/>
              </a:buClr>
            </a:pPr>
            <a:endParaRPr lang="fr-FR" sz="2000" dirty="0" smtClean="0">
              <a:effectLst>
                <a:outerShdw blurRad="38100" dist="38100" dir="2700000" algn="tl">
                  <a:srgbClr val="000000">
                    <a:alpha val="43137"/>
                  </a:srgbClr>
                </a:outerShdw>
              </a:effectLst>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2285" y="633413"/>
            <a:ext cx="2078315" cy="3113124"/>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197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fade">
                                      <p:cBhvr>
                                        <p:cTn id="18" dur="1000"/>
                                        <p:tgtEl>
                                          <p:spTgt spid="6">
                                            <p:txEl>
                                              <p:pRg st="2" end="2"/>
                                            </p:txEl>
                                          </p:spTgt>
                                        </p:tgtEl>
                                      </p:cBhvr>
                                    </p:animEffect>
                                    <p:anim calcmode="lin" valueType="num">
                                      <p:cBhvr>
                                        <p:cTn id="1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10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1000"/>
                                        <p:tgtEl>
                                          <p:spTgt spid="6">
                                            <p:txEl>
                                              <p:pRg st="3" end="3"/>
                                            </p:txEl>
                                          </p:spTgt>
                                        </p:tgtEl>
                                      </p:cBhvr>
                                    </p:animEffect>
                                    <p:anim calcmode="lin" valueType="num">
                                      <p:cBhvr>
                                        <p:cTn id="24"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400"/>
                                  </p:stCondLst>
                                  <p:childTnLst>
                                    <p:set>
                                      <p:cBhvr>
                                        <p:cTn id="27" dur="1" fill="hold">
                                          <p:stCondLst>
                                            <p:cond delay="0"/>
                                          </p:stCondLst>
                                        </p:cTn>
                                        <p:tgtEl>
                                          <p:spTgt spid="6">
                                            <p:txEl>
                                              <p:pRg st="4" end="4"/>
                                            </p:txEl>
                                          </p:spTgt>
                                        </p:tgtEl>
                                        <p:attrNameLst>
                                          <p:attrName>style.visibility</p:attrName>
                                        </p:attrNameLst>
                                      </p:cBhvr>
                                      <p:to>
                                        <p:strVal val="visible"/>
                                      </p:to>
                                    </p:set>
                                    <p:animEffect transition="in" filter="fade">
                                      <p:cBhvr>
                                        <p:cTn id="28" dur="1000"/>
                                        <p:tgtEl>
                                          <p:spTgt spid="6">
                                            <p:txEl>
                                              <p:pRg st="4" end="4"/>
                                            </p:txEl>
                                          </p:spTgt>
                                        </p:tgtEl>
                                      </p:cBhvr>
                                    </p:animEffect>
                                    <p:anim calcmode="lin" valueType="num">
                                      <p:cBhvr>
                                        <p:cTn id="2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60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fade">
                                      <p:cBhvr>
                                        <p:cTn id="33" dur="1000"/>
                                        <p:tgtEl>
                                          <p:spTgt spid="6">
                                            <p:txEl>
                                              <p:pRg st="5" end="5"/>
                                            </p:txEl>
                                          </p:spTgt>
                                        </p:tgtEl>
                                      </p:cBhvr>
                                    </p:animEffect>
                                    <p:anim calcmode="lin" valueType="num">
                                      <p:cBhvr>
                                        <p:cTn id="3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5" end="5"/>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800"/>
                                  </p:stCondLst>
                                  <p:childTnLst>
                                    <p:set>
                                      <p:cBhvr>
                                        <p:cTn id="37" dur="1" fill="hold">
                                          <p:stCondLst>
                                            <p:cond delay="0"/>
                                          </p:stCondLst>
                                        </p:cTn>
                                        <p:tgtEl>
                                          <p:spTgt spid="6">
                                            <p:txEl>
                                              <p:pRg st="7" end="7"/>
                                            </p:txEl>
                                          </p:spTgt>
                                        </p:tgtEl>
                                        <p:attrNameLst>
                                          <p:attrName>style.visibility</p:attrName>
                                        </p:attrNameLst>
                                      </p:cBhvr>
                                      <p:to>
                                        <p:strVal val="visible"/>
                                      </p:to>
                                    </p:set>
                                    <p:animEffect transition="in" filter="fade">
                                      <p:cBhvr>
                                        <p:cTn id="38" dur="1000"/>
                                        <p:tgtEl>
                                          <p:spTgt spid="6">
                                            <p:txEl>
                                              <p:pRg st="7" end="7"/>
                                            </p:txEl>
                                          </p:spTgt>
                                        </p:tgtEl>
                                      </p:cBhvr>
                                    </p:animEffect>
                                    <p:anim calcmode="lin" valueType="num">
                                      <p:cBhvr>
                                        <p:cTn id="3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3204" y="233214"/>
            <a:ext cx="442351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OBJECTIFS </a:t>
            </a: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2013</a:t>
            </a:r>
          </a:p>
        </p:txBody>
      </p:sp>
      <p:grpSp>
        <p:nvGrpSpPr>
          <p:cNvPr id="20" name="Groupe 19"/>
          <p:cNvGrpSpPr/>
          <p:nvPr/>
        </p:nvGrpSpPr>
        <p:grpSpPr>
          <a:xfrm>
            <a:off x="2115789" y="1204049"/>
            <a:ext cx="5133468" cy="809926"/>
            <a:chOff x="1975233" y="3163443"/>
            <a:chExt cx="5133468" cy="809926"/>
          </a:xfrm>
        </p:grpSpPr>
        <p:sp>
          <p:nvSpPr>
            <p:cNvPr id="17" name="Rectangle à coins arrondis 16"/>
            <p:cNvSpPr/>
            <p:nvPr/>
          </p:nvSpPr>
          <p:spPr>
            <a:xfrm>
              <a:off x="1975233" y="3163443"/>
              <a:ext cx="5133468" cy="809926"/>
            </a:xfrm>
            <a:prstGeom prst="roundRect">
              <a:avLst/>
            </a:prstGeom>
            <a:solidFill>
              <a:schemeClr val="bg1"/>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18" name="Rectangle à coins arrondis 17"/>
            <p:cNvSpPr/>
            <p:nvPr/>
          </p:nvSpPr>
          <p:spPr>
            <a:xfrm>
              <a:off x="2206757" y="3359400"/>
              <a:ext cx="680134" cy="418012"/>
            </a:xfrm>
            <a:prstGeom prst="roundRect">
              <a:avLst/>
            </a:prstGeom>
            <a:solidFill>
              <a:srgbClr val="00206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solidFill>
                </a:rPr>
                <a:t>VU</a:t>
              </a:r>
              <a:endParaRPr lang="fr-FR" dirty="0">
                <a:solidFill>
                  <a:prstClr val="white"/>
                </a:solidFill>
              </a:endParaRPr>
            </a:p>
          </p:txBody>
        </p:sp>
        <p:pic>
          <p:nvPicPr>
            <p:cNvPr id="7" name="Picture 2" descr="C:\Marianne\VU\Marketing\gamme.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6168" t="23199" r="5033" b="6711"/>
            <a:stretch/>
          </p:blipFill>
          <p:spPr bwMode="auto">
            <a:xfrm>
              <a:off x="3441132" y="3211662"/>
              <a:ext cx="3152293" cy="683000"/>
            </a:xfrm>
            <a:prstGeom prst="rect">
              <a:avLst/>
            </a:prstGeom>
            <a:noFill/>
          </p:spPr>
        </p:pic>
      </p:grpSp>
      <p:sp>
        <p:nvSpPr>
          <p:cNvPr id="16" name="Espace réservé du contenu 3"/>
          <p:cNvSpPr txBox="1">
            <a:spLocks/>
          </p:cNvSpPr>
          <p:nvPr/>
        </p:nvSpPr>
        <p:spPr>
          <a:xfrm>
            <a:off x="2115789" y="2221179"/>
            <a:ext cx="8229600" cy="1714717"/>
          </a:xfrm>
          <a:prstGeom prst="rect">
            <a:avLst/>
          </a:prstGeom>
        </p:spPr>
        <p:txBody>
          <a:bodyPr vert="horz" lIns="91440" tIns="45720" rIns="91440" bIns="45720" rtlCol="0">
            <a:normAutofit/>
          </a:bodyPr>
          <a:lstStyle>
            <a:lvl1pPr marL="265113" indent="-265113" algn="l" defTabSz="914400" rtl="0" eaLnBrk="1" latinLnBrk="0" hangingPunct="1">
              <a:spcBef>
                <a:spcPct val="20000"/>
              </a:spcBef>
              <a:buClr>
                <a:schemeClr val="accent1"/>
              </a:buClr>
              <a:buSzPct val="80000"/>
              <a:buFontTx/>
              <a:buBlip>
                <a:blip r:embed="rId4"/>
              </a:buBlip>
              <a:defRPr sz="1800" kern="1200">
                <a:solidFill>
                  <a:schemeClr val="bg1"/>
                </a:solidFill>
                <a:latin typeface="Opel Sans Condensed" pitchFamily="34" charset="0"/>
                <a:ea typeface="+mn-ea"/>
                <a:cs typeface="Arial" pitchFamily="34" charset="0"/>
              </a:defRPr>
            </a:lvl1pPr>
            <a:lvl2pPr marL="625475" indent="-168275" algn="l" defTabSz="914400" rtl="0" eaLnBrk="1" latinLnBrk="0" hangingPunct="1">
              <a:spcBef>
                <a:spcPct val="20000"/>
              </a:spcBef>
              <a:buClr>
                <a:schemeClr val="accent1"/>
              </a:buClr>
              <a:buSzPct val="80000"/>
              <a:buFontTx/>
              <a:buBlip>
                <a:blip r:embed="rId4"/>
              </a:buBlip>
              <a:defRPr sz="1600" kern="1200">
                <a:solidFill>
                  <a:schemeClr val="bg1"/>
                </a:solidFill>
                <a:latin typeface="Opel Sans Condensed" pitchFamily="34" charset="0"/>
                <a:ea typeface="+mn-ea"/>
                <a:cs typeface="Arial" pitchFamily="34" charset="0"/>
              </a:defRPr>
            </a:lvl2pPr>
            <a:lvl3pPr marL="1074738" indent="-160338" algn="l" defTabSz="914400" rtl="0" eaLnBrk="1" latinLnBrk="0" hangingPunct="1">
              <a:spcBef>
                <a:spcPct val="20000"/>
              </a:spcBef>
              <a:buClr>
                <a:schemeClr val="accent1"/>
              </a:buClr>
              <a:buSzPct val="80000"/>
              <a:buFontTx/>
              <a:buBlip>
                <a:blip r:embed="rId4"/>
              </a:buBlip>
              <a:defRPr sz="1400" kern="1200">
                <a:solidFill>
                  <a:schemeClr val="bg1"/>
                </a:solidFill>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SzPct val="80000"/>
              <a:buFontTx/>
              <a:buBlip>
                <a:blip r:embed="rId4"/>
              </a:buBlip>
              <a:defRPr sz="1200" kern="1200">
                <a:solidFill>
                  <a:schemeClr val="bg1"/>
                </a:solidFill>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SzPct val="80000"/>
              <a:buFontTx/>
              <a:buBlip>
                <a:blip r:embed="rId4"/>
              </a:buBlip>
              <a:defRPr sz="1200" kern="1200">
                <a:solidFill>
                  <a:schemeClr val="bg1"/>
                </a:solidFill>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Clr>
                <a:srgbClr val="FCC000"/>
              </a:buClr>
            </a:pPr>
            <a:r>
              <a:rPr lang="fr-FR" sz="2000" dirty="0" smtClean="0">
                <a:solidFill>
                  <a:prstClr val="white"/>
                </a:solidFill>
                <a:effectLst>
                  <a:outerShdw blurRad="38100" dist="38100" dir="2700000" algn="tl">
                    <a:srgbClr val="000000">
                      <a:alpha val="43137"/>
                    </a:srgbClr>
                  </a:outerShdw>
                </a:effectLst>
              </a:rPr>
              <a:t>Marché	385 000 </a:t>
            </a:r>
            <a:r>
              <a:rPr lang="fr-FR" sz="1600" dirty="0" smtClean="0">
                <a:solidFill>
                  <a:prstClr val="white"/>
                </a:solidFill>
                <a:effectLst>
                  <a:outerShdw blurRad="38100" dist="38100" dir="2700000" algn="tl">
                    <a:srgbClr val="000000">
                      <a:alpha val="43137"/>
                    </a:srgbClr>
                  </a:outerShdw>
                </a:effectLst>
              </a:rPr>
              <a:t>(-1% vs 2012)</a:t>
            </a:r>
          </a:p>
          <a:p>
            <a:pPr>
              <a:spcBef>
                <a:spcPts val="0"/>
              </a:spcBef>
              <a:buClr>
                <a:srgbClr val="FCC000"/>
              </a:buClr>
            </a:pPr>
            <a:endParaRPr lang="fr-FR" sz="2000" dirty="0" smtClean="0">
              <a:solidFill>
                <a:prstClr val="white"/>
              </a:solidFill>
              <a:effectLst>
                <a:outerShdw blurRad="38100" dist="38100" dir="2700000" algn="tl">
                  <a:srgbClr val="000000">
                    <a:alpha val="43137"/>
                  </a:srgbClr>
                </a:outerShdw>
              </a:effectLst>
            </a:endParaRPr>
          </a:p>
          <a:p>
            <a:pPr>
              <a:spcBef>
                <a:spcPts val="0"/>
              </a:spcBef>
              <a:buClr>
                <a:srgbClr val="FCC000"/>
              </a:buClr>
            </a:pPr>
            <a:r>
              <a:rPr lang="fr-FR" sz="2000" dirty="0" smtClean="0">
                <a:solidFill>
                  <a:prstClr val="white"/>
                </a:solidFill>
                <a:effectLst>
                  <a:outerShdw blurRad="38100" dist="38100" dir="2700000" algn="tl">
                    <a:srgbClr val="000000">
                      <a:alpha val="43137"/>
                    </a:srgbClr>
                  </a:outerShdw>
                </a:effectLst>
              </a:rPr>
              <a:t>Opel		9 500 / </a:t>
            </a:r>
            <a:r>
              <a:rPr lang="fr-FR" sz="2000" b="1" dirty="0" smtClean="0">
                <a:solidFill>
                  <a:srgbClr val="FFC000"/>
                </a:solidFill>
                <a:effectLst>
                  <a:outerShdw blurRad="38100" dist="38100" dir="2700000" algn="tl">
                    <a:srgbClr val="000000">
                      <a:alpha val="43137"/>
                    </a:srgbClr>
                  </a:outerShdw>
                </a:effectLst>
              </a:rPr>
              <a:t>2,5%</a:t>
            </a:r>
            <a:r>
              <a:rPr lang="fr-FR" sz="2000" dirty="0" smtClean="0">
                <a:solidFill>
                  <a:prstClr val="white"/>
                </a:solidFill>
                <a:effectLst>
                  <a:outerShdw blurRad="38100" dist="38100" dir="2700000" algn="tl">
                    <a:srgbClr val="000000">
                      <a:alpha val="43137"/>
                    </a:srgbClr>
                  </a:outerShdw>
                </a:effectLst>
              </a:rPr>
              <a:t> </a:t>
            </a:r>
            <a:r>
              <a:rPr lang="fr-FR" sz="2000" dirty="0" err="1" smtClean="0">
                <a:solidFill>
                  <a:prstClr val="white"/>
                </a:solidFill>
                <a:effectLst>
                  <a:outerShdw blurRad="38100" dist="38100" dir="2700000" algn="tl">
                    <a:srgbClr val="000000">
                      <a:alpha val="43137"/>
                    </a:srgbClr>
                  </a:outerShdw>
                </a:effectLst>
              </a:rPr>
              <a:t>pdm</a:t>
            </a:r>
            <a:r>
              <a:rPr lang="fr-FR" sz="2000" dirty="0" smtClean="0">
                <a:solidFill>
                  <a:prstClr val="white"/>
                </a:solidFill>
                <a:effectLst>
                  <a:outerShdw blurRad="38100" dist="38100" dir="2700000" algn="tl">
                    <a:srgbClr val="000000">
                      <a:alpha val="43137"/>
                    </a:srgbClr>
                  </a:outerShdw>
                </a:effectLst>
              </a:rPr>
              <a:t> (</a:t>
            </a:r>
            <a:r>
              <a:rPr lang="fr-FR" sz="1600" dirty="0">
                <a:solidFill>
                  <a:prstClr val="white"/>
                </a:solidFill>
                <a:effectLst>
                  <a:outerShdw blurRad="38100" dist="38100" dir="2700000" algn="tl">
                    <a:srgbClr val="000000">
                      <a:alpha val="43137"/>
                    </a:srgbClr>
                  </a:outerShdw>
                </a:effectLst>
              </a:rPr>
              <a:t>vs </a:t>
            </a:r>
            <a:r>
              <a:rPr lang="fr-FR" sz="1600" dirty="0" smtClean="0">
                <a:solidFill>
                  <a:prstClr val="white"/>
                </a:solidFill>
                <a:effectLst>
                  <a:outerShdw blurRad="38100" dist="38100" dir="2700000" algn="tl">
                    <a:srgbClr val="000000">
                      <a:alpha val="43137"/>
                    </a:srgbClr>
                  </a:outerShdw>
                </a:effectLst>
              </a:rPr>
              <a:t>1,9%)</a:t>
            </a:r>
          </a:p>
          <a:p>
            <a:pPr marL="1828800" lvl="4" indent="0">
              <a:spcBef>
                <a:spcPts val="0"/>
              </a:spcBef>
              <a:buClr>
                <a:srgbClr val="FCC000"/>
              </a:buClr>
              <a:buFontTx/>
              <a:buNone/>
            </a:pPr>
            <a:r>
              <a:rPr lang="fr-FR" sz="2000" dirty="0">
                <a:solidFill>
                  <a:prstClr val="white"/>
                </a:solidFill>
                <a:effectLst>
                  <a:outerShdw blurRad="38100" dist="38100" dir="2700000" algn="tl">
                    <a:srgbClr val="000000">
                      <a:alpha val="43137"/>
                    </a:srgbClr>
                  </a:outerShdw>
                </a:effectLst>
              </a:rPr>
              <a:t>1500 ventes </a:t>
            </a:r>
            <a:r>
              <a:rPr lang="fr-FR" sz="2000" dirty="0" smtClean="0">
                <a:solidFill>
                  <a:prstClr val="white"/>
                </a:solidFill>
                <a:effectLst>
                  <a:outerShdw blurRad="38100" dist="38100" dir="2700000" algn="tl">
                    <a:srgbClr val="000000">
                      <a:alpha val="43137"/>
                    </a:srgbClr>
                  </a:outerShdw>
                </a:effectLst>
              </a:rPr>
              <a:t>directes</a:t>
            </a:r>
          </a:p>
          <a:p>
            <a:pPr>
              <a:spcBef>
                <a:spcPts val="0"/>
              </a:spcBef>
              <a:buClr>
                <a:srgbClr val="FCC000"/>
              </a:buClr>
              <a:buFont typeface="Arial" pitchFamily="34" charset="0"/>
              <a:buChar char="•"/>
            </a:pPr>
            <a:endParaRPr lang="fr-FR" dirty="0">
              <a:solidFill>
                <a:prstClr val="white"/>
              </a:solidFill>
              <a:effectLst>
                <a:outerShdw blurRad="38100" dist="38100" dir="2700000" algn="tl">
                  <a:srgbClr val="000000">
                    <a:alpha val="43137"/>
                  </a:srgbClr>
                </a:outerShdw>
              </a:effectLst>
            </a:endParaRPr>
          </a:p>
        </p:txBody>
      </p:sp>
      <p:sp>
        <p:nvSpPr>
          <p:cNvPr id="8" name="Rectangle à coins arrondis 7"/>
          <p:cNvSpPr/>
          <p:nvPr/>
        </p:nvSpPr>
        <p:spPr>
          <a:xfrm>
            <a:off x="389299" y="3702867"/>
            <a:ext cx="1835131" cy="1016566"/>
          </a:xfrm>
          <a:prstGeom prst="roundRect">
            <a:avLst/>
          </a:prstGeom>
          <a:solidFill>
            <a:srgbClr val="D9D9D9">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solidFill>
                  <a:prstClr val="white"/>
                </a:solidFill>
                <a:effectLst>
                  <a:outerShdw blurRad="38100" dist="38100" dir="2700000" algn="tl">
                    <a:srgbClr val="000000">
                      <a:alpha val="43137"/>
                    </a:srgbClr>
                  </a:outerShdw>
                </a:effectLst>
              </a:rPr>
              <a:t>Convention </a:t>
            </a:r>
          </a:p>
          <a:p>
            <a:pPr algn="ctr"/>
            <a:r>
              <a:rPr lang="fr-FR" sz="1600" dirty="0" smtClean="0">
                <a:solidFill>
                  <a:prstClr val="white"/>
                </a:solidFill>
                <a:effectLst>
                  <a:outerShdw blurRad="38100" dist="38100" dir="2700000" algn="tl">
                    <a:srgbClr val="000000">
                      <a:alpha val="43137"/>
                    </a:srgbClr>
                  </a:outerShdw>
                </a:effectLst>
              </a:rPr>
              <a:t>Opel Entreprises </a:t>
            </a:r>
          </a:p>
          <a:p>
            <a:pPr algn="ctr"/>
            <a:r>
              <a:rPr lang="fr-FR" sz="1600" dirty="0" smtClean="0">
                <a:solidFill>
                  <a:prstClr val="white"/>
                </a:solidFill>
                <a:effectLst>
                  <a:outerShdw blurRad="38100" dist="38100" dir="2700000" algn="tl">
                    <a:srgbClr val="000000">
                      <a:alpha val="43137"/>
                    </a:srgbClr>
                  </a:outerShdw>
                </a:effectLst>
              </a:rPr>
              <a:t>18 janvier (Lyon)</a:t>
            </a:r>
            <a:endParaRPr lang="fr-FR" sz="16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3934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700"/>
                                  </p:stCondLst>
                                  <p:childTnLst>
                                    <p:set>
                                      <p:cBhvr>
                                        <p:cTn id="17" dur="1" fill="hold">
                                          <p:stCondLst>
                                            <p:cond delay="0"/>
                                          </p:stCondLst>
                                        </p:cTn>
                                        <p:tgtEl>
                                          <p:spTgt spid="16">
                                            <p:txEl>
                                              <p:pRg st="0" end="0"/>
                                            </p:txEl>
                                          </p:spTgt>
                                        </p:tgtEl>
                                        <p:attrNameLst>
                                          <p:attrName>style.visibility</p:attrName>
                                        </p:attrNameLst>
                                      </p:cBhvr>
                                      <p:to>
                                        <p:strVal val="visible"/>
                                      </p:to>
                                    </p:set>
                                    <p:animEffect transition="in" filter="fade">
                                      <p:cBhvr>
                                        <p:cTn id="18" dur="1000"/>
                                        <p:tgtEl>
                                          <p:spTgt spid="16">
                                            <p:txEl>
                                              <p:pRg st="0" end="0"/>
                                            </p:txEl>
                                          </p:spTgt>
                                        </p:tgtEl>
                                      </p:cBhvr>
                                    </p:animEffect>
                                    <p:anim calcmode="lin" valueType="num">
                                      <p:cBhvr>
                                        <p:cTn id="19"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200"/>
                                  </p:stCondLst>
                                  <p:childTnLst>
                                    <p:set>
                                      <p:cBhvr>
                                        <p:cTn id="22" dur="1" fill="hold">
                                          <p:stCondLst>
                                            <p:cond delay="0"/>
                                          </p:stCondLst>
                                        </p:cTn>
                                        <p:tgtEl>
                                          <p:spTgt spid="16">
                                            <p:txEl>
                                              <p:pRg st="2" end="2"/>
                                            </p:txEl>
                                          </p:spTgt>
                                        </p:tgtEl>
                                        <p:attrNameLst>
                                          <p:attrName>style.visibility</p:attrName>
                                        </p:attrNameLst>
                                      </p:cBhvr>
                                      <p:to>
                                        <p:strVal val="visible"/>
                                      </p:to>
                                    </p:set>
                                    <p:animEffect transition="in" filter="fade">
                                      <p:cBhvr>
                                        <p:cTn id="23" dur="1000"/>
                                        <p:tgtEl>
                                          <p:spTgt spid="16">
                                            <p:txEl>
                                              <p:pRg st="2" end="2"/>
                                            </p:txEl>
                                          </p:spTgt>
                                        </p:tgtEl>
                                      </p:cBhvr>
                                    </p:animEffect>
                                    <p:anim calcmode="lin" valueType="num">
                                      <p:cBhvr>
                                        <p:cTn id="24"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16">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200"/>
                                  </p:stCondLst>
                                  <p:childTnLst>
                                    <p:set>
                                      <p:cBhvr>
                                        <p:cTn id="27" dur="1" fill="hold">
                                          <p:stCondLst>
                                            <p:cond delay="0"/>
                                          </p:stCondLst>
                                        </p:cTn>
                                        <p:tgtEl>
                                          <p:spTgt spid="16">
                                            <p:txEl>
                                              <p:pRg st="3" end="3"/>
                                            </p:txEl>
                                          </p:spTgt>
                                        </p:tgtEl>
                                        <p:attrNameLst>
                                          <p:attrName>style.visibility</p:attrName>
                                        </p:attrNameLst>
                                      </p:cBhvr>
                                      <p:to>
                                        <p:strVal val="visible"/>
                                      </p:to>
                                    </p:set>
                                    <p:animEffect transition="in" filter="fade">
                                      <p:cBhvr>
                                        <p:cTn id="28" dur="1000"/>
                                        <p:tgtEl>
                                          <p:spTgt spid="16">
                                            <p:txEl>
                                              <p:pRg st="3" end="3"/>
                                            </p:txEl>
                                          </p:spTgt>
                                        </p:tgtEl>
                                      </p:cBhvr>
                                    </p:animEffect>
                                    <p:anim calcmode="lin" valueType="num">
                                      <p:cBhvr>
                                        <p:cTn id="29" dur="1000" fill="hold"/>
                                        <p:tgtEl>
                                          <p:spTgt spid="1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6">
                                            <p:txEl>
                                              <p:pRg st="3" end="3"/>
                                            </p:txEl>
                                          </p:spTgt>
                                        </p:tgtEl>
                                        <p:attrNameLst>
                                          <p:attrName>ppt_y</p:attrName>
                                        </p:attrNameLst>
                                      </p:cBhvr>
                                      <p:tavLst>
                                        <p:tav tm="0">
                                          <p:val>
                                            <p:strVal val="#ppt_y+.1"/>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0" fill="hold"/>
                                        <p:tgtEl>
                                          <p:spTgt spid="8"/>
                                        </p:tgtEl>
                                        <p:attrNameLst>
                                          <p:attrName>ppt_x</p:attrName>
                                        </p:attrNameLst>
                                      </p:cBhvr>
                                      <p:tavLst>
                                        <p:tav tm="0">
                                          <p:val>
                                            <p:strVal val="0-#ppt_w/2"/>
                                          </p:val>
                                        </p:tav>
                                        <p:tav tm="100000">
                                          <p:val>
                                            <p:strVal val="#ppt_x"/>
                                          </p:val>
                                        </p:tav>
                                      </p:tavLst>
                                    </p:anim>
                                    <p:anim calcmode="lin" valueType="num">
                                      <p:cBhvr additive="base">
                                        <p:cTn id="34" dur="3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p" bldLvl="5"/>
      <p:bldP spid="8"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necteur droit avec flèche 14"/>
          <p:cNvCxnSpPr/>
          <p:nvPr/>
        </p:nvCxnSpPr>
        <p:spPr>
          <a:xfrm flipV="1">
            <a:off x="2419590" y="2205958"/>
            <a:ext cx="2388346" cy="1440137"/>
          </a:xfrm>
          <a:prstGeom prst="straightConnector1">
            <a:avLst/>
          </a:prstGeom>
          <a:ln w="28575">
            <a:solidFill>
              <a:schemeClr val="bg1">
                <a:lumMod val="95000"/>
              </a:schemeClr>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493060" y="238826"/>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STRATÉGIE 2013 : OPTIMISER LE TRAFIC</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7" name="Rectangle à coins arrondis 6"/>
          <p:cNvSpPr/>
          <p:nvPr/>
        </p:nvSpPr>
        <p:spPr>
          <a:xfrm>
            <a:off x="2848366" y="2926932"/>
            <a:ext cx="1224136" cy="951438"/>
          </a:xfrm>
          <a:prstGeom prst="roundRect">
            <a:avLst/>
          </a:prstGeom>
          <a:solidFill>
            <a:srgbClr val="D9D9D9">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solidFill>
                  <a:prstClr val="white"/>
                </a:solidFill>
                <a:effectLst>
                  <a:outerShdw blurRad="38100" dist="38100" dir="2700000" algn="tl">
                    <a:srgbClr val="000000">
                      <a:alpha val="43137"/>
                    </a:srgbClr>
                  </a:outerShdw>
                </a:effectLst>
              </a:rPr>
              <a:t>Lead </a:t>
            </a:r>
            <a:r>
              <a:rPr lang="fr-FR" sz="1600" dirty="0" err="1" smtClean="0">
                <a:solidFill>
                  <a:prstClr val="white"/>
                </a:solidFill>
                <a:effectLst>
                  <a:outerShdw blurRad="38100" dist="38100" dir="2700000" algn="tl">
                    <a:srgbClr val="000000">
                      <a:alpha val="43137"/>
                    </a:srgbClr>
                  </a:outerShdw>
                </a:effectLst>
              </a:rPr>
              <a:t>it</a:t>
            </a:r>
            <a:endParaRPr lang="fr-FR" sz="1600" dirty="0">
              <a:solidFill>
                <a:prstClr val="white"/>
              </a:solidFill>
              <a:effectLst>
                <a:outerShdw blurRad="38100" dist="38100" dir="2700000" algn="tl">
                  <a:srgbClr val="000000">
                    <a:alpha val="43137"/>
                  </a:srgbClr>
                </a:outerShdw>
              </a:effectLst>
            </a:endParaRPr>
          </a:p>
        </p:txBody>
      </p:sp>
      <p:sp>
        <p:nvSpPr>
          <p:cNvPr id="8" name="Rectangle à coins arrondis 7"/>
          <p:cNvSpPr/>
          <p:nvPr/>
        </p:nvSpPr>
        <p:spPr>
          <a:xfrm>
            <a:off x="4815767" y="1518385"/>
            <a:ext cx="1063388" cy="1080120"/>
          </a:xfrm>
          <a:prstGeom prst="roundRect">
            <a:avLst/>
          </a:prstGeom>
          <a:solidFill>
            <a:srgbClr val="D9D9D9">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solidFill>
                  <a:prstClr val="white"/>
                </a:solidFill>
                <a:effectLst>
                  <a:outerShdw blurRad="38100" dist="38100" dir="2700000" algn="tl">
                    <a:srgbClr val="000000">
                      <a:alpha val="43137"/>
                    </a:srgbClr>
                  </a:outerShdw>
                </a:effectLst>
              </a:rPr>
              <a:t>Outils vendeur</a:t>
            </a:r>
            <a:endParaRPr lang="fr-FR" sz="1600" dirty="0">
              <a:solidFill>
                <a:prstClr val="white"/>
              </a:solidFill>
              <a:effectLst>
                <a:outerShdw blurRad="38100" dist="38100" dir="2700000" algn="tl">
                  <a:srgbClr val="000000">
                    <a:alpha val="43137"/>
                  </a:srgbClr>
                </a:outerShdw>
              </a:effectLst>
            </a:endParaRPr>
          </a:p>
        </p:txBody>
      </p:sp>
      <p:cxnSp>
        <p:nvCxnSpPr>
          <p:cNvPr id="11" name="Connecteur droit avec flèche 10"/>
          <p:cNvCxnSpPr>
            <a:stCxn id="4" idx="3"/>
            <a:endCxn id="8" idx="1"/>
          </p:cNvCxnSpPr>
          <p:nvPr/>
        </p:nvCxnSpPr>
        <p:spPr>
          <a:xfrm>
            <a:off x="2411760" y="1680651"/>
            <a:ext cx="2404007" cy="377794"/>
          </a:xfrm>
          <a:prstGeom prst="straightConnector1">
            <a:avLst/>
          </a:prstGeom>
          <a:ln w="28575">
            <a:solidFill>
              <a:schemeClr val="bg1">
                <a:lumMod val="95000"/>
              </a:schemeClr>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8" idx="3"/>
          </p:cNvCxnSpPr>
          <p:nvPr/>
        </p:nvCxnSpPr>
        <p:spPr>
          <a:xfrm>
            <a:off x="5879155" y="2058445"/>
            <a:ext cx="540008" cy="0"/>
          </a:xfrm>
          <a:prstGeom prst="straightConnector1">
            <a:avLst/>
          </a:prstGeom>
          <a:ln w="28575">
            <a:solidFill>
              <a:schemeClr val="bg1">
                <a:lumMod val="95000"/>
              </a:schemeClr>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30" name="Groupe 29"/>
          <p:cNvGrpSpPr/>
          <p:nvPr/>
        </p:nvGrpSpPr>
        <p:grpSpPr>
          <a:xfrm>
            <a:off x="179512" y="843558"/>
            <a:ext cx="2396184" cy="1674186"/>
            <a:chOff x="179512" y="843558"/>
            <a:chExt cx="2396184" cy="1674186"/>
          </a:xfrm>
        </p:grpSpPr>
        <p:sp>
          <p:nvSpPr>
            <p:cNvPr id="4" name="Rectangle à coins arrondis 3"/>
            <p:cNvSpPr/>
            <p:nvPr/>
          </p:nvSpPr>
          <p:spPr>
            <a:xfrm>
              <a:off x="179512" y="843558"/>
              <a:ext cx="2232248" cy="1674186"/>
            </a:xfrm>
            <a:prstGeom prst="roundRect">
              <a:avLst>
                <a:gd name="adj" fmla="val 11339"/>
              </a:avLst>
            </a:prstGeom>
            <a:solidFill>
              <a:srgbClr val="D9D9D9">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smtClean="0">
                <a:solidFill>
                  <a:prstClr val="white"/>
                </a:solidFill>
                <a:effectLst>
                  <a:outerShdw blurRad="38100" dist="38100" dir="2700000" algn="tl">
                    <a:srgbClr val="000000">
                      <a:alpha val="43137"/>
                    </a:srgbClr>
                  </a:outerShdw>
                </a:effectLst>
              </a:endParaRPr>
            </a:p>
          </p:txBody>
        </p:sp>
        <p:sp>
          <p:nvSpPr>
            <p:cNvPr id="14" name="Rectangle 13"/>
            <p:cNvSpPr/>
            <p:nvPr/>
          </p:nvSpPr>
          <p:spPr>
            <a:xfrm>
              <a:off x="289696" y="1614241"/>
              <a:ext cx="2286000" cy="338554"/>
            </a:xfrm>
            <a:prstGeom prst="rect">
              <a:avLst/>
            </a:prstGeom>
          </p:spPr>
          <p:txBody>
            <a:bodyPr>
              <a:spAutoFit/>
            </a:bodyPr>
            <a:lstStyle/>
            <a:p>
              <a:pPr marL="179388" indent="-179388">
                <a:buSzPct val="80000"/>
                <a:buFontTx/>
                <a:buBlip>
                  <a:blip r:embed="rId3"/>
                </a:buBlip>
              </a:pPr>
              <a:r>
                <a:rPr lang="fr-FR" sz="1600" dirty="0" smtClean="0">
                  <a:solidFill>
                    <a:prstClr val="white"/>
                  </a:solidFill>
                  <a:effectLst>
                    <a:outerShdw blurRad="38100" dist="38100" dir="2700000" algn="tl">
                      <a:srgbClr val="000000">
                        <a:alpha val="43137"/>
                      </a:srgbClr>
                    </a:outerShdw>
                  </a:effectLst>
                </a:rPr>
                <a:t>Show-room VIP</a:t>
              </a:r>
            </a:p>
          </p:txBody>
        </p:sp>
        <p:sp>
          <p:nvSpPr>
            <p:cNvPr id="16" name="Rectangle à coins arrondis 15"/>
            <p:cNvSpPr/>
            <p:nvPr/>
          </p:nvSpPr>
          <p:spPr>
            <a:xfrm>
              <a:off x="661650" y="940268"/>
              <a:ext cx="1321723" cy="338597"/>
            </a:xfrm>
            <a:prstGeom prst="roundRect">
              <a:avLst/>
            </a:prstGeom>
            <a:solidFill>
              <a:srgbClr val="D9D9D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solidFill>
                  <a:prstClr val="white"/>
                </a:solidFill>
                <a:effectLst>
                  <a:outerShdw blurRad="38100" dist="38100" dir="2700000" algn="tl">
                    <a:srgbClr val="000000">
                      <a:alpha val="43137"/>
                    </a:srgbClr>
                  </a:outerShdw>
                </a:effectLst>
              </a:endParaRPr>
            </a:p>
          </p:txBody>
        </p:sp>
        <p:sp>
          <p:nvSpPr>
            <p:cNvPr id="12" name="Rectangle 11"/>
            <p:cNvSpPr/>
            <p:nvPr/>
          </p:nvSpPr>
          <p:spPr>
            <a:xfrm>
              <a:off x="743686" y="953690"/>
              <a:ext cx="1190903" cy="338554"/>
            </a:xfrm>
            <a:prstGeom prst="rect">
              <a:avLst/>
            </a:prstGeom>
          </p:spPr>
          <p:txBody>
            <a:bodyPr wrap="none">
              <a:spAutoFit/>
            </a:bodyPr>
            <a:lstStyle/>
            <a:p>
              <a:pPr algn="ctr"/>
              <a:r>
                <a:rPr lang="fr-FR" sz="1600" b="1" dirty="0" smtClean="0">
                  <a:solidFill>
                    <a:srgbClr val="FCC000"/>
                  </a:solidFill>
                  <a:effectLst>
                    <a:outerShdw blurRad="38100" dist="38100" dir="2700000" algn="tl">
                      <a:srgbClr val="000000">
                        <a:alpha val="43137"/>
                      </a:srgbClr>
                    </a:outerShdw>
                  </a:effectLst>
                </a:rPr>
                <a:t>PR</a:t>
              </a:r>
              <a:r>
                <a:rPr lang="fr-FR" sz="1600" b="1" dirty="0" smtClean="0">
                  <a:solidFill>
                    <a:srgbClr val="FFC000"/>
                  </a:solidFill>
                  <a:effectLst>
                    <a:outerShdw blurRad="38100" dist="38100" dir="2700000" algn="tl">
                      <a:srgbClr val="000000">
                        <a:alpha val="43137"/>
                      </a:srgbClr>
                    </a:outerShdw>
                  </a:effectLst>
                </a:rPr>
                <a:t>OSP</a:t>
              </a:r>
              <a:r>
                <a:rPr lang="fr-FR" sz="1600" b="1" dirty="0" smtClean="0">
                  <a:solidFill>
                    <a:srgbClr val="FCC000"/>
                  </a:solidFill>
                  <a:effectLst>
                    <a:outerShdw blurRad="38100" dist="38100" dir="2700000" algn="tl">
                      <a:srgbClr val="000000">
                        <a:alpha val="43137"/>
                      </a:srgbClr>
                    </a:outerShdw>
                  </a:effectLst>
                </a:rPr>
                <a:t>ECTS </a:t>
              </a:r>
              <a:endParaRPr lang="fr-FR" sz="1600" b="1" dirty="0">
                <a:solidFill>
                  <a:srgbClr val="FCC000"/>
                </a:solidFill>
                <a:effectLst>
                  <a:outerShdw blurRad="38100" dist="38100" dir="2700000" algn="tl">
                    <a:srgbClr val="000000">
                      <a:alpha val="43137"/>
                    </a:srgbClr>
                  </a:outerShdw>
                </a:effectLst>
              </a:endParaRPr>
            </a:p>
          </p:txBody>
        </p:sp>
      </p:grpSp>
      <p:grpSp>
        <p:nvGrpSpPr>
          <p:cNvPr id="32" name="Groupe 31"/>
          <p:cNvGrpSpPr/>
          <p:nvPr/>
        </p:nvGrpSpPr>
        <p:grpSpPr>
          <a:xfrm>
            <a:off x="179512" y="2733768"/>
            <a:ext cx="2302625" cy="1944216"/>
            <a:chOff x="179512" y="2733768"/>
            <a:chExt cx="2302625" cy="1944216"/>
          </a:xfrm>
        </p:grpSpPr>
        <p:sp>
          <p:nvSpPr>
            <p:cNvPr id="6" name="Rectangle à coins arrondis 5"/>
            <p:cNvSpPr/>
            <p:nvPr/>
          </p:nvSpPr>
          <p:spPr>
            <a:xfrm>
              <a:off x="179512" y="2733768"/>
              <a:ext cx="2232248" cy="1944216"/>
            </a:xfrm>
            <a:prstGeom prst="roundRect">
              <a:avLst>
                <a:gd name="adj" fmla="val 9740"/>
              </a:avLst>
            </a:prstGeom>
            <a:solidFill>
              <a:srgbClr val="D9D9D9">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smtClean="0">
                <a:solidFill>
                  <a:prstClr val="white"/>
                </a:solidFill>
                <a:effectLst>
                  <a:outerShdw blurRad="38100" dist="38100" dir="2700000" algn="tl">
                    <a:srgbClr val="000000">
                      <a:alpha val="43137"/>
                    </a:srgbClr>
                  </a:outerShdw>
                </a:effectLst>
              </a:endParaRPr>
            </a:p>
          </p:txBody>
        </p:sp>
        <p:sp>
          <p:nvSpPr>
            <p:cNvPr id="20" name="Rectangle à coins arrondis 19"/>
            <p:cNvSpPr/>
            <p:nvPr/>
          </p:nvSpPr>
          <p:spPr>
            <a:xfrm>
              <a:off x="653337" y="2874857"/>
              <a:ext cx="1321723" cy="338597"/>
            </a:xfrm>
            <a:prstGeom prst="roundRect">
              <a:avLst/>
            </a:prstGeom>
            <a:solidFill>
              <a:srgbClr val="D9D9D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solidFill>
                  <a:prstClr val="white"/>
                </a:solidFill>
                <a:effectLst>
                  <a:outerShdw blurRad="38100" dist="38100" dir="2700000" algn="tl">
                    <a:srgbClr val="000000">
                      <a:alpha val="43137"/>
                    </a:srgbClr>
                  </a:outerShdw>
                </a:effectLst>
              </a:endParaRPr>
            </a:p>
          </p:txBody>
        </p:sp>
        <p:sp>
          <p:nvSpPr>
            <p:cNvPr id="21" name="Rectangle 20"/>
            <p:cNvSpPr/>
            <p:nvPr/>
          </p:nvSpPr>
          <p:spPr>
            <a:xfrm>
              <a:off x="1054947" y="2888279"/>
              <a:ext cx="551754" cy="338554"/>
            </a:xfrm>
            <a:prstGeom prst="rect">
              <a:avLst/>
            </a:prstGeom>
          </p:spPr>
          <p:txBody>
            <a:bodyPr wrap="none">
              <a:spAutoFit/>
            </a:bodyPr>
            <a:lstStyle/>
            <a:p>
              <a:pPr algn="ctr"/>
              <a:r>
                <a:rPr lang="fr-FR" sz="1600" b="1" dirty="0" smtClean="0">
                  <a:solidFill>
                    <a:srgbClr val="FCC000"/>
                  </a:solidFill>
                  <a:effectLst>
                    <a:outerShdw blurRad="38100" dist="38100" dir="2700000" algn="tl">
                      <a:srgbClr val="000000">
                        <a:alpha val="43137"/>
                      </a:srgbClr>
                    </a:outerShdw>
                  </a:effectLst>
                </a:rPr>
                <a:t>WEB</a:t>
              </a:r>
              <a:endParaRPr lang="fr-FR" sz="1600" b="1" dirty="0">
                <a:solidFill>
                  <a:srgbClr val="FCC000"/>
                </a:solidFill>
                <a:effectLst>
                  <a:outerShdw blurRad="38100" dist="38100" dir="2700000" algn="tl">
                    <a:srgbClr val="000000">
                      <a:alpha val="43137"/>
                    </a:srgbClr>
                  </a:outerShdw>
                </a:effectLst>
              </a:endParaRPr>
            </a:p>
          </p:txBody>
        </p:sp>
        <p:sp>
          <p:nvSpPr>
            <p:cNvPr id="18" name="Rectangle 17"/>
            <p:cNvSpPr/>
            <p:nvPr/>
          </p:nvSpPr>
          <p:spPr>
            <a:xfrm>
              <a:off x="196137" y="3402651"/>
              <a:ext cx="2286000" cy="830997"/>
            </a:xfrm>
            <a:prstGeom prst="rect">
              <a:avLst/>
            </a:prstGeom>
          </p:spPr>
          <p:txBody>
            <a:bodyPr>
              <a:spAutoFit/>
            </a:bodyPr>
            <a:lstStyle/>
            <a:p>
              <a:pPr marL="179388" indent="-179388">
                <a:buSzPct val="80000"/>
                <a:buFontTx/>
                <a:buBlip>
                  <a:blip r:embed="rId3"/>
                </a:buBlip>
              </a:pPr>
              <a:r>
                <a:rPr lang="fr-FR" sz="1600" dirty="0" err="1" smtClean="0">
                  <a:solidFill>
                    <a:prstClr val="white"/>
                  </a:solidFill>
                  <a:effectLst>
                    <a:outerShdw blurRad="38100" dist="38100" dir="2700000" algn="tl">
                      <a:srgbClr val="000000">
                        <a:alpha val="43137"/>
                      </a:srgbClr>
                    </a:outerShdw>
                  </a:effectLst>
                </a:rPr>
                <a:t>Visualisateur</a:t>
              </a:r>
              <a:r>
                <a:rPr lang="fr-FR" sz="1600" dirty="0" smtClean="0">
                  <a:solidFill>
                    <a:prstClr val="white"/>
                  </a:solidFill>
                  <a:effectLst>
                    <a:outerShdw blurRad="38100" dist="38100" dir="2700000" algn="tl">
                      <a:srgbClr val="000000">
                        <a:alpha val="43137"/>
                      </a:srgbClr>
                    </a:outerShdw>
                  </a:effectLst>
                </a:rPr>
                <a:t> </a:t>
              </a:r>
              <a:r>
                <a:rPr lang="fr-FR" sz="1600" dirty="0">
                  <a:solidFill>
                    <a:prstClr val="white"/>
                  </a:solidFill>
                  <a:effectLst>
                    <a:outerShdw blurRad="38100" dist="38100" dir="2700000" algn="tl">
                      <a:srgbClr val="000000">
                        <a:alpha val="43137"/>
                      </a:srgbClr>
                    </a:outerShdw>
                  </a:effectLst>
                </a:rPr>
                <a:t>de </a:t>
              </a:r>
              <a:r>
                <a:rPr lang="fr-FR" sz="1600" dirty="0" smtClean="0">
                  <a:solidFill>
                    <a:prstClr val="white"/>
                  </a:solidFill>
                  <a:effectLst>
                    <a:outerShdw blurRad="38100" dist="38100" dir="2700000" algn="tl">
                      <a:srgbClr val="000000">
                        <a:alpha val="43137"/>
                      </a:srgbClr>
                    </a:outerShdw>
                  </a:effectLst>
                </a:rPr>
                <a:t>stock</a:t>
              </a:r>
              <a:endParaRPr lang="fr-FR" sz="1600" dirty="0">
                <a:solidFill>
                  <a:prstClr val="white"/>
                </a:solidFill>
                <a:effectLst>
                  <a:outerShdw blurRad="38100" dist="38100" dir="2700000" algn="tl">
                    <a:srgbClr val="000000">
                      <a:alpha val="43137"/>
                    </a:srgbClr>
                  </a:outerShdw>
                </a:effectLst>
              </a:endParaRPr>
            </a:p>
            <a:p>
              <a:pPr marL="179388" indent="-179388">
                <a:buSzPct val="80000"/>
                <a:buFontTx/>
                <a:buBlip>
                  <a:blip r:embed="rId3"/>
                </a:buBlip>
              </a:pPr>
              <a:r>
                <a:rPr lang="fr-FR" sz="1600" dirty="0">
                  <a:solidFill>
                    <a:prstClr val="white"/>
                  </a:solidFill>
                  <a:effectLst>
                    <a:outerShdw blurRad="38100" dist="38100" dir="2700000" algn="tl">
                      <a:srgbClr val="000000">
                        <a:alpha val="43137"/>
                      </a:srgbClr>
                    </a:outerShdw>
                  </a:effectLst>
                </a:rPr>
                <a:t>Site internet distributeur </a:t>
              </a:r>
            </a:p>
          </p:txBody>
        </p:sp>
      </p:grpSp>
      <p:grpSp>
        <p:nvGrpSpPr>
          <p:cNvPr id="33" name="Groupe 32"/>
          <p:cNvGrpSpPr/>
          <p:nvPr/>
        </p:nvGrpSpPr>
        <p:grpSpPr>
          <a:xfrm>
            <a:off x="6419163" y="1059334"/>
            <a:ext cx="1944216" cy="1998222"/>
            <a:chOff x="6419163" y="1545636"/>
            <a:chExt cx="1944216" cy="1998222"/>
          </a:xfrm>
        </p:grpSpPr>
        <p:sp>
          <p:nvSpPr>
            <p:cNvPr id="9" name="Rectangle à coins arrondis 8"/>
            <p:cNvSpPr/>
            <p:nvPr/>
          </p:nvSpPr>
          <p:spPr>
            <a:xfrm>
              <a:off x="6419163" y="1545636"/>
              <a:ext cx="1944216" cy="1998222"/>
            </a:xfrm>
            <a:prstGeom prst="roundRect">
              <a:avLst>
                <a:gd name="adj" fmla="val 10254"/>
              </a:avLst>
            </a:prstGeom>
            <a:solidFill>
              <a:srgbClr val="D9D9D9">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a:solidFill>
                  <a:prstClr val="white"/>
                </a:solidFill>
                <a:effectLst>
                  <a:outerShdw blurRad="38100" dist="38100" dir="2700000" algn="tl">
                    <a:srgbClr val="000000">
                      <a:alpha val="43137"/>
                    </a:srgbClr>
                  </a:outerShdw>
                </a:effectLst>
              </a:endParaRPr>
            </a:p>
          </p:txBody>
        </p:sp>
        <p:sp>
          <p:nvSpPr>
            <p:cNvPr id="26" name="Rectangle à coins arrondis 25"/>
            <p:cNvSpPr/>
            <p:nvPr/>
          </p:nvSpPr>
          <p:spPr>
            <a:xfrm>
              <a:off x="6730409" y="2353663"/>
              <a:ext cx="1321723" cy="338597"/>
            </a:xfrm>
            <a:prstGeom prst="roundRect">
              <a:avLst/>
            </a:prstGeom>
            <a:solidFill>
              <a:srgbClr val="D9D9D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solidFill>
                  <a:prstClr val="white"/>
                </a:solidFill>
                <a:effectLst>
                  <a:outerShdw blurRad="38100" dist="38100" dir="2700000" algn="tl">
                    <a:srgbClr val="000000">
                      <a:alpha val="43137"/>
                    </a:srgbClr>
                  </a:outerShdw>
                </a:effectLst>
              </a:endParaRPr>
            </a:p>
          </p:txBody>
        </p:sp>
        <p:sp>
          <p:nvSpPr>
            <p:cNvPr id="27" name="Rectangle 26"/>
            <p:cNvSpPr/>
            <p:nvPr/>
          </p:nvSpPr>
          <p:spPr>
            <a:xfrm>
              <a:off x="6757366" y="2367085"/>
              <a:ext cx="1301062" cy="338554"/>
            </a:xfrm>
            <a:prstGeom prst="rect">
              <a:avLst/>
            </a:prstGeom>
          </p:spPr>
          <p:txBody>
            <a:bodyPr wrap="none">
              <a:spAutoFit/>
            </a:bodyPr>
            <a:lstStyle/>
            <a:p>
              <a:pPr algn="ctr"/>
              <a:r>
                <a:rPr lang="fr-FR" sz="1600" b="1" dirty="0" smtClean="0">
                  <a:solidFill>
                    <a:srgbClr val="FCC000"/>
                  </a:solidFill>
                  <a:effectLst>
                    <a:outerShdw blurRad="38100" dist="38100" dir="2700000" algn="tl">
                      <a:srgbClr val="000000">
                        <a:alpha val="43137"/>
                      </a:srgbClr>
                    </a:outerShdw>
                  </a:effectLst>
                </a:rPr>
                <a:t>CONCESSION</a:t>
              </a:r>
              <a:endParaRPr lang="fr-FR" sz="1600" b="1" dirty="0">
                <a:solidFill>
                  <a:srgbClr val="FCC000"/>
                </a:solidFill>
                <a:effectLst>
                  <a:outerShdw blurRad="38100" dist="38100" dir="2700000" algn="tl">
                    <a:srgbClr val="000000">
                      <a:alpha val="43137"/>
                    </a:srgbClr>
                  </a:outerShdw>
                </a:effectLst>
              </a:endParaRPr>
            </a:p>
          </p:txBody>
        </p:sp>
      </p:gr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38347" y="2715064"/>
            <a:ext cx="1040808" cy="684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2426" y="3400047"/>
            <a:ext cx="892650" cy="784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51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3000" fill="hold"/>
                                        <p:tgtEl>
                                          <p:spTgt spid="30"/>
                                        </p:tgtEl>
                                        <p:attrNameLst>
                                          <p:attrName>ppt_x</p:attrName>
                                        </p:attrNameLst>
                                      </p:cBhvr>
                                      <p:tavLst>
                                        <p:tav tm="0">
                                          <p:val>
                                            <p:strVal val="1+#ppt_w/2"/>
                                          </p:val>
                                        </p:tav>
                                        <p:tav tm="100000">
                                          <p:val>
                                            <p:strVal val="#ppt_x"/>
                                          </p:val>
                                        </p:tav>
                                      </p:tavLst>
                                    </p:anim>
                                    <p:anim calcmode="lin" valueType="num">
                                      <p:cBhvr additive="base">
                                        <p:cTn id="13" dur="3000" fill="hold"/>
                                        <p:tgtEl>
                                          <p:spTgt spid="30"/>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3000" fill="hold"/>
                                        <p:tgtEl>
                                          <p:spTgt spid="32"/>
                                        </p:tgtEl>
                                        <p:attrNameLst>
                                          <p:attrName>ppt_x</p:attrName>
                                        </p:attrNameLst>
                                      </p:cBhvr>
                                      <p:tavLst>
                                        <p:tav tm="0">
                                          <p:val>
                                            <p:strVal val="#ppt_x"/>
                                          </p:val>
                                        </p:tav>
                                        <p:tav tm="100000">
                                          <p:val>
                                            <p:strVal val="#ppt_x"/>
                                          </p:val>
                                        </p:tav>
                                      </p:tavLst>
                                    </p:anim>
                                    <p:anim calcmode="lin" valueType="num">
                                      <p:cBhvr additive="base">
                                        <p:cTn id="17" dur="3000" fill="hold"/>
                                        <p:tgtEl>
                                          <p:spTgt spid="32"/>
                                        </p:tgtEl>
                                        <p:attrNameLst>
                                          <p:attrName>ppt_y</p:attrName>
                                        </p:attrNameLst>
                                      </p:cBhvr>
                                      <p:tavLst>
                                        <p:tav tm="0">
                                          <p:val>
                                            <p:strVal val="1+#ppt_h/2"/>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3000" fill="hold"/>
                                        <p:tgtEl>
                                          <p:spTgt spid="33"/>
                                        </p:tgtEl>
                                        <p:attrNameLst>
                                          <p:attrName>ppt_x</p:attrName>
                                        </p:attrNameLst>
                                      </p:cBhvr>
                                      <p:tavLst>
                                        <p:tav tm="0">
                                          <p:val>
                                            <p:strVal val="0-#ppt_w/2"/>
                                          </p:val>
                                        </p:tav>
                                        <p:tav tm="100000">
                                          <p:val>
                                            <p:strVal val="#ppt_x"/>
                                          </p:val>
                                        </p:tav>
                                      </p:tavLst>
                                    </p:anim>
                                    <p:anim calcmode="lin" valueType="num">
                                      <p:cBhvr additive="base">
                                        <p:cTn id="21" dur="3000" fill="hold"/>
                                        <p:tgtEl>
                                          <p:spTgt spid="33"/>
                                        </p:tgtEl>
                                        <p:attrNameLst>
                                          <p:attrName>ppt_y</p:attrName>
                                        </p:attrNameLst>
                                      </p:cBhvr>
                                      <p:tavLst>
                                        <p:tav tm="0">
                                          <p:val>
                                            <p:strVal val="#ppt_y"/>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3000" fill="hold"/>
                                        <p:tgtEl>
                                          <p:spTgt spid="8"/>
                                        </p:tgtEl>
                                        <p:attrNameLst>
                                          <p:attrName>ppt_x</p:attrName>
                                        </p:attrNameLst>
                                      </p:cBhvr>
                                      <p:tavLst>
                                        <p:tav tm="0">
                                          <p:val>
                                            <p:strVal val="1+#ppt_w/2"/>
                                          </p:val>
                                        </p:tav>
                                        <p:tav tm="100000">
                                          <p:val>
                                            <p:strVal val="#ppt_x"/>
                                          </p:val>
                                        </p:tav>
                                      </p:tavLst>
                                    </p:anim>
                                    <p:anim calcmode="lin" valueType="num">
                                      <p:cBhvr additive="base">
                                        <p:cTn id="25" dur="30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3000" fill="hold"/>
                                        <p:tgtEl>
                                          <p:spTgt spid="7"/>
                                        </p:tgtEl>
                                        <p:attrNameLst>
                                          <p:attrName>ppt_x</p:attrName>
                                        </p:attrNameLst>
                                      </p:cBhvr>
                                      <p:tavLst>
                                        <p:tav tm="0">
                                          <p:val>
                                            <p:strVal val="0-#ppt_w/2"/>
                                          </p:val>
                                        </p:tav>
                                        <p:tav tm="100000">
                                          <p:val>
                                            <p:strVal val="#ppt_x"/>
                                          </p:val>
                                        </p:tav>
                                      </p:tavLst>
                                    </p:anim>
                                    <p:anim calcmode="lin" valueType="num">
                                      <p:cBhvr additive="base">
                                        <p:cTn id="29" dur="3000" fill="hold"/>
                                        <p:tgtEl>
                                          <p:spTgt spid="7"/>
                                        </p:tgtEl>
                                        <p:attrNameLst>
                                          <p:attrName>ppt_y</p:attrName>
                                        </p:attrNameLst>
                                      </p:cBhvr>
                                      <p:tavLst>
                                        <p:tav tm="0">
                                          <p:val>
                                            <p:strVal val="1+#ppt_h/2"/>
                                          </p:val>
                                        </p:tav>
                                        <p:tav tm="100000">
                                          <p:val>
                                            <p:strVal val="#ppt_y"/>
                                          </p:val>
                                        </p:tav>
                                      </p:tavLst>
                                    </p:anim>
                                  </p:childTnLst>
                                </p:cTn>
                              </p:par>
                              <p:par>
                                <p:cTn id="30" presetID="47" presetClass="entr" presetSubtype="0" fill="hold" nodeType="withEffect">
                                  <p:stCondLst>
                                    <p:cond delay="20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1000"/>
                                        <p:tgtEl>
                                          <p:spTgt spid="11"/>
                                        </p:tgtEl>
                                      </p:cBhvr>
                                    </p:animEffect>
                                  </p:childTnLst>
                                </p:cTn>
                              </p:par>
                              <p:par>
                                <p:cTn id="44" presetID="22" presetClass="entr" presetSubtype="8"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1000"/>
                                        <p:tgtEl>
                                          <p:spTgt spid="15"/>
                                        </p:tgtEl>
                                      </p:cBhvr>
                                    </p:animEffect>
                                  </p:childTnLst>
                                </p:cTn>
                              </p:par>
                              <p:par>
                                <p:cTn id="47" presetID="22" presetClass="entr" presetSubtype="8" fill="hold" nodeType="withEffect">
                                  <p:stCondLst>
                                    <p:cond delay="70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2013 – LES </a:t>
            </a:r>
            <a:r>
              <a:rPr lang="fr-FR" sz="2800" b="1"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ENJEUX</a:t>
            </a:r>
            <a:endPar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p:txBody>
      </p:sp>
      <p:pic>
        <p:nvPicPr>
          <p:cNvPr id="5130" name="Picture 10" descr="Opel Après-Vente - Maintenance - Services Ope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386" y="2931728"/>
            <a:ext cx="3413785" cy="925645"/>
          </a:xfrm>
          <a:prstGeom prst="rect">
            <a:avLst/>
          </a:prstGeom>
          <a:noFill/>
          <a:ln w="28575">
            <a:solidFill>
              <a:schemeClr val="bg1"/>
            </a:solidFill>
          </a:ln>
          <a:effectLst>
            <a:reflection blurRad="6350" stA="52000" endA="300" endPos="35000" dir="5400000" sy="-100000" algn="bl" rotWithShape="0"/>
          </a:effectLst>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5132" name="Picture 12" descr="Opel Après-Vente - Garanti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0641" y="2931728"/>
            <a:ext cx="3423759" cy="914530"/>
          </a:xfrm>
          <a:prstGeom prst="rect">
            <a:avLst/>
          </a:prstGeom>
          <a:noFill/>
          <a:ln w="28575">
            <a:solidFill>
              <a:schemeClr val="bg1"/>
            </a:solidFill>
          </a:ln>
          <a:effectLst>
            <a:reflection blurRad="6350" stA="52000" endA="300" endPos="35000" dir="5400000" sy="-100000" algn="bl" rotWithShape="0"/>
          </a:effectLst>
          <a:scene3d>
            <a:camera prst="perspectiveHeroicExtremeLeftFacing"/>
            <a:lightRig rig="threePt" dir="t"/>
          </a:scene3d>
          <a:extLst>
            <a:ext uri="{909E8E84-426E-40DD-AFC4-6F175D3DCCD1}">
              <a14:hiddenFill xmlns:a14="http://schemas.microsoft.com/office/drawing/2010/main">
                <a:solidFill>
                  <a:srgbClr val="FFFFFF"/>
                </a:solidFill>
              </a14:hiddenFill>
            </a:ext>
          </a:extLst>
        </p:spPr>
      </p:pic>
      <p:pic>
        <p:nvPicPr>
          <p:cNvPr id="5134" name="Picture 14" descr="http://www.opel.fr/content/dam/Opel/Europe/france/02_OffersServices/images/myopelservices_992x374_08102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82184" y="1113546"/>
            <a:ext cx="3152216" cy="1188437"/>
          </a:xfrm>
          <a:prstGeom prst="rect">
            <a:avLst/>
          </a:prstGeom>
          <a:noFill/>
          <a:ln w="28575">
            <a:solidFill>
              <a:schemeClr val="bg1"/>
            </a:solidFill>
          </a:ln>
          <a:effectLst>
            <a:reflection blurRad="6350" stA="52000" endA="300" endPos="35000" dir="5400000" sy="-100000" algn="bl" rotWithShape="0"/>
          </a:effectLst>
          <a:scene3d>
            <a:camera prst="perspectiveHeroicExtremeLeftFacing"/>
            <a:lightRig rig="threePt" dir="t"/>
          </a:scene3d>
          <a:extLst>
            <a:ext uri="{909E8E84-426E-40DD-AFC4-6F175D3DCCD1}">
              <a14:hiddenFill xmlns:a14="http://schemas.microsoft.com/office/drawing/2010/main">
                <a:solidFill>
                  <a:srgbClr val="FFFFFF"/>
                </a:solidFill>
              </a14:hiddenFill>
            </a:ext>
          </a:extLst>
        </p:spPr>
      </p:pic>
      <p:pic>
        <p:nvPicPr>
          <p:cNvPr id="5138" name="Picture 18" descr="Opel Business Connect, spécialement réservée aux professionnel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80076" y="2854790"/>
            <a:ext cx="2173667" cy="819507"/>
          </a:xfrm>
          <a:prstGeom prst="rect">
            <a:avLst/>
          </a:prstGeom>
          <a:noFill/>
          <a:ln w="28575">
            <a:solidFill>
              <a:schemeClr val="bg1"/>
            </a:solid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5" name="Groupe 14"/>
          <p:cNvGrpSpPr/>
          <p:nvPr/>
        </p:nvGrpSpPr>
        <p:grpSpPr>
          <a:xfrm>
            <a:off x="960139" y="1021195"/>
            <a:ext cx="2549915" cy="1479550"/>
            <a:chOff x="461668" y="3592286"/>
            <a:chExt cx="1566078" cy="908693"/>
          </a:xfrm>
        </p:grpSpPr>
        <p:pic>
          <p:nvPicPr>
            <p:cNvPr id="16" name="Picture 18" descr="C:\Users\xavier\Desktop\Opel\Sans titre-1 copier.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668" y="3592286"/>
              <a:ext cx="1566078" cy="9086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606" y="3696649"/>
              <a:ext cx="1128202" cy="63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6" name="Rectangle 45"/>
          <p:cNvSpPr/>
          <p:nvPr/>
        </p:nvSpPr>
        <p:spPr>
          <a:xfrm>
            <a:off x="3396040" y="1353821"/>
            <a:ext cx="2220060" cy="830997"/>
          </a:xfrm>
          <a:prstGeom prst="rect">
            <a:avLst/>
          </a:prstGeom>
        </p:spPr>
        <p:txBody>
          <a:bodyPr wrap="square">
            <a:spAutoFit/>
          </a:bodyPr>
          <a:lstStyle/>
          <a:p>
            <a:pPr marL="0" lvl="1" algn="ctr">
              <a:spcBef>
                <a:spcPct val="20000"/>
              </a:spcBef>
              <a:buClr>
                <a:srgbClr val="FCC000"/>
              </a:buClr>
              <a:defRPr/>
            </a:pPr>
            <a:r>
              <a:rPr lang="fr-FR" sz="2400" dirty="0" smtClean="0">
                <a:solidFill>
                  <a:schemeClr val="bg1">
                    <a:lumMod val="95000"/>
                  </a:schemeClr>
                </a:solidFill>
                <a:effectLst>
                  <a:outerShdw blurRad="38100" dist="38100" dir="2700000" algn="tl">
                    <a:srgbClr val="000000">
                      <a:alpha val="43137"/>
                    </a:srgbClr>
                  </a:outerShdw>
                </a:effectLst>
                <a:latin typeface="+mj-lt"/>
                <a:cs typeface="Arial" pitchFamily="34" charset="0"/>
              </a:rPr>
              <a:t>Media</a:t>
            </a:r>
            <a:br>
              <a:rPr lang="fr-FR" sz="2400" dirty="0" smtClean="0">
                <a:solidFill>
                  <a:schemeClr val="bg1">
                    <a:lumMod val="95000"/>
                  </a:schemeClr>
                </a:solidFill>
                <a:effectLst>
                  <a:outerShdw blurRad="38100" dist="38100" dir="2700000" algn="tl">
                    <a:srgbClr val="000000">
                      <a:alpha val="43137"/>
                    </a:srgbClr>
                  </a:outerShdw>
                </a:effectLst>
                <a:latin typeface="+mj-lt"/>
                <a:cs typeface="Arial" pitchFamily="34" charset="0"/>
              </a:rPr>
            </a:br>
            <a:r>
              <a:rPr lang="fr-FR" sz="2400" dirty="0" smtClean="0">
                <a:solidFill>
                  <a:schemeClr val="bg1">
                    <a:lumMod val="95000"/>
                  </a:schemeClr>
                </a:solidFill>
                <a:effectLst>
                  <a:outerShdw blurRad="38100" dist="38100" dir="2700000" algn="tl">
                    <a:srgbClr val="000000">
                      <a:alpha val="43137"/>
                    </a:srgbClr>
                  </a:outerShdw>
                </a:effectLst>
                <a:latin typeface="+mj-lt"/>
                <a:cs typeface="Arial" pitchFamily="34" charset="0"/>
              </a:rPr>
              <a:t> incontournable</a:t>
            </a:r>
            <a:endParaRPr lang="fr-FR" sz="2400" dirty="0">
              <a:solidFill>
                <a:schemeClr val="bg1">
                  <a:lumMod val="95000"/>
                </a:schemeClr>
              </a:solidFill>
              <a:effectLst>
                <a:outerShdw blurRad="38100" dist="38100" dir="2700000" algn="tl">
                  <a:srgbClr val="000000">
                    <a:alpha val="43137"/>
                  </a:srgbClr>
                </a:outerShdw>
              </a:effectLst>
              <a:latin typeface="+mj-lt"/>
              <a:cs typeface="Arial" pitchFamily="34" charset="0"/>
            </a:endParaRPr>
          </a:p>
        </p:txBody>
      </p:sp>
      <p:sp>
        <p:nvSpPr>
          <p:cNvPr id="11" name="Rectangle 10"/>
          <p:cNvSpPr/>
          <p:nvPr/>
        </p:nvSpPr>
        <p:spPr>
          <a:xfrm>
            <a:off x="2235097" y="4021155"/>
            <a:ext cx="4516463" cy="461665"/>
          </a:xfrm>
          <a:prstGeom prst="rect">
            <a:avLst/>
          </a:prstGeom>
        </p:spPr>
        <p:txBody>
          <a:bodyPr wrap="square">
            <a:spAutoFit/>
          </a:bodyPr>
          <a:lstStyle/>
          <a:p>
            <a:pPr marL="0" lvl="1" algn="ctr">
              <a:spcBef>
                <a:spcPct val="20000"/>
              </a:spcBef>
              <a:buClr>
                <a:srgbClr val="FCC000"/>
              </a:buClr>
              <a:defRPr/>
            </a:pPr>
            <a:r>
              <a:rPr lang="fr-FR" sz="2400" dirty="0" smtClean="0">
                <a:solidFill>
                  <a:schemeClr val="bg1">
                    <a:lumMod val="95000"/>
                  </a:schemeClr>
                </a:solidFill>
                <a:effectLst>
                  <a:outerShdw blurRad="38100" dist="38100" dir="2700000" algn="tl">
                    <a:srgbClr val="000000">
                      <a:alpha val="43137"/>
                    </a:srgbClr>
                  </a:outerShdw>
                </a:effectLst>
                <a:latin typeface="+mj-lt"/>
                <a:cs typeface="Arial" pitchFamily="34" charset="0"/>
              </a:rPr>
              <a:t>Fidélisation Opel  SAV !</a:t>
            </a:r>
            <a:endParaRPr lang="fr-FR" sz="2400" dirty="0">
              <a:solidFill>
                <a:schemeClr val="bg1">
                  <a:lumMod val="95000"/>
                </a:schemeClr>
              </a:solidFill>
              <a:effectLst>
                <a:outerShdw blurRad="38100" dist="38100" dir="2700000" algn="tl">
                  <a:srgbClr val="000000">
                    <a:alpha val="43137"/>
                  </a:srgbClr>
                </a:outerShdw>
              </a:effectLst>
              <a:latin typeface="+mj-lt"/>
              <a:cs typeface="Arial" pitchFamily="34" charset="0"/>
            </a:endParaRPr>
          </a:p>
        </p:txBody>
      </p:sp>
    </p:spTree>
    <p:extLst>
      <p:ext uri="{BB962C8B-B14F-4D97-AF65-F5344CB8AC3E}">
        <p14:creationId xmlns:p14="http://schemas.microsoft.com/office/powerpoint/2010/main" val="312246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134"/>
                                        </p:tgtEl>
                                        <p:attrNameLst>
                                          <p:attrName>style.visibility</p:attrName>
                                        </p:attrNameLst>
                                      </p:cBhvr>
                                      <p:to>
                                        <p:strVal val="visible"/>
                                      </p:to>
                                    </p:set>
                                    <p:anim calcmode="lin" valueType="num">
                                      <p:cBhvr additive="base">
                                        <p:cTn id="11" dur="500" fill="hold"/>
                                        <p:tgtEl>
                                          <p:spTgt spid="5134"/>
                                        </p:tgtEl>
                                        <p:attrNameLst>
                                          <p:attrName>ppt_x</p:attrName>
                                        </p:attrNameLst>
                                      </p:cBhvr>
                                      <p:tavLst>
                                        <p:tav tm="0">
                                          <p:val>
                                            <p:strVal val="1+#ppt_w/2"/>
                                          </p:val>
                                        </p:tav>
                                        <p:tav tm="100000">
                                          <p:val>
                                            <p:strVal val="#ppt_x"/>
                                          </p:val>
                                        </p:tav>
                                      </p:tavLst>
                                    </p:anim>
                                    <p:anim calcmode="lin" valueType="num">
                                      <p:cBhvr additive="base">
                                        <p:cTn id="12" dur="500" fill="hold"/>
                                        <p:tgtEl>
                                          <p:spTgt spid="5134"/>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1000"/>
                                        <p:tgtEl>
                                          <p:spTgt spid="46"/>
                                        </p:tgtEl>
                                      </p:cBhvr>
                                    </p:animEffect>
                                    <p:anim calcmode="lin" valueType="num">
                                      <p:cBhvr>
                                        <p:cTn id="16" dur="1000" fill="hold"/>
                                        <p:tgtEl>
                                          <p:spTgt spid="46"/>
                                        </p:tgtEl>
                                        <p:attrNameLst>
                                          <p:attrName>ppt_x</p:attrName>
                                        </p:attrNameLst>
                                      </p:cBhvr>
                                      <p:tavLst>
                                        <p:tav tm="0">
                                          <p:val>
                                            <p:strVal val="#ppt_x"/>
                                          </p:val>
                                        </p:tav>
                                        <p:tav tm="100000">
                                          <p:val>
                                            <p:strVal val="#ppt_x"/>
                                          </p:val>
                                        </p:tav>
                                      </p:tavLst>
                                    </p:anim>
                                    <p:anim calcmode="lin" valueType="num">
                                      <p:cBhvr>
                                        <p:cTn id="1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138"/>
                                        </p:tgtEl>
                                        <p:attrNameLst>
                                          <p:attrName>style.visibility</p:attrName>
                                        </p:attrNameLst>
                                      </p:cBhvr>
                                      <p:to>
                                        <p:strVal val="visible"/>
                                      </p:to>
                                    </p:set>
                                    <p:animEffect transition="in" filter="fade">
                                      <p:cBhvr>
                                        <p:cTn id="22" dur="1000"/>
                                        <p:tgtEl>
                                          <p:spTgt spid="5138"/>
                                        </p:tgtEl>
                                      </p:cBhvr>
                                    </p:animEffect>
                                    <p:anim calcmode="lin" valueType="num">
                                      <p:cBhvr>
                                        <p:cTn id="23" dur="1000" fill="hold"/>
                                        <p:tgtEl>
                                          <p:spTgt spid="5138"/>
                                        </p:tgtEl>
                                        <p:attrNameLst>
                                          <p:attrName>ppt_x</p:attrName>
                                        </p:attrNameLst>
                                      </p:cBhvr>
                                      <p:tavLst>
                                        <p:tav tm="0">
                                          <p:val>
                                            <p:strVal val="#ppt_x"/>
                                          </p:val>
                                        </p:tav>
                                        <p:tav tm="100000">
                                          <p:val>
                                            <p:strVal val="#ppt_x"/>
                                          </p:val>
                                        </p:tav>
                                      </p:tavLst>
                                    </p:anim>
                                    <p:anim calcmode="lin" valueType="num">
                                      <p:cBhvr>
                                        <p:cTn id="24" dur="1000" fill="hold"/>
                                        <p:tgtEl>
                                          <p:spTgt spid="5138"/>
                                        </p:tgtEl>
                                        <p:attrNameLst>
                                          <p:attrName>ppt_y</p:attrName>
                                        </p:attrNameLst>
                                      </p:cBhvr>
                                      <p:tavLst>
                                        <p:tav tm="0">
                                          <p:val>
                                            <p:strVal val="#ppt_y+.1"/>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5132"/>
                                        </p:tgtEl>
                                        <p:attrNameLst>
                                          <p:attrName>style.visibility</p:attrName>
                                        </p:attrNameLst>
                                      </p:cBhvr>
                                      <p:to>
                                        <p:strVal val="visible"/>
                                      </p:to>
                                    </p:set>
                                    <p:anim calcmode="lin" valueType="num">
                                      <p:cBhvr additive="base">
                                        <p:cTn id="27" dur="1000" fill="hold"/>
                                        <p:tgtEl>
                                          <p:spTgt spid="5132"/>
                                        </p:tgtEl>
                                        <p:attrNameLst>
                                          <p:attrName>ppt_x</p:attrName>
                                        </p:attrNameLst>
                                      </p:cBhvr>
                                      <p:tavLst>
                                        <p:tav tm="0">
                                          <p:val>
                                            <p:strVal val="1+#ppt_w/2"/>
                                          </p:val>
                                        </p:tav>
                                        <p:tav tm="100000">
                                          <p:val>
                                            <p:strVal val="#ppt_x"/>
                                          </p:val>
                                        </p:tav>
                                      </p:tavLst>
                                    </p:anim>
                                    <p:anim calcmode="lin" valueType="num">
                                      <p:cBhvr additive="base">
                                        <p:cTn id="28" dur="1000" fill="hold"/>
                                        <p:tgtEl>
                                          <p:spTgt spid="5132"/>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 calcmode="lin" valueType="num">
                                      <p:cBhvr additive="base">
                                        <p:cTn id="31" dur="1000" fill="hold"/>
                                        <p:tgtEl>
                                          <p:spTgt spid="5130"/>
                                        </p:tgtEl>
                                        <p:attrNameLst>
                                          <p:attrName>ppt_x</p:attrName>
                                        </p:attrNameLst>
                                      </p:cBhvr>
                                      <p:tavLst>
                                        <p:tav tm="0">
                                          <p:val>
                                            <p:strVal val="0-#ppt_w/2"/>
                                          </p:val>
                                        </p:tav>
                                        <p:tav tm="100000">
                                          <p:val>
                                            <p:strVal val="#ppt_x"/>
                                          </p:val>
                                        </p:tav>
                                      </p:tavLst>
                                    </p:anim>
                                    <p:anim calcmode="lin" valueType="num">
                                      <p:cBhvr additive="base">
                                        <p:cTn id="32" dur="1000" fill="hold"/>
                                        <p:tgtEl>
                                          <p:spTgt spid="5130"/>
                                        </p:tgtEl>
                                        <p:attrNameLst>
                                          <p:attrName>ppt_y</p:attrName>
                                        </p:attrNameLst>
                                      </p:cBhvr>
                                      <p:tavLst>
                                        <p:tav tm="0">
                                          <p:val>
                                            <p:strVal val="#ppt_y"/>
                                          </p:val>
                                        </p:tav>
                                        <p:tav tm="100000">
                                          <p:val>
                                            <p:strVal val="#ppt_y"/>
                                          </p:val>
                                        </p:tav>
                                      </p:tavLst>
                                    </p:anim>
                                  </p:childTnLst>
                                </p:cTn>
                              </p:par>
                              <p:par>
                                <p:cTn id="33" presetID="42" presetClass="entr" presetSubtype="0" fill="hold" grpId="0" nodeType="withEffect">
                                  <p:stCondLst>
                                    <p:cond delay="4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1"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4083" y="239245"/>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SHOW ROOM VIP</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graphicFrame>
        <p:nvGraphicFramePr>
          <p:cNvPr id="4" name="Tableau 3"/>
          <p:cNvGraphicFramePr>
            <a:graphicFrameLocks noGrp="1"/>
          </p:cNvGraphicFramePr>
          <p:nvPr>
            <p:extLst>
              <p:ext uri="{D42A27DB-BD31-4B8C-83A1-F6EECF244321}">
                <p14:modId xmlns:p14="http://schemas.microsoft.com/office/powerpoint/2010/main" val="3330081967"/>
              </p:ext>
            </p:extLst>
          </p:nvPr>
        </p:nvGraphicFramePr>
        <p:xfrm>
          <a:off x="1404908" y="717458"/>
          <a:ext cx="6120176" cy="2453640"/>
        </p:xfrm>
        <a:graphic>
          <a:graphicData uri="http://schemas.openxmlformats.org/drawingml/2006/table">
            <a:tbl>
              <a:tblPr firstRow="1" bandRow="1">
                <a:effectLst>
                  <a:innerShdw blurRad="63500" dist="50800" dir="13500000">
                    <a:prstClr val="black">
                      <a:alpha val="50000"/>
                    </a:prstClr>
                  </a:innerShdw>
                </a:effectLst>
                <a:tableStyleId>{5C22544A-7EE6-4342-B048-85BDC9FD1C3A}</a:tableStyleId>
              </a:tblPr>
              <a:tblGrid>
                <a:gridCol w="1530044"/>
                <a:gridCol w="1530044"/>
                <a:gridCol w="1530044"/>
                <a:gridCol w="1530044"/>
              </a:tblGrid>
              <a:tr h="480060">
                <a:tc>
                  <a:txBody>
                    <a:bodyPr/>
                    <a:lstStyle/>
                    <a:p>
                      <a:pPr marL="0" algn="ctr" defTabSz="914400" rtl="0" eaLnBrk="1" latinLnBrk="0" hangingPunct="1"/>
                      <a:r>
                        <a:rPr lang="fr-FR" sz="1400" kern="1200" dirty="0" smtClean="0">
                          <a:solidFill>
                            <a:schemeClr val="bg1"/>
                          </a:solidFill>
                          <a:effectLst>
                            <a:outerShdw blurRad="38100" dist="38100" dir="2700000" algn="tl">
                              <a:srgbClr val="000000">
                                <a:alpha val="43137"/>
                              </a:srgbClr>
                            </a:outerShdw>
                          </a:effectLst>
                          <a:latin typeface="+mn-lt"/>
                          <a:ea typeface="+mn-ea"/>
                          <a:cs typeface="+mn-cs"/>
                        </a:rPr>
                        <a:t>Villes</a:t>
                      </a:r>
                      <a:endParaRPr lang="fr-FR" sz="1400" kern="1200" dirty="0">
                        <a:solidFill>
                          <a:schemeClr val="bg1"/>
                        </a:solidFill>
                        <a:effectLst>
                          <a:outerShdw blurRad="38100" dist="38100" dir="2700000" algn="tl">
                            <a:srgbClr val="000000">
                              <a:alpha val="43137"/>
                            </a:srgbClr>
                          </a:outerShdw>
                        </a:effectLst>
                        <a:latin typeface="+mn-lt"/>
                        <a:ea typeface="+mn-ea"/>
                        <a:cs typeface="+mn-cs"/>
                      </a:endParaRPr>
                    </a:p>
                  </a:txBody>
                  <a:tcPr marT="34290" marB="34290" anchor="ctr">
                    <a:lnL w="12700" cmpd="sng">
                      <a:noFill/>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070C0">
                        <a:alpha val="69804"/>
                      </a:srgbClr>
                    </a:solidFill>
                  </a:tcPr>
                </a:tc>
                <a:tc>
                  <a:txBody>
                    <a:bodyPr/>
                    <a:lstStyle/>
                    <a:p>
                      <a:pPr marL="0" algn="ctr" defTabSz="914400" rtl="0" eaLnBrk="1" latinLnBrk="0" hangingPunct="1"/>
                      <a:r>
                        <a:rPr lang="fr-FR" sz="1400" b="1" kern="1200" dirty="0" err="1" smtClean="0">
                          <a:solidFill>
                            <a:schemeClr val="bg1"/>
                          </a:solidFill>
                          <a:effectLst>
                            <a:outerShdw blurRad="38100" dist="38100" dir="2700000" algn="tl">
                              <a:srgbClr val="000000">
                                <a:alpha val="43137"/>
                              </a:srgbClr>
                            </a:outerShdw>
                          </a:effectLst>
                          <a:latin typeface="+mn-lt"/>
                          <a:ea typeface="+mn-ea"/>
                          <a:cs typeface="+mn-cs"/>
                        </a:rPr>
                        <a:t>Nbre</a:t>
                      </a: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 d’envois</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T="34290" marB="3429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070C0">
                        <a:alpha val="69804"/>
                      </a:srgbClr>
                    </a:solidFill>
                  </a:tcPr>
                </a:tc>
                <a:tc>
                  <a:txBody>
                    <a:bodyPr/>
                    <a:lstStyle/>
                    <a:p>
                      <a:pPr marL="0" algn="ctr" defTabSz="914400" rtl="0" eaLnBrk="1" latinLnBrk="0" hangingPunct="1"/>
                      <a:r>
                        <a:rPr lang="fr-FR" sz="1400" kern="1200" dirty="0" err="1" smtClean="0">
                          <a:solidFill>
                            <a:schemeClr val="bg1"/>
                          </a:solidFill>
                          <a:effectLst>
                            <a:outerShdw blurRad="38100" dist="38100" dir="2700000" algn="tl">
                              <a:srgbClr val="000000">
                                <a:alpha val="43137"/>
                              </a:srgbClr>
                            </a:outerShdw>
                          </a:effectLst>
                          <a:latin typeface="+mn-lt"/>
                          <a:ea typeface="+mn-ea"/>
                          <a:cs typeface="+mn-cs"/>
                        </a:rPr>
                        <a:t>Nbre</a:t>
                      </a:r>
                      <a:r>
                        <a:rPr lang="fr-FR" sz="1400" kern="1200" dirty="0" smtClean="0">
                          <a:solidFill>
                            <a:schemeClr val="bg1"/>
                          </a:solidFill>
                          <a:effectLst>
                            <a:outerShdw blurRad="38100" dist="38100" dir="2700000" algn="tl">
                              <a:srgbClr val="000000">
                                <a:alpha val="43137"/>
                              </a:srgbClr>
                            </a:outerShdw>
                          </a:effectLst>
                          <a:latin typeface="+mn-lt"/>
                          <a:ea typeface="+mn-ea"/>
                          <a:cs typeface="+mn-cs"/>
                        </a:rPr>
                        <a:t> de rdv</a:t>
                      </a:r>
                      <a:endParaRPr lang="fr-FR" sz="1400" kern="1200" dirty="0">
                        <a:solidFill>
                          <a:schemeClr val="bg1"/>
                        </a:solidFill>
                        <a:effectLst>
                          <a:outerShdw blurRad="38100" dist="38100" dir="2700000" algn="tl">
                            <a:srgbClr val="000000">
                              <a:alpha val="43137"/>
                            </a:srgbClr>
                          </a:outerShdw>
                        </a:effectLst>
                        <a:latin typeface="+mn-lt"/>
                        <a:ea typeface="+mn-ea"/>
                        <a:cs typeface="+mn-cs"/>
                      </a:endParaRPr>
                    </a:p>
                  </a:txBody>
                  <a:tcPr marT="34290" marB="3429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070C0">
                        <a:alpha val="69804"/>
                      </a:srgbClr>
                    </a:solidFill>
                  </a:tcPr>
                </a:tc>
                <a:tc>
                  <a:txBody>
                    <a:bodyPr/>
                    <a:lstStyle/>
                    <a:p>
                      <a:pPr marL="0" algn="ctr" defTabSz="914400" rtl="0" eaLnBrk="1" latinLnBrk="0" hangingPunct="1"/>
                      <a:r>
                        <a:rPr lang="fr-FR" sz="1400" kern="1200" dirty="0" err="1" smtClean="0">
                          <a:solidFill>
                            <a:schemeClr val="bg1"/>
                          </a:solidFill>
                          <a:effectLst>
                            <a:outerShdw blurRad="38100" dist="38100" dir="2700000" algn="tl">
                              <a:srgbClr val="000000">
                                <a:alpha val="43137"/>
                              </a:srgbClr>
                            </a:outerShdw>
                          </a:effectLst>
                          <a:latin typeface="+mn-lt"/>
                          <a:ea typeface="+mn-ea"/>
                          <a:cs typeface="+mn-cs"/>
                        </a:rPr>
                        <a:t>Nbre</a:t>
                      </a:r>
                      <a:r>
                        <a:rPr lang="fr-FR" sz="1400" kern="1200" dirty="0" smtClean="0">
                          <a:solidFill>
                            <a:schemeClr val="bg1"/>
                          </a:solidFill>
                          <a:effectLst>
                            <a:outerShdw blurRad="38100" dist="38100" dir="2700000" algn="tl">
                              <a:srgbClr val="000000">
                                <a:alpha val="43137"/>
                              </a:srgbClr>
                            </a:outerShdw>
                          </a:effectLst>
                          <a:latin typeface="+mn-lt"/>
                          <a:ea typeface="+mn-ea"/>
                          <a:cs typeface="+mn-cs"/>
                        </a:rPr>
                        <a:t> de ventes</a:t>
                      </a:r>
                      <a:endParaRPr lang="fr-FR" sz="1400" kern="1200" dirty="0">
                        <a:solidFill>
                          <a:schemeClr val="bg1"/>
                        </a:solidFill>
                        <a:effectLst>
                          <a:outerShdw blurRad="38100" dist="38100" dir="2700000" algn="tl">
                            <a:srgbClr val="000000">
                              <a:alpha val="43137"/>
                            </a:srgbClr>
                          </a:outerShdw>
                        </a:effectLst>
                        <a:latin typeface="+mn-lt"/>
                        <a:ea typeface="+mn-ea"/>
                        <a:cs typeface="+mn-cs"/>
                      </a:endParaRPr>
                    </a:p>
                  </a:txBody>
                  <a:tcPr marT="34290" marB="3429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0070C0">
                        <a:alpha val="69804"/>
                      </a:srgbClr>
                    </a:solidFill>
                  </a:tcPr>
                </a:tc>
              </a:tr>
              <a:tr h="274320">
                <a:tc>
                  <a:txBody>
                    <a:bodyPr/>
                    <a:lstStyle/>
                    <a:p>
                      <a:r>
                        <a:rPr lang="fr-FR" sz="1400" dirty="0" smtClean="0">
                          <a:solidFill>
                            <a:schemeClr val="bg1"/>
                          </a:solidFill>
                          <a:effectLst>
                            <a:outerShdw blurRad="38100" dist="38100" dir="2700000" algn="tl">
                              <a:srgbClr val="000000">
                                <a:alpha val="43137"/>
                              </a:srgbClr>
                            </a:outerShdw>
                          </a:effectLst>
                        </a:rPr>
                        <a:t>Ville A</a:t>
                      </a:r>
                      <a:endParaRPr lang="fr-FR" sz="1400" dirty="0">
                        <a:solidFill>
                          <a:schemeClr val="bg1"/>
                        </a:solidFill>
                        <a:effectLst>
                          <a:outerShdw blurRad="38100" dist="38100" dir="2700000" algn="tl">
                            <a:srgbClr val="000000">
                              <a:alpha val="43137"/>
                            </a:srgbClr>
                          </a:outerShdw>
                        </a:effectLst>
                      </a:endParaRPr>
                    </a:p>
                  </a:txBody>
                  <a:tcPr marT="34290" marB="3429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solidFill>
                      <a:srgbClr val="002060">
                        <a:alpha val="80000"/>
                      </a:srgbClr>
                    </a:solidFill>
                  </a:tcPr>
                </a:tc>
                <a:tc>
                  <a:txBody>
                    <a:bodyPr/>
                    <a:lstStyle/>
                    <a:p>
                      <a:pPr algn="ctr" fontAlgn="ctr"/>
                      <a:r>
                        <a:rPr lang="fr-FR" sz="1400" b="1" kern="1200" dirty="0">
                          <a:solidFill>
                            <a:schemeClr val="bg1"/>
                          </a:solidFill>
                          <a:effectLst>
                            <a:outerShdw blurRad="38100" dist="38100" dir="2700000" algn="tl">
                              <a:srgbClr val="000000">
                                <a:alpha val="43137"/>
                              </a:srgbClr>
                            </a:outerShdw>
                          </a:effectLst>
                          <a:latin typeface="+mn-lt"/>
                          <a:ea typeface="+mn-ea"/>
                          <a:cs typeface="+mn-cs"/>
                        </a:rPr>
                        <a:t>3 000 </a:t>
                      </a:r>
                    </a:p>
                  </a:txBody>
                  <a:tcPr marL="0" marR="0" marT="0" marB="0" anchor="ctr">
                    <a:lnL w="12700" cap="flat" cmpd="sng" algn="ctr">
                      <a:solidFill>
                        <a:schemeClr val="bg1"/>
                      </a:solidFill>
                      <a:prstDash val="solid"/>
                      <a:round/>
                      <a:headEnd type="none" w="med" len="med"/>
                      <a:tailEnd type="none" w="med" len="med"/>
                    </a:lnL>
                    <a:lnT w="38100" cmpd="sng">
                      <a:noFill/>
                    </a:lnT>
                    <a:solidFill>
                      <a:srgbClr val="002060">
                        <a:alpha val="80000"/>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43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T w="38100" cmpd="sng">
                      <a:noFill/>
                    </a:lnT>
                    <a:solidFill>
                      <a:srgbClr val="002060">
                        <a:alpha val="80000"/>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18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R w="12700" cap="flat" cmpd="sng" algn="ctr">
                      <a:noFill/>
                      <a:prstDash val="solid"/>
                      <a:round/>
                      <a:headEnd type="none" w="med" len="med"/>
                      <a:tailEnd type="none" w="med" len="med"/>
                    </a:lnR>
                    <a:lnT w="38100" cmpd="sng">
                      <a:noFill/>
                    </a:lnT>
                    <a:solidFill>
                      <a:srgbClr val="002060">
                        <a:alpha val="80000"/>
                      </a:srgbClr>
                    </a:solidFill>
                  </a:tcPr>
                </a:tc>
              </a:tr>
              <a:tr h="274320">
                <a:tc>
                  <a:txBody>
                    <a:bodyPr/>
                    <a:lstStyle/>
                    <a:p>
                      <a:r>
                        <a:rPr lang="fr-FR" sz="1400" dirty="0" smtClean="0">
                          <a:solidFill>
                            <a:schemeClr val="bg1"/>
                          </a:solidFill>
                          <a:effectLst>
                            <a:outerShdw blurRad="38100" dist="38100" dir="2700000" algn="tl">
                              <a:srgbClr val="000000">
                                <a:alpha val="43137"/>
                              </a:srgbClr>
                            </a:outerShdw>
                          </a:effectLst>
                        </a:rPr>
                        <a:t>Ville B</a:t>
                      </a:r>
                      <a:endParaRPr lang="fr-FR" sz="1400" dirty="0">
                        <a:solidFill>
                          <a:schemeClr val="bg1"/>
                        </a:solidFill>
                        <a:effectLst>
                          <a:outerShdw blurRad="38100" dist="38100" dir="2700000" algn="tl">
                            <a:srgbClr val="000000">
                              <a:alpha val="43137"/>
                            </a:srgbClr>
                          </a:outerShdw>
                        </a:effectLst>
                      </a:endParaRPr>
                    </a:p>
                  </a:txBody>
                  <a:tcPr marT="34290" marB="3429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3366FF">
                        <a:alpha val="69804"/>
                      </a:srgbClr>
                    </a:solidFill>
                  </a:tcPr>
                </a:tc>
                <a:tc>
                  <a:txBody>
                    <a:bodyPr/>
                    <a:lstStyle/>
                    <a:p>
                      <a:pPr algn="ctr" fontAlgn="ctr"/>
                      <a:r>
                        <a:rPr lang="fr-FR" sz="1400" b="1" kern="1200" dirty="0">
                          <a:solidFill>
                            <a:schemeClr val="bg1"/>
                          </a:solidFill>
                          <a:effectLst>
                            <a:outerShdw blurRad="38100" dist="38100" dir="2700000" algn="tl">
                              <a:srgbClr val="000000">
                                <a:alpha val="43137"/>
                              </a:srgbClr>
                            </a:outerShdw>
                          </a:effectLst>
                          <a:latin typeface="+mn-lt"/>
                          <a:ea typeface="+mn-ea"/>
                          <a:cs typeface="+mn-cs"/>
                        </a:rPr>
                        <a:t>3 000 </a:t>
                      </a:r>
                    </a:p>
                  </a:txBody>
                  <a:tcPr marL="0" marR="0" marT="0" marB="0" anchor="ctr">
                    <a:lnL w="12700" cap="flat" cmpd="sng" algn="ctr">
                      <a:solidFill>
                        <a:schemeClr val="bg1"/>
                      </a:solidFill>
                      <a:prstDash val="solid"/>
                      <a:round/>
                      <a:headEnd type="none" w="med" len="med"/>
                      <a:tailEnd type="none" w="med" len="med"/>
                    </a:lnL>
                    <a:solidFill>
                      <a:srgbClr val="3366FF">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28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solidFill>
                      <a:srgbClr val="3366FF">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  9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R w="12700" cap="flat" cmpd="sng" algn="ctr">
                      <a:noFill/>
                      <a:prstDash val="solid"/>
                      <a:round/>
                      <a:headEnd type="none" w="med" len="med"/>
                      <a:tailEnd type="none" w="med" len="med"/>
                    </a:lnR>
                    <a:solidFill>
                      <a:srgbClr val="3366FF">
                        <a:alpha val="69804"/>
                      </a:srgbClr>
                    </a:solidFill>
                  </a:tcPr>
                </a:tc>
              </a:tr>
              <a:tr h="274320">
                <a:tc>
                  <a:txBody>
                    <a:bodyPr/>
                    <a:lstStyle/>
                    <a:p>
                      <a:r>
                        <a:rPr lang="fr-FR" sz="1400" dirty="0" smtClean="0">
                          <a:solidFill>
                            <a:schemeClr val="bg1"/>
                          </a:solidFill>
                          <a:effectLst>
                            <a:outerShdw blurRad="38100" dist="38100" dir="2700000" algn="tl">
                              <a:srgbClr val="000000">
                                <a:alpha val="43137"/>
                              </a:srgbClr>
                            </a:outerShdw>
                          </a:effectLst>
                        </a:rPr>
                        <a:t>Ville</a:t>
                      </a:r>
                      <a:r>
                        <a:rPr lang="fr-FR" sz="1400" baseline="0" dirty="0" smtClean="0">
                          <a:solidFill>
                            <a:schemeClr val="bg1"/>
                          </a:solidFill>
                          <a:effectLst>
                            <a:outerShdw blurRad="38100" dist="38100" dir="2700000" algn="tl">
                              <a:srgbClr val="000000">
                                <a:alpha val="43137"/>
                              </a:srgbClr>
                            </a:outerShdw>
                          </a:effectLst>
                        </a:rPr>
                        <a:t> C</a:t>
                      </a:r>
                      <a:endParaRPr lang="fr-FR" sz="1400" dirty="0">
                        <a:solidFill>
                          <a:schemeClr val="bg1"/>
                        </a:solidFill>
                        <a:effectLst>
                          <a:outerShdw blurRad="38100" dist="38100" dir="2700000" algn="tl">
                            <a:srgbClr val="000000">
                              <a:alpha val="43137"/>
                            </a:srgbClr>
                          </a:outerShdw>
                        </a:effectLst>
                      </a:endParaRPr>
                    </a:p>
                  </a:txBody>
                  <a:tcPr marT="34290" marB="3429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002060">
                        <a:alpha val="80000"/>
                      </a:srgbClr>
                    </a:solidFill>
                  </a:tcPr>
                </a:tc>
                <a:tc>
                  <a:txBody>
                    <a:bodyPr/>
                    <a:lstStyle/>
                    <a:p>
                      <a:pPr algn="ctr" fontAlgn="ctr"/>
                      <a:r>
                        <a:rPr lang="fr-FR" sz="1400" b="1" kern="1200" dirty="0">
                          <a:solidFill>
                            <a:schemeClr val="bg1"/>
                          </a:solidFill>
                          <a:effectLst>
                            <a:outerShdw blurRad="38100" dist="38100" dir="2700000" algn="tl">
                              <a:srgbClr val="000000">
                                <a:alpha val="43137"/>
                              </a:srgbClr>
                            </a:outerShdw>
                          </a:effectLst>
                          <a:latin typeface="+mn-lt"/>
                          <a:ea typeface="+mn-ea"/>
                          <a:cs typeface="+mn-cs"/>
                        </a:rPr>
                        <a:t>5 000 </a:t>
                      </a:r>
                    </a:p>
                  </a:txBody>
                  <a:tcPr marL="0" marR="0" marT="0" marB="0" anchor="ctr">
                    <a:lnL w="12700" cap="flat" cmpd="sng" algn="ctr">
                      <a:solidFill>
                        <a:schemeClr val="bg1"/>
                      </a:solidFill>
                      <a:prstDash val="solid"/>
                      <a:round/>
                      <a:headEnd type="none" w="med" len="med"/>
                      <a:tailEnd type="none" w="med" len="med"/>
                    </a:lnL>
                    <a:solidFill>
                      <a:srgbClr val="002060">
                        <a:alpha val="80000"/>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  8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solidFill>
                      <a:srgbClr val="002060">
                        <a:alpha val="80000"/>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  7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R w="12700" cap="flat" cmpd="sng" algn="ctr">
                      <a:noFill/>
                      <a:prstDash val="solid"/>
                      <a:round/>
                      <a:headEnd type="none" w="med" len="med"/>
                      <a:tailEnd type="none" w="med" len="med"/>
                    </a:lnR>
                    <a:solidFill>
                      <a:srgbClr val="002060">
                        <a:alpha val="80000"/>
                      </a:srgbClr>
                    </a:solidFill>
                  </a:tcPr>
                </a:tc>
              </a:tr>
              <a:tr h="274320">
                <a:tc>
                  <a:txBody>
                    <a:bodyPr/>
                    <a:lstStyle/>
                    <a:p>
                      <a:r>
                        <a:rPr lang="fr-FR" sz="1400" dirty="0" smtClean="0">
                          <a:solidFill>
                            <a:schemeClr val="bg1"/>
                          </a:solidFill>
                          <a:effectLst>
                            <a:outerShdw blurRad="38100" dist="38100" dir="2700000" algn="tl">
                              <a:srgbClr val="000000">
                                <a:alpha val="43137"/>
                              </a:srgbClr>
                            </a:outerShdw>
                          </a:effectLst>
                        </a:rPr>
                        <a:t>Ville</a:t>
                      </a:r>
                      <a:r>
                        <a:rPr lang="fr-FR" sz="1400" baseline="0" dirty="0" smtClean="0">
                          <a:solidFill>
                            <a:schemeClr val="bg1"/>
                          </a:solidFill>
                          <a:effectLst>
                            <a:outerShdw blurRad="38100" dist="38100" dir="2700000" algn="tl">
                              <a:srgbClr val="000000">
                                <a:alpha val="43137"/>
                              </a:srgbClr>
                            </a:outerShdw>
                          </a:effectLst>
                        </a:rPr>
                        <a:t> D</a:t>
                      </a:r>
                      <a:endParaRPr lang="fr-FR" sz="1400" dirty="0">
                        <a:solidFill>
                          <a:schemeClr val="bg1"/>
                        </a:solidFill>
                        <a:effectLst>
                          <a:outerShdw blurRad="38100" dist="38100" dir="2700000" algn="tl">
                            <a:srgbClr val="000000">
                              <a:alpha val="43137"/>
                            </a:srgbClr>
                          </a:outerShdw>
                        </a:effectLst>
                      </a:endParaRPr>
                    </a:p>
                  </a:txBody>
                  <a:tcPr marT="34290" marB="3429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3366FF">
                        <a:alpha val="69804"/>
                      </a:srgbClr>
                    </a:solidFill>
                  </a:tcPr>
                </a:tc>
                <a:tc>
                  <a:txBody>
                    <a:bodyPr/>
                    <a:lstStyle/>
                    <a:p>
                      <a:pPr algn="ctr" fontAlgn="ctr"/>
                      <a:r>
                        <a:rPr lang="fr-FR" sz="1400" b="1" kern="1200" dirty="0">
                          <a:solidFill>
                            <a:schemeClr val="bg1"/>
                          </a:solidFill>
                          <a:effectLst>
                            <a:outerShdw blurRad="38100" dist="38100" dir="2700000" algn="tl">
                              <a:srgbClr val="000000">
                                <a:alpha val="43137"/>
                              </a:srgbClr>
                            </a:outerShdw>
                          </a:effectLst>
                          <a:latin typeface="+mn-lt"/>
                          <a:ea typeface="+mn-ea"/>
                          <a:cs typeface="+mn-cs"/>
                        </a:rPr>
                        <a:t>5 000 </a:t>
                      </a:r>
                    </a:p>
                  </a:txBody>
                  <a:tcPr marL="0" marR="0" marT="0" marB="0" anchor="ctr">
                    <a:lnL w="12700" cap="flat" cmpd="sng" algn="ctr">
                      <a:solidFill>
                        <a:schemeClr val="bg1"/>
                      </a:solidFill>
                      <a:prstDash val="solid"/>
                      <a:round/>
                      <a:headEnd type="none" w="med" len="med"/>
                      <a:tailEnd type="none" w="med" len="med"/>
                    </a:lnL>
                    <a:solidFill>
                      <a:srgbClr val="3366FF">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28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solidFill>
                      <a:srgbClr val="3366FF">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24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R w="12700" cap="flat" cmpd="sng" algn="ctr">
                      <a:noFill/>
                      <a:prstDash val="solid"/>
                      <a:round/>
                      <a:headEnd type="none" w="med" len="med"/>
                      <a:tailEnd type="none" w="med" len="med"/>
                    </a:lnR>
                    <a:solidFill>
                      <a:srgbClr val="3366FF">
                        <a:alpha val="69804"/>
                      </a:srgbClr>
                    </a:solidFill>
                  </a:tcPr>
                </a:tc>
              </a:tr>
              <a:tr h="274320">
                <a:tc>
                  <a:txBody>
                    <a:bodyPr/>
                    <a:lstStyle/>
                    <a:p>
                      <a:r>
                        <a:rPr lang="fr-FR" sz="1400" dirty="0" smtClean="0">
                          <a:solidFill>
                            <a:schemeClr val="bg1"/>
                          </a:solidFill>
                          <a:effectLst>
                            <a:outerShdw blurRad="38100" dist="38100" dir="2700000" algn="tl">
                              <a:srgbClr val="000000">
                                <a:alpha val="43137"/>
                              </a:srgbClr>
                            </a:outerShdw>
                          </a:effectLst>
                        </a:rPr>
                        <a:t>Ville</a:t>
                      </a:r>
                      <a:r>
                        <a:rPr lang="fr-FR" sz="1400" baseline="0" dirty="0" smtClean="0">
                          <a:solidFill>
                            <a:schemeClr val="bg1"/>
                          </a:solidFill>
                          <a:effectLst>
                            <a:outerShdw blurRad="38100" dist="38100" dir="2700000" algn="tl">
                              <a:srgbClr val="000000">
                                <a:alpha val="43137"/>
                              </a:srgbClr>
                            </a:outerShdw>
                          </a:effectLst>
                        </a:rPr>
                        <a:t> E</a:t>
                      </a:r>
                      <a:endParaRPr lang="fr-FR" sz="1400" dirty="0">
                        <a:solidFill>
                          <a:schemeClr val="bg1"/>
                        </a:solidFill>
                        <a:effectLst>
                          <a:outerShdw blurRad="38100" dist="38100" dir="2700000" algn="tl">
                            <a:srgbClr val="000000">
                              <a:alpha val="43137"/>
                            </a:srgbClr>
                          </a:outerShdw>
                        </a:effectLst>
                      </a:endParaRPr>
                    </a:p>
                  </a:txBody>
                  <a:tcPr marT="34290" marB="3429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002060">
                        <a:alpha val="80000"/>
                      </a:srgbClr>
                    </a:solidFill>
                  </a:tcPr>
                </a:tc>
                <a:tc>
                  <a:txBody>
                    <a:bodyPr/>
                    <a:lstStyle/>
                    <a:p>
                      <a:pPr algn="ctr" fontAlgn="ctr"/>
                      <a:r>
                        <a:rPr lang="fr-FR" sz="1400" b="1" kern="1200" dirty="0">
                          <a:solidFill>
                            <a:schemeClr val="bg1"/>
                          </a:solidFill>
                          <a:effectLst>
                            <a:outerShdw blurRad="38100" dist="38100" dir="2700000" algn="tl">
                              <a:srgbClr val="000000">
                                <a:alpha val="43137"/>
                              </a:srgbClr>
                            </a:outerShdw>
                          </a:effectLst>
                          <a:latin typeface="+mn-lt"/>
                          <a:ea typeface="+mn-ea"/>
                          <a:cs typeface="+mn-cs"/>
                        </a:rPr>
                        <a:t>5 000 </a:t>
                      </a:r>
                    </a:p>
                  </a:txBody>
                  <a:tcPr marL="0" marR="0" marT="0" marB="0" anchor="ctr">
                    <a:lnL w="12700" cap="flat" cmpd="sng" algn="ctr">
                      <a:solidFill>
                        <a:schemeClr val="bg1"/>
                      </a:solidFill>
                      <a:prstDash val="solid"/>
                      <a:round/>
                      <a:headEnd type="none" w="med" len="med"/>
                      <a:tailEnd type="none" w="med" len="med"/>
                    </a:lnL>
                    <a:solidFill>
                      <a:srgbClr val="002060">
                        <a:alpha val="80000"/>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34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solidFill>
                      <a:srgbClr val="002060">
                        <a:alpha val="80000"/>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19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R w="12700" cap="flat" cmpd="sng" algn="ctr">
                      <a:noFill/>
                      <a:prstDash val="solid"/>
                      <a:round/>
                      <a:headEnd type="none" w="med" len="med"/>
                      <a:tailEnd type="none" w="med" len="med"/>
                    </a:lnR>
                    <a:solidFill>
                      <a:srgbClr val="002060">
                        <a:alpha val="80000"/>
                      </a:srgbClr>
                    </a:solidFill>
                  </a:tcPr>
                </a:tc>
              </a:tr>
              <a:tr h="274320">
                <a:tc>
                  <a:txBody>
                    <a:bodyPr/>
                    <a:lstStyle/>
                    <a:p>
                      <a:r>
                        <a:rPr lang="fr-FR" sz="1400" dirty="0" smtClean="0">
                          <a:solidFill>
                            <a:schemeClr val="bg1"/>
                          </a:solidFill>
                          <a:effectLst>
                            <a:outerShdw blurRad="38100" dist="38100" dir="2700000" algn="tl">
                              <a:srgbClr val="000000">
                                <a:alpha val="43137"/>
                              </a:srgbClr>
                            </a:outerShdw>
                          </a:effectLst>
                        </a:rPr>
                        <a:t>Ville F</a:t>
                      </a:r>
                      <a:endParaRPr lang="fr-FR" sz="1400" dirty="0">
                        <a:solidFill>
                          <a:schemeClr val="bg1"/>
                        </a:solidFill>
                        <a:effectLst>
                          <a:outerShdw blurRad="38100" dist="38100" dir="2700000" algn="tl">
                            <a:srgbClr val="000000">
                              <a:alpha val="43137"/>
                            </a:srgbClr>
                          </a:outerShdw>
                        </a:effectLst>
                      </a:endParaRPr>
                    </a:p>
                  </a:txBody>
                  <a:tcPr marT="34290" marB="3429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3366FF">
                        <a:alpha val="69804"/>
                      </a:srgbClr>
                    </a:solidFill>
                  </a:tcPr>
                </a:tc>
                <a:tc>
                  <a:txBody>
                    <a:bodyPr/>
                    <a:lstStyle/>
                    <a:p>
                      <a:pPr algn="ctr" fontAlgn="ctr"/>
                      <a:r>
                        <a:rPr lang="fr-FR" sz="1400" b="1" kern="1200">
                          <a:solidFill>
                            <a:schemeClr val="bg1"/>
                          </a:solidFill>
                          <a:effectLst>
                            <a:outerShdw blurRad="38100" dist="38100" dir="2700000" algn="tl">
                              <a:srgbClr val="000000">
                                <a:alpha val="43137"/>
                              </a:srgbClr>
                            </a:outerShdw>
                          </a:effectLst>
                          <a:latin typeface="+mn-lt"/>
                          <a:ea typeface="+mn-ea"/>
                          <a:cs typeface="+mn-cs"/>
                        </a:rPr>
                        <a:t>4 800 </a:t>
                      </a:r>
                    </a:p>
                  </a:txBody>
                  <a:tcPr marL="0" marR="0" marT="0" marB="0" anchor="ctr">
                    <a:lnL w="12700" cap="flat" cmpd="sng" algn="ctr">
                      <a:solidFill>
                        <a:schemeClr val="bg1"/>
                      </a:solidFill>
                      <a:prstDash val="solid"/>
                      <a:round/>
                      <a:headEnd type="none" w="med" len="med"/>
                      <a:tailEnd type="none" w="med" len="med"/>
                    </a:lnL>
                    <a:solidFill>
                      <a:srgbClr val="3366FF">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35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solidFill>
                      <a:srgbClr val="3366FF">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16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R w="12700" cap="flat" cmpd="sng" algn="ctr">
                      <a:noFill/>
                      <a:prstDash val="solid"/>
                      <a:round/>
                      <a:headEnd type="none" w="med" len="med"/>
                      <a:tailEnd type="none" w="med" len="med"/>
                    </a:lnR>
                    <a:solidFill>
                      <a:srgbClr val="3366FF">
                        <a:alpha val="69804"/>
                      </a:srgbClr>
                    </a:solidFill>
                  </a:tcPr>
                </a:tc>
              </a:tr>
              <a:tr h="274320">
                <a:tc>
                  <a:txBody>
                    <a:bodyPr/>
                    <a:lstStyle/>
                    <a:p>
                      <a:r>
                        <a:rPr lang="fr-FR" sz="1400" dirty="0" smtClean="0">
                          <a:solidFill>
                            <a:schemeClr val="bg1"/>
                          </a:solidFill>
                          <a:effectLst>
                            <a:outerShdw blurRad="38100" dist="38100" dir="2700000" algn="tl">
                              <a:srgbClr val="000000">
                                <a:alpha val="43137"/>
                              </a:srgbClr>
                            </a:outerShdw>
                          </a:effectLst>
                        </a:rPr>
                        <a:t>Ville</a:t>
                      </a:r>
                      <a:r>
                        <a:rPr lang="fr-FR" sz="1400" baseline="0" dirty="0" smtClean="0">
                          <a:solidFill>
                            <a:schemeClr val="bg1"/>
                          </a:solidFill>
                          <a:effectLst>
                            <a:outerShdw blurRad="38100" dist="38100" dir="2700000" algn="tl">
                              <a:srgbClr val="000000">
                                <a:alpha val="43137"/>
                              </a:srgbClr>
                            </a:outerShdw>
                          </a:effectLst>
                        </a:rPr>
                        <a:t> G</a:t>
                      </a:r>
                      <a:endParaRPr lang="fr-FR" sz="1400" dirty="0">
                        <a:solidFill>
                          <a:schemeClr val="bg1"/>
                        </a:solidFill>
                        <a:effectLst>
                          <a:outerShdw blurRad="38100" dist="38100" dir="2700000" algn="tl">
                            <a:srgbClr val="000000">
                              <a:alpha val="43137"/>
                            </a:srgbClr>
                          </a:outerShdw>
                        </a:effectLst>
                      </a:endParaRPr>
                    </a:p>
                  </a:txBody>
                  <a:tcPr marT="34290" marB="3429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noFill/>
                      <a:prstDash val="solid"/>
                      <a:round/>
                      <a:headEnd type="none" w="med" len="med"/>
                      <a:tailEnd type="none" w="med" len="med"/>
                    </a:lnB>
                    <a:solidFill>
                      <a:srgbClr val="002060">
                        <a:alpha val="69804"/>
                      </a:srgbClr>
                    </a:solidFill>
                  </a:tcPr>
                </a:tc>
                <a:tc>
                  <a:txBody>
                    <a:bodyPr/>
                    <a:lstStyle/>
                    <a:p>
                      <a:pPr algn="ctr" fontAlgn="ctr"/>
                      <a:r>
                        <a:rPr lang="fr-FR" sz="1400" b="1" kern="1200" dirty="0">
                          <a:solidFill>
                            <a:schemeClr val="bg1"/>
                          </a:solidFill>
                          <a:effectLst>
                            <a:outerShdw blurRad="38100" dist="38100" dir="2700000" algn="tl">
                              <a:srgbClr val="000000">
                                <a:alpha val="43137"/>
                              </a:srgbClr>
                            </a:outerShdw>
                          </a:effectLst>
                          <a:latin typeface="+mn-lt"/>
                          <a:ea typeface="+mn-ea"/>
                          <a:cs typeface="+mn-cs"/>
                        </a:rPr>
                        <a:t>5 000 </a:t>
                      </a:r>
                    </a:p>
                  </a:txBody>
                  <a:tcPr marL="0" marR="0" marT="0" marB="0" anchor="ctr">
                    <a:lnL w="12700" cap="flat" cmpd="sng" algn="ctr">
                      <a:solidFill>
                        <a:schemeClr val="bg1"/>
                      </a:solidFill>
                      <a:prstDash val="solid"/>
                      <a:round/>
                      <a:headEnd type="none" w="med" len="med"/>
                      <a:tailEnd type="none" w="med" len="med"/>
                    </a:lnL>
                    <a:lnB w="12700" cap="flat" cmpd="sng" algn="ctr">
                      <a:noFill/>
                      <a:prstDash val="solid"/>
                      <a:round/>
                      <a:headEnd type="none" w="med" len="med"/>
                      <a:tailEnd type="none" w="med" len="med"/>
                    </a:lnB>
                    <a:solidFill>
                      <a:srgbClr val="002060">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33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B w="12700" cap="flat" cmpd="sng" algn="ctr">
                      <a:noFill/>
                      <a:prstDash val="solid"/>
                      <a:round/>
                      <a:headEnd type="none" w="med" len="med"/>
                      <a:tailEnd type="none" w="med" len="med"/>
                    </a:lnB>
                    <a:solidFill>
                      <a:srgbClr val="002060">
                        <a:alpha val="69804"/>
                      </a:srgbClr>
                    </a:solidFill>
                  </a:tcPr>
                </a:tc>
                <a:tc>
                  <a:txBody>
                    <a:bodyPr/>
                    <a:lstStyle/>
                    <a:p>
                      <a:pPr algn="ctr" fontAlgn="ctr"/>
                      <a:r>
                        <a:rPr lang="fr-FR" sz="1400" b="1" kern="1200" dirty="0" smtClean="0">
                          <a:solidFill>
                            <a:schemeClr val="bg1"/>
                          </a:solidFill>
                          <a:effectLst>
                            <a:outerShdw blurRad="38100" dist="38100" dir="2700000" algn="tl">
                              <a:srgbClr val="000000">
                                <a:alpha val="43137"/>
                              </a:srgbClr>
                            </a:outerShdw>
                          </a:effectLst>
                          <a:latin typeface="+mn-lt"/>
                          <a:ea typeface="+mn-ea"/>
                          <a:cs typeface="+mn-cs"/>
                        </a:rPr>
                        <a:t>11   </a:t>
                      </a:r>
                      <a:endParaRPr lang="fr-FR" sz="1400" b="1" kern="1200" dirty="0">
                        <a:solidFill>
                          <a:schemeClr val="bg1"/>
                        </a:solidFill>
                        <a:effectLst>
                          <a:outerShdw blurRad="38100" dist="38100" dir="2700000" algn="tl">
                            <a:srgbClr val="000000">
                              <a:alpha val="43137"/>
                            </a:srgbClr>
                          </a:outerShdw>
                        </a:effectLst>
                        <a:latin typeface="+mn-lt"/>
                        <a:ea typeface="+mn-ea"/>
                        <a:cs typeface="+mn-cs"/>
                      </a:endParaRPr>
                    </a:p>
                  </a:txBody>
                  <a:tcPr marL="0" marR="0" marT="0" marB="0"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rgbClr val="002060">
                        <a:alpha val="69804"/>
                      </a:srgbClr>
                    </a:solidFill>
                  </a:tcPr>
                </a:tc>
              </a:tr>
            </a:tbl>
          </a:graphicData>
        </a:graphic>
      </p:graphicFrame>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9746" y="3254671"/>
            <a:ext cx="1613731" cy="1426571"/>
          </a:xfrm>
          <a:prstGeom prst="rect">
            <a:avLst/>
          </a:prstGeom>
          <a:ln w="9525">
            <a:solidFill>
              <a:schemeClr val="bg1"/>
            </a:solidFill>
            <a:miter lim="800000"/>
            <a:headEnd/>
            <a:tailEnd/>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8355" y="3270328"/>
            <a:ext cx="1877351" cy="1383618"/>
          </a:xfrm>
          <a:prstGeom prst="rect">
            <a:avLst/>
          </a:prstGeom>
          <a:ln w="9525">
            <a:solidFill>
              <a:schemeClr val="bg1"/>
            </a:solidFill>
            <a:miter lim="800000"/>
            <a:headEnd/>
            <a:tailEnd/>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Lst>
        </p:spPr>
      </p:pic>
      <p:sp>
        <p:nvSpPr>
          <p:cNvPr id="6" name="Rectangle à coins arrondis 5"/>
          <p:cNvSpPr/>
          <p:nvPr/>
        </p:nvSpPr>
        <p:spPr>
          <a:xfrm>
            <a:off x="3814741" y="3508741"/>
            <a:ext cx="1224136" cy="929173"/>
          </a:xfrm>
          <a:prstGeom prst="roundRect">
            <a:avLst/>
          </a:prstGeom>
          <a:solidFill>
            <a:srgbClr val="D9D9D9">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solidFill>
                  <a:srgbClr val="FFC000"/>
                </a:solidFill>
                <a:effectLst>
                  <a:outerShdw blurRad="38100" dist="38100" dir="2700000" algn="tl">
                    <a:srgbClr val="000000">
                      <a:alpha val="43137"/>
                    </a:srgbClr>
                  </a:outerShdw>
                </a:effectLst>
              </a:rPr>
              <a:t>50% de transfo</a:t>
            </a:r>
            <a:endParaRPr lang="fr-FR" sz="24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93737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1000" fill="hold"/>
                                        <p:tgtEl>
                                          <p:spTgt spid="2052"/>
                                        </p:tgtEl>
                                        <p:attrNameLst>
                                          <p:attrName>ppt_x</p:attrName>
                                        </p:attrNameLst>
                                      </p:cBhvr>
                                      <p:tavLst>
                                        <p:tav tm="0">
                                          <p:val>
                                            <p:strVal val="0-#ppt_w/2"/>
                                          </p:val>
                                        </p:tav>
                                        <p:tav tm="100000">
                                          <p:val>
                                            <p:strVal val="#ppt_x"/>
                                          </p:val>
                                        </p:tav>
                                      </p:tavLst>
                                    </p:anim>
                                    <p:anim calcmode="lin" valueType="num">
                                      <p:cBhvr additive="base">
                                        <p:cTn id="13" dur="1000" fill="hold"/>
                                        <p:tgtEl>
                                          <p:spTgt spid="205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051"/>
                                        </p:tgtEl>
                                        <p:attrNameLst>
                                          <p:attrName>style.visibility</p:attrName>
                                        </p:attrNameLst>
                                      </p:cBhvr>
                                      <p:to>
                                        <p:strVal val="visible"/>
                                      </p:to>
                                    </p:set>
                                    <p:anim calcmode="lin" valueType="num">
                                      <p:cBhvr additive="base">
                                        <p:cTn id="16" dur="1000" fill="hold"/>
                                        <p:tgtEl>
                                          <p:spTgt spid="2051"/>
                                        </p:tgtEl>
                                        <p:attrNameLst>
                                          <p:attrName>ppt_x</p:attrName>
                                        </p:attrNameLst>
                                      </p:cBhvr>
                                      <p:tavLst>
                                        <p:tav tm="0">
                                          <p:val>
                                            <p:strVal val="1+#ppt_w/2"/>
                                          </p:val>
                                        </p:tav>
                                        <p:tav tm="100000">
                                          <p:val>
                                            <p:strVal val="#ppt_x"/>
                                          </p:val>
                                        </p:tav>
                                      </p:tavLst>
                                    </p:anim>
                                    <p:anim calcmode="lin" valueType="num">
                                      <p:cBhvr additive="base">
                                        <p:cTn id="17" dur="1000" fill="hold"/>
                                        <p:tgtEl>
                                          <p:spTgt spid="2051"/>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ppt_x"/>
                                          </p:val>
                                        </p:tav>
                                        <p:tav tm="100000">
                                          <p:val>
                                            <p:strVal val="#ppt_x"/>
                                          </p:val>
                                        </p:tav>
                                      </p:tavLst>
                                    </p:anim>
                                    <p:anim calcmode="lin" valueType="num">
                                      <p:cBhvr additive="base">
                                        <p:cTn id="2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27337"/>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VISUALISATEUR DE STOCK</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Espace réservé du contenu 2"/>
          <p:cNvSpPr>
            <a:spLocks noGrp="1"/>
          </p:cNvSpPr>
          <p:nvPr>
            <p:ph idx="1"/>
          </p:nvPr>
        </p:nvSpPr>
        <p:spPr>
          <a:xfrm>
            <a:off x="645889" y="1208697"/>
            <a:ext cx="3926111" cy="2332171"/>
          </a:xfrm>
        </p:spPr>
        <p:txBody>
          <a:bodyPr>
            <a:normAutofit/>
          </a:bodyPr>
          <a:lstStyle/>
          <a:p>
            <a:r>
              <a:rPr lang="fr-FR" dirty="0" smtClean="0">
                <a:effectLst>
                  <a:outerShdw blurRad="38100" dist="38100" dir="2700000" algn="tl">
                    <a:srgbClr val="000000">
                      <a:alpha val="43137"/>
                    </a:srgbClr>
                  </a:outerShdw>
                </a:effectLst>
              </a:rPr>
              <a:t>Automatique</a:t>
            </a:r>
          </a:p>
          <a:p>
            <a:r>
              <a:rPr lang="fr-FR" dirty="0" smtClean="0">
                <a:effectLst>
                  <a:outerShdw blurRad="38100" dist="38100" dir="2700000" algn="tl">
                    <a:srgbClr val="000000">
                      <a:alpha val="43137"/>
                    </a:srgbClr>
                  </a:outerShdw>
                </a:effectLst>
              </a:rPr>
              <a:t>Possibilité d’exclure des véhicules</a:t>
            </a:r>
          </a:p>
          <a:p>
            <a:r>
              <a:rPr lang="fr-FR" dirty="0" smtClean="0">
                <a:effectLst>
                  <a:outerShdw blurRad="38100" dist="38100" dir="2700000" algn="tl">
                    <a:srgbClr val="000000">
                      <a:alpha val="43137"/>
                    </a:srgbClr>
                  </a:outerShdw>
                </a:effectLst>
              </a:rPr>
              <a:t>Prix remisé (support national)</a:t>
            </a:r>
          </a:p>
          <a:p>
            <a:endParaRPr lang="fr-FR" dirty="0" smtClean="0">
              <a:effectLst>
                <a:outerShdw blurRad="38100" dist="38100" dir="2700000" algn="tl">
                  <a:srgbClr val="000000">
                    <a:alpha val="43137"/>
                  </a:srgbClr>
                </a:outerShdw>
              </a:effectLst>
            </a:endParaRPr>
          </a:p>
          <a:p>
            <a:pPr lvl="0"/>
            <a:r>
              <a:rPr lang="fr-FR" dirty="0" smtClean="0">
                <a:effectLst>
                  <a:outerShdw blurRad="38100" dist="38100" dir="2700000" algn="tl">
                    <a:srgbClr val="000000">
                      <a:alpha val="43137"/>
                    </a:srgbClr>
                  </a:outerShdw>
                </a:effectLst>
              </a:rPr>
              <a:t>Lancement : 1</a:t>
            </a:r>
            <a:r>
              <a:rPr lang="fr-FR" baseline="30000" dirty="0" smtClean="0">
                <a:effectLst>
                  <a:outerShdw blurRad="38100" dist="38100" dir="2700000" algn="tl">
                    <a:srgbClr val="000000">
                      <a:alpha val="43137"/>
                    </a:srgbClr>
                  </a:outerShdw>
                </a:effectLst>
              </a:rPr>
              <a:t>er</a:t>
            </a:r>
            <a:r>
              <a:rPr lang="fr-FR" dirty="0" smtClean="0">
                <a:effectLst>
                  <a:outerShdw blurRad="38100" dist="38100" dir="2700000" algn="tl">
                    <a:srgbClr val="000000">
                      <a:alpha val="43137"/>
                    </a:srgbClr>
                  </a:outerShdw>
                </a:effectLst>
              </a:rPr>
              <a:t> </a:t>
            </a:r>
            <a:r>
              <a:rPr lang="fr-FR" dirty="0">
                <a:effectLst>
                  <a:outerShdw blurRad="38100" dist="38100" dir="2700000" algn="tl">
                    <a:srgbClr val="000000">
                      <a:alpha val="43137"/>
                    </a:srgbClr>
                  </a:outerShdw>
                </a:effectLst>
              </a:rPr>
              <a:t>trimestre </a:t>
            </a:r>
            <a:r>
              <a:rPr lang="fr-FR" dirty="0" smtClean="0">
                <a:effectLst>
                  <a:outerShdw blurRad="38100" dist="38100" dir="2700000" algn="tl">
                    <a:srgbClr val="000000">
                      <a:alpha val="43137"/>
                    </a:srgbClr>
                  </a:outerShdw>
                </a:effectLst>
              </a:rPr>
              <a:t>2013</a:t>
            </a:r>
          </a:p>
          <a:p>
            <a:r>
              <a:rPr lang="fr-FR" dirty="0" smtClean="0">
                <a:effectLst>
                  <a:outerShdw blurRad="38100" dist="38100" dir="2700000" algn="tl">
                    <a:srgbClr val="000000">
                      <a:alpha val="43137"/>
                    </a:srgbClr>
                  </a:outerShdw>
                </a:effectLst>
              </a:rPr>
              <a:t>Gratuit pour le réseau</a:t>
            </a:r>
          </a:p>
          <a:p>
            <a:pPr marL="0" indent="0">
              <a:buNone/>
            </a:pPr>
            <a:endParaRPr lang="fr-FR" dirty="0">
              <a:effectLst>
                <a:outerShdw blurRad="38100" dist="38100" dir="2700000" algn="tl">
                  <a:srgbClr val="000000">
                    <a:alpha val="43137"/>
                  </a:srgbClr>
                </a:outerShdw>
              </a:effectLst>
            </a:endParaRPr>
          </a:p>
        </p:txBody>
      </p:sp>
      <p:pic>
        <p:nvPicPr>
          <p:cNvPr id="4"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56" b="185"/>
          <a:stretch/>
        </p:blipFill>
        <p:spPr bwMode="auto">
          <a:xfrm>
            <a:off x="4572000" y="650875"/>
            <a:ext cx="3667328" cy="3507332"/>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Lst>
        </p:spPr>
      </p:pic>
      <p:sp>
        <p:nvSpPr>
          <p:cNvPr id="5" name="Rectangle à coins arrondis 4"/>
          <p:cNvSpPr/>
          <p:nvPr/>
        </p:nvSpPr>
        <p:spPr>
          <a:xfrm>
            <a:off x="671780" y="2501154"/>
            <a:ext cx="3260139" cy="788894"/>
          </a:xfrm>
          <a:prstGeom prst="roundRect">
            <a:avLst/>
          </a:prstGeom>
          <a:noFill/>
          <a:ln w="3810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Tree>
    <p:extLst>
      <p:ext uri="{BB962C8B-B14F-4D97-AF65-F5344CB8AC3E}">
        <p14:creationId xmlns:p14="http://schemas.microsoft.com/office/powerpoint/2010/main" val="108044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30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0" presetID="22" presetClass="entr" presetSubtype="1" fill="hold" grpId="0" nodeType="withEffect">
                                  <p:stCondLst>
                                    <p:cond delay="80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1000"/>
                                        <p:tgtEl>
                                          <p:spTgt spid="5"/>
                                        </p:tgtEl>
                                      </p:cBhvr>
                                    </p:animEffect>
                                  </p:childTnLst>
                                </p:cTn>
                              </p:par>
                              <p:par>
                                <p:cTn id="33" presetID="42" presetClass="entr" presetSubtype="0" fill="hold" grpId="0" nodeType="withEffect">
                                  <p:stCondLst>
                                    <p:cond delay="80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10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bldLvl="5"/>
      <p:bldP spid="5"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5059" y="231750"/>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SITE INTERNET DISTRIBUTEUR</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Espace réservé du contenu 2"/>
          <p:cNvSpPr>
            <a:spLocks noGrp="1"/>
          </p:cNvSpPr>
          <p:nvPr>
            <p:ph idx="1"/>
          </p:nvPr>
        </p:nvSpPr>
        <p:spPr>
          <a:xfrm>
            <a:off x="646442" y="1063962"/>
            <a:ext cx="4248472" cy="3394472"/>
          </a:xfrm>
        </p:spPr>
        <p:txBody>
          <a:bodyPr>
            <a:normAutofit/>
          </a:bodyPr>
          <a:lstStyle/>
          <a:p>
            <a:r>
              <a:rPr lang="fr-FR" dirty="0" smtClean="0">
                <a:effectLst>
                  <a:outerShdw blurRad="38100" dist="38100" dir="2700000" algn="tl">
                    <a:srgbClr val="000000">
                      <a:alpha val="43137"/>
                    </a:srgbClr>
                  </a:outerShdw>
                </a:effectLst>
              </a:rPr>
              <a:t>VN</a:t>
            </a:r>
          </a:p>
          <a:p>
            <a:r>
              <a:rPr lang="fr-FR" dirty="0" smtClean="0">
                <a:effectLst>
                  <a:outerShdw blurRad="38100" dist="38100" dir="2700000" algn="tl">
                    <a:srgbClr val="000000">
                      <a:alpha val="43137"/>
                    </a:srgbClr>
                  </a:outerShdw>
                </a:effectLst>
              </a:rPr>
              <a:t>VO (G2)</a:t>
            </a:r>
          </a:p>
          <a:p>
            <a:r>
              <a:rPr lang="fr-FR" dirty="0" smtClean="0">
                <a:effectLst>
                  <a:outerShdw blurRad="38100" dist="38100" dir="2700000" algn="tl">
                    <a:srgbClr val="000000">
                      <a:alpha val="43137"/>
                    </a:srgbClr>
                  </a:outerShdw>
                </a:effectLst>
              </a:rPr>
              <a:t>SAV</a:t>
            </a:r>
          </a:p>
          <a:p>
            <a:r>
              <a:rPr lang="fr-FR" dirty="0" smtClean="0">
                <a:effectLst>
                  <a:outerShdw blurRad="38100" dist="38100" dir="2700000" algn="tl">
                    <a:srgbClr val="000000">
                      <a:alpha val="43137"/>
                    </a:srgbClr>
                  </a:outerShdw>
                </a:effectLst>
              </a:rPr>
              <a:t>Réponse automatique</a:t>
            </a:r>
          </a:p>
          <a:p>
            <a:r>
              <a:rPr lang="fr-FR" dirty="0" smtClean="0">
                <a:effectLst>
                  <a:outerShdw blurRad="38100" dist="38100" dir="2700000" algn="tl">
                    <a:srgbClr val="000000">
                      <a:alpha val="43137"/>
                    </a:srgbClr>
                  </a:outerShdw>
                </a:effectLst>
              </a:rPr>
              <a:t>Référencement payant fait par GMF</a:t>
            </a:r>
          </a:p>
          <a:p>
            <a:endParaRPr lang="fr-FR" dirty="0" smtClean="0">
              <a:effectLst>
                <a:outerShdw blurRad="38100" dist="38100" dir="2700000" algn="tl">
                  <a:srgbClr val="000000">
                    <a:alpha val="43137"/>
                  </a:srgbClr>
                </a:outerShdw>
              </a:effectLst>
            </a:endParaRPr>
          </a:p>
          <a:p>
            <a:endParaRPr lang="fr-FR" dirty="0" smtClean="0">
              <a:effectLst>
                <a:outerShdw blurRad="38100" dist="38100" dir="2700000" algn="tl">
                  <a:srgbClr val="000000">
                    <a:alpha val="43137"/>
                  </a:srgbClr>
                </a:outerShdw>
              </a:effectLst>
            </a:endParaRPr>
          </a:p>
          <a:p>
            <a:r>
              <a:rPr lang="fr-FR" dirty="0" smtClean="0">
                <a:effectLst>
                  <a:outerShdw blurRad="38100" dist="38100" dir="2700000" algn="tl">
                    <a:srgbClr val="000000">
                      <a:alpha val="43137"/>
                    </a:srgbClr>
                  </a:outerShdw>
                </a:effectLst>
              </a:rPr>
              <a:t>Lancement : 1</a:t>
            </a:r>
            <a:r>
              <a:rPr lang="fr-FR" baseline="30000" dirty="0" smtClean="0">
                <a:effectLst>
                  <a:outerShdw blurRad="38100" dist="38100" dir="2700000" algn="tl">
                    <a:srgbClr val="000000">
                      <a:alpha val="43137"/>
                    </a:srgbClr>
                  </a:outerShdw>
                </a:effectLst>
              </a:rPr>
              <a:t>er</a:t>
            </a:r>
            <a:r>
              <a:rPr lang="fr-FR" dirty="0" smtClean="0">
                <a:effectLst>
                  <a:outerShdw blurRad="38100" dist="38100" dir="2700000" algn="tl">
                    <a:srgbClr val="000000">
                      <a:alpha val="43137"/>
                    </a:srgbClr>
                  </a:outerShdw>
                </a:effectLst>
              </a:rPr>
              <a:t> trimestre 2013</a:t>
            </a:r>
          </a:p>
          <a:p>
            <a:r>
              <a:rPr lang="fr-FR" dirty="0" smtClean="0">
                <a:effectLst>
                  <a:outerShdw blurRad="38100" dist="38100" dir="2700000" algn="tl">
                    <a:srgbClr val="000000">
                      <a:alpha val="43137"/>
                    </a:srgbClr>
                  </a:outerShdw>
                </a:effectLst>
              </a:rPr>
              <a:t>Site mobile : 2</a:t>
            </a:r>
            <a:r>
              <a:rPr lang="fr-FR" baseline="30000" dirty="0" smtClean="0">
                <a:effectLst>
                  <a:outerShdw blurRad="38100" dist="38100" dir="2700000" algn="tl">
                    <a:srgbClr val="000000">
                      <a:alpha val="43137"/>
                    </a:srgbClr>
                  </a:outerShdw>
                </a:effectLst>
              </a:rPr>
              <a:t>nd</a:t>
            </a:r>
            <a:r>
              <a:rPr lang="fr-FR" dirty="0" smtClean="0">
                <a:effectLst>
                  <a:outerShdw blurRad="38100" dist="38100" dir="2700000" algn="tl">
                    <a:srgbClr val="000000">
                      <a:alpha val="43137"/>
                    </a:srgbClr>
                  </a:outerShdw>
                </a:effectLst>
              </a:rPr>
              <a:t> trimestre 2013 </a:t>
            </a:r>
          </a:p>
          <a:p>
            <a:r>
              <a:rPr lang="fr-FR" dirty="0" smtClean="0">
                <a:effectLst>
                  <a:outerShdw blurRad="38100" dist="38100" dir="2700000" algn="tl">
                    <a:srgbClr val="000000">
                      <a:alpha val="43137"/>
                    </a:srgbClr>
                  </a:outerShdw>
                </a:effectLst>
              </a:rPr>
              <a:t>Gratuit pour le réseau</a:t>
            </a:r>
          </a:p>
          <a:p>
            <a:endParaRPr lang="fr-FR" dirty="0">
              <a:effectLst>
                <a:outerShdw blurRad="38100" dist="38100" dir="2700000" algn="tl">
                  <a:srgbClr val="000000">
                    <a:alpha val="43137"/>
                  </a:srgbClr>
                </a:outerShdw>
              </a:effectLst>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2936" y="650875"/>
            <a:ext cx="2568102" cy="1836204"/>
          </a:xfrm>
          <a:prstGeom prst="rect">
            <a:avLst/>
          </a:prstGeom>
          <a:ln w="19050">
            <a:solidFill>
              <a:schemeClr val="bg1"/>
            </a:solid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2937" y="2698210"/>
            <a:ext cx="2286000" cy="2053305"/>
          </a:xfrm>
          <a:prstGeom prst="rect">
            <a:avLst/>
          </a:prstGeom>
          <a:ln w="19050">
            <a:solidFill>
              <a:schemeClr val="bg1"/>
            </a:solid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Lst>
        </p:spPr>
      </p:pic>
      <p:sp>
        <p:nvSpPr>
          <p:cNvPr id="8" name="Rectangle à coins arrondis 7"/>
          <p:cNvSpPr/>
          <p:nvPr/>
        </p:nvSpPr>
        <p:spPr>
          <a:xfrm>
            <a:off x="671780" y="3370727"/>
            <a:ext cx="3369867" cy="1039905"/>
          </a:xfrm>
          <a:prstGeom prst="roundRect">
            <a:avLst/>
          </a:prstGeom>
          <a:noFill/>
          <a:ln w="3810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Tree>
    <p:extLst>
      <p:ext uri="{BB962C8B-B14F-4D97-AF65-F5344CB8AC3E}">
        <p14:creationId xmlns:p14="http://schemas.microsoft.com/office/powerpoint/2010/main" val="2378710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30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6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90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22" presetClass="entr" presetSubtype="1" fill="hold" grpId="0" nodeType="withEffect">
                                  <p:stCondLst>
                                    <p:cond delay="13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1600"/>
                                        <p:tgtEl>
                                          <p:spTgt spid="8"/>
                                        </p:tgtEl>
                                      </p:cBhvr>
                                    </p:animEffect>
                                  </p:childTnLst>
                                </p:cTn>
                              </p:par>
                              <p:par>
                                <p:cTn id="39" presetID="42" presetClass="entr" presetSubtype="0" fill="hold" grpId="0" nodeType="withEffect">
                                  <p:stCondLst>
                                    <p:cond delay="130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1000"/>
                                        <p:tgtEl>
                                          <p:spTgt spid="3">
                                            <p:txEl>
                                              <p:pRg st="7" end="7"/>
                                            </p:txEl>
                                          </p:spTgt>
                                        </p:tgtEl>
                                      </p:cBhvr>
                                    </p:animEffect>
                                    <p:anim calcmode="lin" valueType="num">
                                      <p:cBhvr>
                                        <p:cTn id="4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50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fade">
                                      <p:cBhvr>
                                        <p:cTn id="46" dur="1000"/>
                                        <p:tgtEl>
                                          <p:spTgt spid="3">
                                            <p:txEl>
                                              <p:pRg st="8" end="8"/>
                                            </p:txEl>
                                          </p:spTgt>
                                        </p:tgtEl>
                                      </p:cBhvr>
                                    </p:animEffect>
                                    <p:anim calcmode="lin" valueType="num">
                                      <p:cBhvr>
                                        <p:cTn id="4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700"/>
                                  </p:stCondLst>
                                  <p:childTnLst>
                                    <p:set>
                                      <p:cBhvr>
                                        <p:cTn id="50" dur="1" fill="hold">
                                          <p:stCondLst>
                                            <p:cond delay="0"/>
                                          </p:stCondLst>
                                        </p:cTn>
                                        <p:tgtEl>
                                          <p:spTgt spid="3">
                                            <p:txEl>
                                              <p:pRg st="9" end="9"/>
                                            </p:txEl>
                                          </p:spTgt>
                                        </p:tgtEl>
                                        <p:attrNameLst>
                                          <p:attrName>style.visibility</p:attrName>
                                        </p:attrNameLst>
                                      </p:cBhvr>
                                      <p:to>
                                        <p:strVal val="visible"/>
                                      </p:to>
                                    </p:set>
                                    <p:animEffect transition="in" filter="fade">
                                      <p:cBhvr>
                                        <p:cTn id="51" dur="1000"/>
                                        <p:tgtEl>
                                          <p:spTgt spid="3">
                                            <p:txEl>
                                              <p:pRg st="9" end="9"/>
                                            </p:txEl>
                                          </p:spTgt>
                                        </p:tgtEl>
                                      </p:cBhvr>
                                    </p:animEffect>
                                    <p:anim calcmode="lin" valueType="num">
                                      <p:cBhvr>
                                        <p:cTn id="5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1000" fill="hold"/>
                                        <p:tgtEl>
                                          <p:spTgt spid="5"/>
                                        </p:tgtEl>
                                        <p:attrNameLst>
                                          <p:attrName>ppt_x</p:attrName>
                                        </p:attrNameLst>
                                      </p:cBhvr>
                                      <p:tavLst>
                                        <p:tav tm="0">
                                          <p:val>
                                            <p:strVal val="1+#ppt_w/2"/>
                                          </p:val>
                                        </p:tav>
                                        <p:tav tm="100000">
                                          <p:val>
                                            <p:strVal val="#ppt_x"/>
                                          </p:val>
                                        </p:tav>
                                      </p:tavLst>
                                    </p:anim>
                                    <p:anim calcmode="lin" valueType="num">
                                      <p:cBhvr additive="base">
                                        <p:cTn id="57" dur="1000" fill="hold"/>
                                        <p:tgtEl>
                                          <p:spTgt spid="5"/>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50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1000" fill="hold"/>
                                        <p:tgtEl>
                                          <p:spTgt spid="6"/>
                                        </p:tgtEl>
                                        <p:attrNameLst>
                                          <p:attrName>ppt_x</p:attrName>
                                        </p:attrNameLst>
                                      </p:cBhvr>
                                      <p:tavLst>
                                        <p:tav tm="0">
                                          <p:val>
                                            <p:strVal val="1+#ppt_w/2"/>
                                          </p:val>
                                        </p:tav>
                                        <p:tav tm="100000">
                                          <p:val>
                                            <p:strVal val="#ppt_x"/>
                                          </p:val>
                                        </p:tav>
                                      </p:tavLst>
                                    </p:anim>
                                    <p:anim calcmode="lin" valueType="num">
                                      <p:cBhvr additive="base">
                                        <p:cTn id="61"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bldLvl="5"/>
      <p:bldP spid="8"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590550" y="1193079"/>
            <a:ext cx="8460505" cy="547231"/>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r>
              <a:rPr lang="fr-FR" dirty="0">
                <a:solidFill>
                  <a:prstClr val="white"/>
                </a:solidFill>
              </a:rPr>
              <a:t>Une opportunité unique pour prendre en mains le marketing </a:t>
            </a:r>
            <a:r>
              <a:rPr lang="fr-FR" dirty="0" smtClean="0">
                <a:solidFill>
                  <a:prstClr val="white"/>
                </a:solidFill>
              </a:rPr>
              <a:t>local</a:t>
            </a:r>
          </a:p>
          <a:p>
            <a:endParaRPr lang="fr-FR" dirty="0">
              <a:solidFill>
                <a:prstClr val="white"/>
              </a:solidFill>
            </a:endParaRPr>
          </a:p>
          <a:p>
            <a:pPr lvl="1">
              <a:buClr>
                <a:srgbClr val="FCC000"/>
              </a:buClr>
            </a:pPr>
            <a:endParaRPr lang="fr-FR" dirty="0">
              <a:solidFill>
                <a:prstClr val="white"/>
              </a:solidFill>
            </a:endParaRPr>
          </a:p>
        </p:txBody>
      </p:sp>
      <p:sp>
        <p:nvSpPr>
          <p:cNvPr id="5" name="Titre 2"/>
          <p:cNvSpPr>
            <a:spLocks noGrp="1"/>
          </p:cNvSpPr>
          <p:nvPr>
            <p:ph type="title"/>
          </p:nvPr>
        </p:nvSpPr>
        <p:spPr>
          <a:xfrm>
            <a:off x="488210" y="377659"/>
            <a:ext cx="8482369"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buSzPct val="80000"/>
            </a:pPr>
            <a:r>
              <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COORDINATEUR MARKETING</a:t>
            </a:r>
          </a:p>
        </p:txBody>
      </p:sp>
      <p:sp>
        <p:nvSpPr>
          <p:cNvPr id="7" name="Rectangle 6"/>
          <p:cNvSpPr/>
          <p:nvPr/>
        </p:nvSpPr>
        <p:spPr>
          <a:xfrm>
            <a:off x="1569511" y="2556737"/>
            <a:ext cx="4349508" cy="479015"/>
          </a:xfrm>
          <a:prstGeom prst="rect">
            <a:avLst/>
          </a:prstGeom>
        </p:spPr>
        <p:txBody>
          <a:bodyPr vert="horz" lIns="91440" tIns="45720" rIns="91440" bIns="45720" rtlCol="0">
            <a:noAutofit/>
          </a:bodyPr>
          <a:lstStyle/>
          <a:p>
            <a:pPr marL="719138" lvl="1" indent="-261938">
              <a:spcBef>
                <a:spcPct val="20000"/>
              </a:spcBef>
              <a:buClr>
                <a:srgbClr val="FCC000"/>
              </a:buClr>
              <a:buSzPct val="80000"/>
              <a:buFontTx/>
              <a:buBlip>
                <a:blip r:embed="rId3"/>
              </a:buBlip>
            </a:pPr>
            <a:r>
              <a:rPr lang="fr-FR" sz="2400" dirty="0" smtClean="0">
                <a:solidFill>
                  <a:prstClr val="white"/>
                </a:solidFill>
                <a:effectLst>
                  <a:outerShdw blurRad="38100" dist="38100" dir="2700000" algn="tl">
                    <a:srgbClr val="000000">
                      <a:alpha val="43137"/>
                    </a:srgbClr>
                  </a:outerShdw>
                </a:effectLst>
                <a:cs typeface="Arial" pitchFamily="34" charset="0"/>
              </a:rPr>
              <a:t>Relais </a:t>
            </a:r>
            <a:r>
              <a:rPr lang="fr-FR" sz="2400" dirty="0">
                <a:solidFill>
                  <a:prstClr val="white"/>
                </a:solidFill>
                <a:effectLst>
                  <a:outerShdw blurRad="38100" dist="38100" dir="2700000" algn="tl">
                    <a:srgbClr val="000000">
                      <a:alpha val="43137"/>
                    </a:srgbClr>
                  </a:outerShdw>
                </a:effectLst>
                <a:cs typeface="Arial" pitchFamily="34" charset="0"/>
              </a:rPr>
              <a:t>des actions en </a:t>
            </a:r>
            <a:r>
              <a:rPr lang="fr-FR" sz="2400" dirty="0" smtClean="0">
                <a:solidFill>
                  <a:prstClr val="white"/>
                </a:solidFill>
                <a:effectLst>
                  <a:outerShdw blurRad="38100" dist="38100" dir="2700000" algn="tl">
                    <a:srgbClr val="000000">
                      <a:alpha val="43137"/>
                    </a:srgbClr>
                  </a:outerShdw>
                </a:effectLst>
                <a:cs typeface="Arial" pitchFamily="34" charset="0"/>
              </a:rPr>
              <a:t>local</a:t>
            </a:r>
            <a:endParaRPr lang="fr-FR" sz="2400" dirty="0">
              <a:solidFill>
                <a:prstClr val="white"/>
              </a:solidFill>
              <a:effectLst>
                <a:outerShdw blurRad="38100" dist="38100" dir="2700000" algn="tl">
                  <a:srgbClr val="000000">
                    <a:alpha val="43137"/>
                  </a:srgbClr>
                </a:outerShdw>
              </a:effectLst>
              <a:cs typeface="Arial" pitchFamily="34" charset="0"/>
            </a:endParaRPr>
          </a:p>
        </p:txBody>
      </p:sp>
      <p:sp>
        <p:nvSpPr>
          <p:cNvPr id="8" name="Rectangle 7"/>
          <p:cNvSpPr/>
          <p:nvPr/>
        </p:nvSpPr>
        <p:spPr>
          <a:xfrm>
            <a:off x="1569511" y="2056168"/>
            <a:ext cx="3602255" cy="564740"/>
          </a:xfrm>
          <a:prstGeom prst="rect">
            <a:avLst/>
          </a:prstGeom>
        </p:spPr>
        <p:txBody>
          <a:bodyPr vert="horz" lIns="91440" tIns="45720" rIns="91440" bIns="45720" rtlCol="0">
            <a:noAutofit/>
          </a:bodyPr>
          <a:lstStyle/>
          <a:p>
            <a:pPr marL="719138" lvl="1" indent="-261938">
              <a:spcBef>
                <a:spcPct val="20000"/>
              </a:spcBef>
              <a:buClr>
                <a:srgbClr val="FCC000"/>
              </a:buClr>
              <a:buSzPct val="80000"/>
              <a:buFontTx/>
              <a:buBlip>
                <a:blip r:embed="rId3"/>
              </a:buBlip>
            </a:pPr>
            <a:r>
              <a:rPr lang="fr-FR" sz="2400" dirty="0">
                <a:solidFill>
                  <a:prstClr val="white"/>
                </a:solidFill>
                <a:effectLst>
                  <a:outerShdw blurRad="38100" dist="38100" dir="2700000" algn="tl">
                    <a:srgbClr val="000000">
                      <a:alpha val="43137"/>
                    </a:srgbClr>
                  </a:outerShdw>
                </a:effectLst>
                <a:cs typeface="Arial" pitchFamily="34" charset="0"/>
              </a:rPr>
              <a:t>Gestion des </a:t>
            </a:r>
            <a:r>
              <a:rPr lang="fr-FR" sz="2400" dirty="0" smtClean="0">
                <a:solidFill>
                  <a:prstClr val="white"/>
                </a:solidFill>
                <a:effectLst>
                  <a:outerShdw blurRad="38100" dist="38100" dir="2700000" algn="tl">
                    <a:srgbClr val="000000">
                      <a:alpha val="43137"/>
                    </a:srgbClr>
                  </a:outerShdw>
                </a:effectLst>
                <a:cs typeface="Arial" pitchFamily="34" charset="0"/>
              </a:rPr>
              <a:t>leads</a:t>
            </a:r>
            <a:endParaRPr lang="fr-FR" sz="2400" dirty="0">
              <a:solidFill>
                <a:prstClr val="white"/>
              </a:solidFill>
              <a:effectLst>
                <a:outerShdw blurRad="38100" dist="38100" dir="2700000" algn="tl">
                  <a:srgbClr val="000000">
                    <a:alpha val="43137"/>
                  </a:srgbClr>
                </a:outerShdw>
              </a:effectLst>
              <a:cs typeface="Arial" pitchFamily="34" charset="0"/>
            </a:endParaRPr>
          </a:p>
        </p:txBody>
      </p:sp>
      <p:sp>
        <p:nvSpPr>
          <p:cNvPr id="9" name="Rectangle 8"/>
          <p:cNvSpPr/>
          <p:nvPr/>
        </p:nvSpPr>
        <p:spPr>
          <a:xfrm>
            <a:off x="1569511" y="3027567"/>
            <a:ext cx="5067263" cy="479015"/>
          </a:xfrm>
          <a:prstGeom prst="rect">
            <a:avLst/>
          </a:prstGeom>
        </p:spPr>
        <p:txBody>
          <a:bodyPr vert="horz" lIns="91440" tIns="45720" rIns="91440" bIns="45720" rtlCol="0">
            <a:noAutofit/>
          </a:bodyPr>
          <a:lstStyle/>
          <a:p>
            <a:pPr marL="719138" lvl="1" indent="-261938">
              <a:spcBef>
                <a:spcPct val="20000"/>
              </a:spcBef>
              <a:buClr>
                <a:srgbClr val="FCC000"/>
              </a:buClr>
              <a:buSzPct val="80000"/>
              <a:buFontTx/>
              <a:buBlip>
                <a:blip r:embed="rId3"/>
              </a:buBlip>
            </a:pPr>
            <a:r>
              <a:rPr lang="fr-FR" sz="2400" dirty="0" smtClean="0">
                <a:solidFill>
                  <a:prstClr val="white"/>
                </a:solidFill>
                <a:effectLst>
                  <a:outerShdw blurRad="38100" dist="38100" dir="2700000" algn="tl">
                    <a:srgbClr val="000000">
                      <a:alpha val="43137"/>
                    </a:srgbClr>
                  </a:outerShdw>
                </a:effectLst>
                <a:cs typeface="Arial" pitchFamily="34" charset="0"/>
              </a:rPr>
              <a:t>Importance </a:t>
            </a:r>
            <a:r>
              <a:rPr lang="fr-FR" sz="2400" dirty="0">
                <a:solidFill>
                  <a:prstClr val="white"/>
                </a:solidFill>
                <a:effectLst>
                  <a:outerShdw blurRad="38100" dist="38100" dir="2700000" algn="tl">
                    <a:srgbClr val="000000">
                      <a:alpha val="43137"/>
                    </a:srgbClr>
                  </a:outerShdw>
                </a:effectLst>
                <a:cs typeface="Arial" pitchFamily="34" charset="0"/>
              </a:rPr>
              <a:t>du fichier commercial</a:t>
            </a:r>
          </a:p>
          <a:p>
            <a:pPr marL="719138" lvl="1" indent="-261938">
              <a:spcBef>
                <a:spcPct val="20000"/>
              </a:spcBef>
              <a:buClr>
                <a:srgbClr val="FCC000"/>
              </a:buClr>
              <a:buSzPct val="80000"/>
              <a:buFontTx/>
              <a:buBlip>
                <a:blip r:embed="rId3"/>
              </a:buBlip>
            </a:pPr>
            <a:endParaRPr lang="fr-FR" sz="2400" dirty="0">
              <a:solidFill>
                <a:prstClr val="white"/>
              </a:solidFill>
              <a:effectLst>
                <a:outerShdw blurRad="38100" dist="38100" dir="2700000" algn="tl">
                  <a:srgbClr val="000000">
                    <a:alpha val="43137"/>
                  </a:srgbClr>
                </a:outerShdw>
              </a:effectLst>
              <a:cs typeface="Arial" pitchFamily="34" charset="0"/>
            </a:endParaRPr>
          </a:p>
        </p:txBody>
      </p:sp>
      <p:sp>
        <p:nvSpPr>
          <p:cNvPr id="2" name="Rectangle à coins arrondis 1"/>
          <p:cNvSpPr/>
          <p:nvPr/>
        </p:nvSpPr>
        <p:spPr>
          <a:xfrm>
            <a:off x="1196622" y="3879115"/>
            <a:ext cx="6750756" cy="478396"/>
          </a:xfrm>
          <a:prstGeom prst="roundRect">
            <a:avLst/>
          </a:prstGeom>
          <a:noFill/>
          <a:ln w="3810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fr-FR" sz="2400" dirty="0">
                <a:solidFill>
                  <a:prstClr val="white"/>
                </a:solidFill>
                <a:effectLst>
                  <a:outerShdw blurRad="38100" dist="38100" dir="2700000" algn="tl">
                    <a:srgbClr val="000000">
                      <a:alpha val="43137"/>
                    </a:srgbClr>
                  </a:outerShdw>
                </a:effectLst>
              </a:rPr>
              <a:t>Création d’une cellule de soutien au marketing local</a:t>
            </a:r>
          </a:p>
        </p:txBody>
      </p:sp>
    </p:spTree>
    <p:extLst>
      <p:ext uri="{BB962C8B-B14F-4D97-AF65-F5344CB8AC3E}">
        <p14:creationId xmlns:p14="http://schemas.microsoft.com/office/powerpoint/2010/main" val="384276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9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400"/>
                            </p:stCondLst>
                            <p:childTnLst>
                              <p:par>
                                <p:cTn id="27" presetID="53" presetClass="entr" presetSubtype="16"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1500" fill="hold"/>
                                        <p:tgtEl>
                                          <p:spTgt spid="2"/>
                                        </p:tgtEl>
                                        <p:attrNameLst>
                                          <p:attrName>ppt_w</p:attrName>
                                        </p:attrNameLst>
                                      </p:cBhvr>
                                      <p:tavLst>
                                        <p:tav tm="0">
                                          <p:val>
                                            <p:fltVal val="0"/>
                                          </p:val>
                                        </p:tav>
                                        <p:tav tm="100000">
                                          <p:val>
                                            <p:strVal val="#ppt_w"/>
                                          </p:val>
                                        </p:tav>
                                      </p:tavLst>
                                    </p:anim>
                                    <p:anim calcmode="lin" valueType="num">
                                      <p:cBhvr>
                                        <p:cTn id="30" dur="1500" fill="hold"/>
                                        <p:tgtEl>
                                          <p:spTgt spid="2"/>
                                        </p:tgtEl>
                                        <p:attrNameLst>
                                          <p:attrName>ppt_h</p:attrName>
                                        </p:attrNameLst>
                                      </p:cBhvr>
                                      <p:tavLst>
                                        <p:tav tm="0">
                                          <p:val>
                                            <p:fltVal val="0"/>
                                          </p:val>
                                        </p:tav>
                                        <p:tav tm="100000">
                                          <p:val>
                                            <p:strVal val="#ppt_h"/>
                                          </p:val>
                                        </p:tav>
                                      </p:tavLst>
                                    </p:anim>
                                    <p:animEffect transition="in" filter="fade">
                                      <p:cBhvr>
                                        <p:cTn id="31"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2"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35429"/>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COORDINATEUR MARKETING</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Espace réservé du contenu 2"/>
          <p:cNvSpPr>
            <a:spLocks noGrp="1"/>
          </p:cNvSpPr>
          <p:nvPr>
            <p:ph idx="1"/>
          </p:nvPr>
        </p:nvSpPr>
        <p:spPr>
          <a:xfrm>
            <a:off x="601663" y="775903"/>
            <a:ext cx="6610393" cy="3394472"/>
          </a:xfrm>
        </p:spPr>
        <p:txBody>
          <a:bodyPr>
            <a:noAutofit/>
          </a:bodyPr>
          <a:lstStyle/>
          <a:p>
            <a:pPr marL="0" indent="0">
              <a:buNone/>
            </a:pPr>
            <a:r>
              <a:rPr lang="fr-FR" sz="2400" dirty="0">
                <a:effectLst>
                  <a:outerShdw blurRad="38100" dist="38100" dir="2700000" algn="tl">
                    <a:srgbClr val="000000">
                      <a:alpha val="43137"/>
                    </a:srgbClr>
                  </a:outerShdw>
                </a:effectLst>
              </a:rPr>
              <a:t>Rôle :</a:t>
            </a:r>
          </a:p>
          <a:p>
            <a:pPr lvl="1"/>
            <a:r>
              <a:rPr lang="fr-FR" sz="2000" dirty="0">
                <a:effectLst>
                  <a:outerShdw blurRad="38100" dist="38100" dir="2700000" algn="tl">
                    <a:srgbClr val="000000">
                      <a:alpha val="43137"/>
                    </a:srgbClr>
                  </a:outerShdw>
                </a:effectLst>
              </a:rPr>
              <a:t>VN/VO/SAV</a:t>
            </a:r>
          </a:p>
          <a:p>
            <a:pPr lvl="1"/>
            <a:r>
              <a:rPr lang="fr-FR" sz="2000" dirty="0">
                <a:effectLst>
                  <a:outerShdw blurRad="38100" dist="38100" dir="2700000" algn="tl">
                    <a:srgbClr val="000000">
                      <a:alpha val="43137"/>
                    </a:srgbClr>
                  </a:outerShdw>
                </a:effectLst>
              </a:rPr>
              <a:t>Publicité, évènements, web</a:t>
            </a:r>
          </a:p>
          <a:p>
            <a:pPr lvl="1"/>
            <a:r>
              <a:rPr lang="fr-FR" sz="2000" dirty="0">
                <a:effectLst>
                  <a:outerShdw blurRad="38100" dist="38100" dir="2700000" algn="tl">
                    <a:srgbClr val="000000">
                      <a:alpha val="43137"/>
                    </a:srgbClr>
                  </a:outerShdw>
                </a:effectLst>
              </a:rPr>
              <a:t>Gestion des </a:t>
            </a:r>
            <a:r>
              <a:rPr lang="fr-FR" sz="2000" dirty="0" smtClean="0">
                <a:effectLst>
                  <a:outerShdw blurRad="38100" dist="38100" dir="2700000" algn="tl">
                    <a:srgbClr val="000000">
                      <a:alpha val="43137"/>
                    </a:srgbClr>
                  </a:outerShdw>
                </a:effectLst>
              </a:rPr>
              <a:t>fichiers</a:t>
            </a:r>
            <a:endParaRPr lang="fr-FR" sz="2800" dirty="0">
              <a:effectLst>
                <a:outerShdw blurRad="38100" dist="38100" dir="2700000" algn="tl">
                  <a:srgbClr val="000000">
                    <a:alpha val="43137"/>
                  </a:srgbClr>
                </a:outerShdw>
              </a:effectLst>
            </a:endParaRPr>
          </a:p>
          <a:p>
            <a:pPr marL="0" indent="0">
              <a:buNone/>
            </a:pPr>
            <a:r>
              <a:rPr lang="fr-FR" sz="2400" dirty="0">
                <a:effectLst>
                  <a:outerShdw blurRad="38100" dist="38100" dir="2700000" algn="tl">
                    <a:srgbClr val="000000">
                      <a:alpha val="43137"/>
                    </a:srgbClr>
                  </a:outerShdw>
                </a:effectLst>
              </a:rPr>
              <a:t>Recommandation : </a:t>
            </a:r>
          </a:p>
          <a:p>
            <a:pPr lvl="1"/>
            <a:r>
              <a:rPr lang="fr-FR" sz="2000" dirty="0">
                <a:effectLst>
                  <a:outerShdw blurRad="38100" dist="38100" dir="2700000" algn="tl">
                    <a:srgbClr val="000000">
                      <a:alpha val="43137"/>
                    </a:srgbClr>
                  </a:outerShdw>
                </a:effectLst>
              </a:rPr>
              <a:t>P</a:t>
            </a:r>
            <a:r>
              <a:rPr lang="fr-FR" sz="2000" dirty="0" smtClean="0">
                <a:effectLst>
                  <a:outerShdw blurRad="38100" dist="38100" dir="2700000" algn="tl">
                    <a:srgbClr val="000000">
                      <a:alpha val="43137"/>
                    </a:srgbClr>
                  </a:outerShdw>
                </a:effectLst>
              </a:rPr>
              <a:t>ersonne </a:t>
            </a:r>
            <a:r>
              <a:rPr lang="fr-FR" sz="2000" dirty="0" err="1">
                <a:effectLst>
                  <a:outerShdw blurRad="38100" dist="38100" dir="2700000" algn="tl">
                    <a:srgbClr val="000000">
                      <a:alpha val="43137"/>
                    </a:srgbClr>
                  </a:outerShdw>
                </a:effectLst>
              </a:rPr>
              <a:t>monomarque</a:t>
            </a:r>
            <a:r>
              <a:rPr lang="fr-FR" sz="2000" dirty="0">
                <a:effectLst>
                  <a:outerShdw blurRad="38100" dist="38100" dir="2700000" algn="tl">
                    <a:srgbClr val="000000">
                      <a:alpha val="43137"/>
                    </a:srgbClr>
                  </a:outerShdw>
                </a:effectLst>
              </a:rPr>
              <a:t> dédiée si &gt; 700SEG</a:t>
            </a:r>
          </a:p>
          <a:p>
            <a:pPr lvl="1"/>
            <a:r>
              <a:rPr lang="fr-FR" sz="2000" dirty="0">
                <a:effectLst>
                  <a:outerShdw blurRad="38100" dist="38100" dir="2700000" algn="tl">
                    <a:srgbClr val="000000">
                      <a:alpha val="43137"/>
                    </a:srgbClr>
                  </a:outerShdw>
                </a:effectLst>
              </a:rPr>
              <a:t>Sinon personne spécialisée</a:t>
            </a:r>
          </a:p>
          <a:p>
            <a:pPr lvl="1"/>
            <a:r>
              <a:rPr lang="fr-FR" sz="2000" dirty="0">
                <a:effectLst>
                  <a:outerShdw blurRad="38100" dist="38100" dir="2700000" algn="tl">
                    <a:srgbClr val="000000">
                      <a:alpha val="43137"/>
                    </a:srgbClr>
                  </a:outerShdw>
                </a:effectLst>
              </a:rPr>
              <a:t>Formation </a:t>
            </a:r>
          </a:p>
        </p:txBody>
      </p:sp>
    </p:spTree>
    <p:extLst>
      <p:ext uri="{BB962C8B-B14F-4D97-AF65-F5344CB8AC3E}">
        <p14:creationId xmlns:p14="http://schemas.microsoft.com/office/powerpoint/2010/main" val="2378943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30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6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90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70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1000"/>
                                        <p:tgtEl>
                                          <p:spTgt spid="3">
                                            <p:txEl>
                                              <p:pRg st="7" end="7"/>
                                            </p:txEl>
                                          </p:spTgt>
                                        </p:tgtEl>
                                      </p:cBhvr>
                                    </p:animEffect>
                                    <p:anim calcmode="lin" valueType="num">
                                      <p:cBhvr>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err="1" smtClean="0"/>
              <a:t>Video</a:t>
            </a:r>
            <a:r>
              <a:rPr lang="fr-FR" dirty="0" smtClean="0"/>
              <a:t> </a:t>
            </a:r>
            <a:r>
              <a:rPr lang="fr-FR" dirty="0" err="1" smtClean="0"/>
              <a:t>brest</a:t>
            </a:r>
            <a:endParaRPr lang="fr-FR" dirty="0"/>
          </a:p>
        </p:txBody>
      </p:sp>
      <p:sp>
        <p:nvSpPr>
          <p:cNvPr id="4" name="Espace réservé du numéro de diapositive 3"/>
          <p:cNvSpPr>
            <a:spLocks noGrp="1"/>
          </p:cNvSpPr>
          <p:nvPr>
            <p:ph type="sldNum" sz="quarter" idx="12"/>
          </p:nvPr>
        </p:nvSpPr>
        <p:spPr/>
        <p:txBody>
          <a:bodyPr/>
          <a:lstStyle/>
          <a:p>
            <a:fld id="{45902A50-BA6C-4431-98B8-3D8FF22B0EE2}" type="slidenum">
              <a:rPr lang="fr-FR" smtClean="0">
                <a:solidFill>
                  <a:prstClr val="white"/>
                </a:solidFill>
              </a:rPr>
              <a:pPr/>
              <a:t>115</a:t>
            </a:fld>
            <a:endParaRPr lang="fr-FR">
              <a:solidFill>
                <a:prstClr val="white"/>
              </a:solidFill>
            </a:endParaRPr>
          </a:p>
        </p:txBody>
      </p:sp>
    </p:spTree>
    <p:extLst>
      <p:ext uri="{BB962C8B-B14F-4D97-AF65-F5344CB8AC3E}">
        <p14:creationId xmlns:p14="http://schemas.microsoft.com/office/powerpoint/2010/main" val="2785023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35429"/>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COORDINATEUR MARKETING</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Espace réservé du contenu 2"/>
          <p:cNvSpPr>
            <a:spLocks noGrp="1"/>
          </p:cNvSpPr>
          <p:nvPr>
            <p:ph idx="1"/>
          </p:nvPr>
        </p:nvSpPr>
        <p:spPr>
          <a:xfrm>
            <a:off x="601663" y="775903"/>
            <a:ext cx="8403441" cy="3394472"/>
          </a:xfrm>
        </p:spPr>
        <p:txBody>
          <a:bodyPr>
            <a:noAutofit/>
          </a:bodyPr>
          <a:lstStyle/>
          <a:p>
            <a:pPr marL="0" indent="0">
              <a:buNone/>
            </a:pPr>
            <a:r>
              <a:rPr lang="fr-FR" sz="2400" dirty="0" smtClean="0">
                <a:effectLst>
                  <a:outerShdw blurRad="38100" dist="38100" dir="2700000" algn="tl">
                    <a:srgbClr val="000000">
                      <a:alpha val="43137"/>
                    </a:srgbClr>
                  </a:outerShdw>
                </a:effectLst>
              </a:rPr>
              <a:t>Supports </a:t>
            </a:r>
            <a:endParaRPr lang="fr-FR" sz="2400" dirty="0">
              <a:effectLst>
                <a:outerShdw blurRad="38100" dist="38100" dir="2700000" algn="tl">
                  <a:srgbClr val="000000">
                    <a:alpha val="43137"/>
                  </a:srgbClr>
                </a:outerShdw>
              </a:effectLst>
            </a:endParaRPr>
          </a:p>
          <a:p>
            <a:pPr marL="0" indent="0">
              <a:buNone/>
            </a:pPr>
            <a:endParaRPr lang="fr-FR" sz="2400" dirty="0">
              <a:effectLst>
                <a:outerShdw blurRad="38100" dist="38100" dir="2700000" algn="tl">
                  <a:srgbClr val="000000">
                    <a:alpha val="43137"/>
                  </a:srgbClr>
                </a:outerShdw>
              </a:effectLst>
            </a:endParaRPr>
          </a:p>
          <a:p>
            <a:pPr lvl="1"/>
            <a:r>
              <a:rPr lang="fr-FR" sz="2000" dirty="0">
                <a:effectLst>
                  <a:outerShdw blurRad="38100" dist="38100" dir="2700000" algn="tl">
                    <a:srgbClr val="000000">
                      <a:alpha val="43137"/>
                    </a:srgbClr>
                  </a:outerShdw>
                </a:effectLst>
              </a:rPr>
              <a:t>Plan volume :  </a:t>
            </a:r>
            <a:r>
              <a:rPr lang="fr-FR" sz="2000" dirty="0" smtClean="0">
                <a:effectLst>
                  <a:outerShdw blurRad="38100" dist="38100" dir="2700000" algn="tl">
                    <a:srgbClr val="000000">
                      <a:alpha val="43137"/>
                    </a:srgbClr>
                  </a:outerShdw>
                </a:effectLst>
              </a:rPr>
              <a:t> Seuil </a:t>
            </a:r>
            <a:r>
              <a:rPr lang="fr-FR" sz="2000" dirty="0">
                <a:effectLst>
                  <a:outerShdw blurRad="38100" dist="38100" dir="2700000" algn="tl">
                    <a:srgbClr val="000000">
                      <a:alpha val="43137"/>
                    </a:srgbClr>
                  </a:outerShdw>
                </a:effectLst>
              </a:rPr>
              <a:t>1 payé au seuil 2 sur 2 trimestres après embauche.</a:t>
            </a:r>
          </a:p>
          <a:p>
            <a:pPr lvl="1"/>
            <a:endParaRPr lang="fr-FR" sz="2000" dirty="0" smtClean="0">
              <a:effectLst>
                <a:outerShdw blurRad="38100" dist="38100" dir="2700000" algn="tl">
                  <a:srgbClr val="000000">
                    <a:alpha val="43137"/>
                  </a:srgbClr>
                </a:outerShdw>
              </a:effectLst>
            </a:endParaRPr>
          </a:p>
          <a:p>
            <a:pPr lvl="1"/>
            <a:r>
              <a:rPr lang="fr-FR" sz="2000" dirty="0" smtClean="0">
                <a:effectLst>
                  <a:outerShdw blurRad="38100" dist="38100" dir="2700000" algn="tl">
                    <a:srgbClr val="000000">
                      <a:alpha val="43137"/>
                    </a:srgbClr>
                  </a:outerShdw>
                </a:effectLst>
              </a:rPr>
              <a:t>APL </a:t>
            </a:r>
            <a:r>
              <a:rPr lang="fr-FR" sz="2000" dirty="0">
                <a:effectLst>
                  <a:outerShdw blurRad="38100" dist="38100" dir="2700000" algn="tl">
                    <a:srgbClr val="000000">
                      <a:alpha val="43137"/>
                    </a:srgbClr>
                  </a:outerShdw>
                </a:effectLst>
              </a:rPr>
              <a:t>: 	</a:t>
            </a:r>
            <a:r>
              <a:rPr lang="fr-FR" sz="2000" dirty="0" smtClean="0">
                <a:effectLst>
                  <a:outerShdw blurRad="38100" dist="38100" dir="2700000" algn="tl">
                    <a:srgbClr val="000000">
                      <a:alpha val="43137"/>
                    </a:srgbClr>
                  </a:outerShdw>
                </a:effectLst>
              </a:rPr>
              <a:t>      30</a:t>
            </a:r>
            <a:r>
              <a:rPr lang="fr-FR" sz="2000" dirty="0">
                <a:effectLst>
                  <a:outerShdw blurRad="38100" dist="38100" dir="2700000" algn="tl">
                    <a:srgbClr val="000000">
                      <a:alpha val="43137"/>
                    </a:srgbClr>
                  </a:outerShdw>
                </a:effectLst>
              </a:rPr>
              <a:t>% si pas de coordinateur </a:t>
            </a:r>
            <a:r>
              <a:rPr lang="fr-FR" sz="2000" dirty="0" smtClean="0">
                <a:effectLst>
                  <a:outerShdw blurRad="38100" dist="38100" dir="2700000" algn="tl">
                    <a:srgbClr val="000000">
                      <a:alpha val="43137"/>
                    </a:srgbClr>
                  </a:outerShdw>
                </a:effectLst>
              </a:rPr>
              <a:t>agréé</a:t>
            </a:r>
            <a:br>
              <a:rPr lang="fr-FR" sz="2000" dirty="0" smtClean="0">
                <a:effectLst>
                  <a:outerShdw blurRad="38100" dist="38100" dir="2700000" algn="tl">
                    <a:srgbClr val="000000">
                      <a:alpha val="43137"/>
                    </a:srgbClr>
                  </a:outerShdw>
                </a:effectLst>
              </a:rPr>
            </a:br>
            <a:r>
              <a:rPr lang="fr-FR" sz="2000" dirty="0" smtClean="0">
                <a:effectLst>
                  <a:outerShdw blurRad="38100" dist="38100" dir="2700000" algn="tl">
                    <a:srgbClr val="000000">
                      <a:alpha val="43137"/>
                    </a:srgbClr>
                  </a:outerShdw>
                </a:effectLst>
              </a:rPr>
              <a:t>		      60</a:t>
            </a:r>
            <a:r>
              <a:rPr lang="fr-FR" sz="2000" dirty="0">
                <a:effectLst>
                  <a:outerShdw blurRad="38100" dist="38100" dir="2700000" algn="tl">
                    <a:srgbClr val="000000">
                      <a:alpha val="43137"/>
                    </a:srgbClr>
                  </a:outerShdw>
                </a:effectLst>
              </a:rPr>
              <a:t>% si coordinateur agréé </a:t>
            </a:r>
          </a:p>
        </p:txBody>
      </p:sp>
    </p:spTree>
    <p:extLst>
      <p:ext uri="{BB962C8B-B14F-4D97-AF65-F5344CB8AC3E}">
        <p14:creationId xmlns:p14="http://schemas.microsoft.com/office/powerpoint/2010/main" val="134684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35429"/>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OPEL PARTENAIRES</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Espace réservé du contenu 2"/>
          <p:cNvSpPr>
            <a:spLocks noGrp="1"/>
          </p:cNvSpPr>
          <p:nvPr>
            <p:ph idx="1"/>
          </p:nvPr>
        </p:nvSpPr>
        <p:spPr>
          <a:xfrm>
            <a:off x="661480" y="995871"/>
            <a:ext cx="5369668" cy="3394472"/>
          </a:xfrm>
        </p:spPr>
        <p:txBody>
          <a:bodyPr>
            <a:normAutofit/>
          </a:bodyPr>
          <a:lstStyle/>
          <a:p>
            <a:r>
              <a:rPr lang="fr-FR" sz="2000" dirty="0" smtClean="0">
                <a:effectLst>
                  <a:outerShdw blurRad="38100" dist="38100" dir="2700000" algn="tl">
                    <a:srgbClr val="000000">
                      <a:alpha val="43137"/>
                    </a:srgbClr>
                  </a:outerShdw>
                </a:effectLst>
              </a:rPr>
              <a:t>Offres aux salariés des clients sociétés/fournisseurs</a:t>
            </a:r>
          </a:p>
          <a:p>
            <a:endParaRPr lang="fr-FR" sz="2000" dirty="0">
              <a:effectLst>
                <a:outerShdw blurRad="38100" dist="38100" dir="2700000" algn="tl">
                  <a:srgbClr val="000000">
                    <a:alpha val="43137"/>
                  </a:srgbClr>
                </a:outerShdw>
              </a:effectLst>
            </a:endParaRPr>
          </a:p>
          <a:p>
            <a:r>
              <a:rPr lang="fr-FR" sz="2000" dirty="0" smtClean="0">
                <a:effectLst>
                  <a:outerShdw blurRad="38100" dist="38100" dir="2700000" algn="tl">
                    <a:srgbClr val="000000">
                      <a:alpha val="43137"/>
                    </a:srgbClr>
                  </a:outerShdw>
                </a:effectLst>
              </a:rPr>
              <a:t>Outil de conquête/fidélisation</a:t>
            </a:r>
          </a:p>
          <a:p>
            <a:endParaRPr lang="fr-FR" sz="2000" dirty="0">
              <a:effectLst>
                <a:outerShdw blurRad="38100" dist="38100" dir="2700000" algn="tl">
                  <a:srgbClr val="000000">
                    <a:alpha val="43137"/>
                  </a:srgbClr>
                </a:outerShdw>
              </a:effectLst>
            </a:endParaRPr>
          </a:p>
          <a:p>
            <a:r>
              <a:rPr lang="fr-FR" sz="2000" dirty="0" smtClean="0">
                <a:effectLst>
                  <a:outerShdw blurRad="38100" dist="38100" dir="2700000" algn="tl">
                    <a:srgbClr val="000000">
                      <a:alpha val="43137"/>
                    </a:srgbClr>
                  </a:outerShdw>
                </a:effectLst>
              </a:rPr>
              <a:t>300 entreprises / des centaines de milliers</a:t>
            </a:r>
            <a:br>
              <a:rPr lang="fr-FR" sz="2000" dirty="0" smtClean="0">
                <a:effectLst>
                  <a:outerShdw blurRad="38100" dist="38100" dir="2700000" algn="tl">
                    <a:srgbClr val="000000">
                      <a:alpha val="43137"/>
                    </a:srgbClr>
                  </a:outerShdw>
                </a:effectLst>
              </a:rPr>
            </a:br>
            <a:r>
              <a:rPr lang="fr-FR" sz="2000" dirty="0" smtClean="0">
                <a:effectLst>
                  <a:outerShdw blurRad="38100" dist="38100" dir="2700000" algn="tl">
                    <a:srgbClr val="000000">
                      <a:alpha val="43137"/>
                    </a:srgbClr>
                  </a:outerShdw>
                </a:effectLst>
              </a:rPr>
              <a:t>de prospects</a:t>
            </a:r>
          </a:p>
          <a:p>
            <a:endParaRPr lang="fr-FR" sz="2000" dirty="0">
              <a:effectLst>
                <a:outerShdw blurRad="38100" dist="38100" dir="2700000" algn="tl">
                  <a:srgbClr val="000000">
                    <a:alpha val="43137"/>
                  </a:srgbClr>
                </a:outerShdw>
              </a:effectLst>
            </a:endParaRPr>
          </a:p>
          <a:p>
            <a:r>
              <a:rPr lang="fr-FR" sz="2000" dirty="0" smtClean="0">
                <a:effectLst>
                  <a:outerShdw blurRad="38100" dist="38100" dir="2700000" algn="tl">
                    <a:srgbClr val="000000">
                      <a:alpha val="43137"/>
                    </a:srgbClr>
                  </a:outerShdw>
                </a:effectLst>
              </a:rPr>
              <a:t>Ouverture à vos clients (MGF)</a:t>
            </a:r>
            <a:endParaRPr lang="fr-FR" sz="2000" dirty="0">
              <a:effectLst>
                <a:outerShdw blurRad="38100" dist="38100" dir="2700000" algn="tl">
                  <a:srgbClr val="000000">
                    <a:alpha val="43137"/>
                  </a:srgbClr>
                </a:outerShdw>
              </a:effectLst>
            </a:endParaRPr>
          </a:p>
        </p:txBody>
      </p:sp>
      <p:pic>
        <p:nvPicPr>
          <p:cNvPr id="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273" b="9053"/>
          <a:stretch/>
        </p:blipFill>
        <p:spPr bwMode="auto">
          <a:xfrm>
            <a:off x="5943350" y="1405114"/>
            <a:ext cx="3092896" cy="2060896"/>
          </a:xfrm>
          <a:prstGeom prst="rect">
            <a:avLst/>
          </a:prstGeom>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246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30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6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anim calcmode="lin" valueType="num">
                                      <p:cBhvr>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90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1" presetID="2" presetClass="entr" presetSubtype="2"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1000" fill="hold"/>
                                        <p:tgtEl>
                                          <p:spTgt spid="4"/>
                                        </p:tgtEl>
                                        <p:attrNameLst>
                                          <p:attrName>ppt_x</p:attrName>
                                        </p:attrNameLst>
                                      </p:cBhvr>
                                      <p:tavLst>
                                        <p:tav tm="0">
                                          <p:val>
                                            <p:strVal val="1+#ppt_w/2"/>
                                          </p:val>
                                        </p:tav>
                                        <p:tav tm="100000">
                                          <p:val>
                                            <p:strVal val="#ppt_x"/>
                                          </p:val>
                                        </p:tav>
                                      </p:tavLst>
                                    </p:anim>
                                    <p:anim calcmode="lin" valueType="num">
                                      <p:cBhvr additive="base">
                                        <p:cTn id="3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bldLvl="5"/>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59149" y="3724903"/>
            <a:ext cx="6225702" cy="1138773"/>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Jean François </a:t>
            </a: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CHANAL</a:t>
            </a: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
            </a:r>
            <a:b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br>
            <a:r>
              <a:rPr lang="fr-FR" sz="20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Directeur Général ALD</a:t>
            </a:r>
            <a:br>
              <a:rPr lang="fr-FR" sz="20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br>
            <a:r>
              <a:rPr lang="fr-FR" sz="20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Président du syndicat des loueurs longue durée</a:t>
            </a:r>
          </a:p>
        </p:txBody>
      </p:sp>
    </p:spTree>
    <p:extLst>
      <p:ext uri="{BB962C8B-B14F-4D97-AF65-F5344CB8AC3E}">
        <p14:creationId xmlns:p14="http://schemas.microsoft.com/office/powerpoint/2010/main" val="3762579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70279" y="225666"/>
            <a:ext cx="77724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2013 : ANNÉE DE LA POULE !</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Sous-titre 2"/>
          <p:cNvSpPr>
            <a:spLocks noGrp="1"/>
          </p:cNvSpPr>
          <p:nvPr>
            <p:ph type="subTitle" idx="1"/>
          </p:nvPr>
        </p:nvSpPr>
        <p:spPr>
          <a:xfrm>
            <a:off x="781050" y="918713"/>
            <a:ext cx="5184576" cy="2745494"/>
          </a:xfrm>
        </p:spPr>
        <p:txBody>
          <a:bodyPr vert="horz" lIns="91440" tIns="45720" rIns="91440" bIns="45720" rtlCol="0">
            <a:noAutofit/>
          </a:bodyPr>
          <a:lstStyle/>
          <a:p>
            <a:pPr algn="l">
              <a:spcBef>
                <a:spcPts val="0"/>
              </a:spcBef>
            </a:pPr>
            <a:r>
              <a:rPr lang="fr-FR" sz="2000" dirty="0">
                <a:solidFill>
                  <a:schemeClr val="bg1"/>
                </a:solidFill>
                <a:effectLst>
                  <a:outerShdw blurRad="38100" dist="38100" dir="2700000" algn="tl">
                    <a:srgbClr val="000000">
                      <a:alpha val="43137"/>
                    </a:srgbClr>
                  </a:outerShdw>
                </a:effectLst>
              </a:rPr>
              <a:t>Organisation </a:t>
            </a:r>
            <a:r>
              <a:rPr lang="fr-FR" sz="2000" dirty="0" smtClean="0">
                <a:solidFill>
                  <a:schemeClr val="bg1"/>
                </a:solidFill>
                <a:effectLst>
                  <a:outerShdw blurRad="38100" dist="38100" dir="2700000" algn="tl">
                    <a:srgbClr val="000000">
                      <a:alpha val="43137"/>
                    </a:srgbClr>
                  </a:outerShdw>
                </a:effectLst>
              </a:rPr>
              <a:t> </a:t>
            </a:r>
            <a:r>
              <a:rPr lang="fr-FR" sz="2000" dirty="0">
                <a:solidFill>
                  <a:schemeClr val="bg1"/>
                </a:solidFill>
                <a:effectLst>
                  <a:outerShdw blurRad="38100" dist="38100" dir="2700000" algn="tl">
                    <a:srgbClr val="000000">
                      <a:alpha val="43137"/>
                    </a:srgbClr>
                  </a:outerShdw>
                </a:effectLst>
              </a:rPr>
              <a:t>	</a:t>
            </a:r>
            <a:endParaRPr lang="fr-FR" sz="2000" dirty="0" smtClean="0">
              <a:solidFill>
                <a:schemeClr val="bg1"/>
              </a:solidFill>
              <a:effectLst>
                <a:outerShdw blurRad="38100" dist="38100" dir="2700000" algn="tl">
                  <a:srgbClr val="000000">
                    <a:alpha val="43137"/>
                  </a:srgbClr>
                </a:outerShdw>
              </a:effectLst>
            </a:endParaRPr>
          </a:p>
          <a:p>
            <a:pPr marL="622300" lvl="1" indent="-165100" algn="l">
              <a:spcBef>
                <a:spcPts val="0"/>
              </a:spcBef>
              <a:buBlip>
                <a:blip r:embed="rId3"/>
              </a:buBlip>
            </a:pPr>
            <a:r>
              <a:rPr lang="fr-FR" sz="2000" dirty="0" smtClean="0">
                <a:solidFill>
                  <a:schemeClr val="bg1"/>
                </a:solidFill>
                <a:effectLst>
                  <a:outerShdw blurRad="38100" dist="38100" dir="2700000" algn="tl">
                    <a:srgbClr val="000000">
                      <a:alpha val="43137"/>
                    </a:srgbClr>
                  </a:outerShdw>
                </a:effectLst>
              </a:rPr>
              <a:t>Nombre/Qualité </a:t>
            </a:r>
            <a:r>
              <a:rPr lang="fr-FR" sz="2000" dirty="0">
                <a:solidFill>
                  <a:schemeClr val="bg1"/>
                </a:solidFill>
                <a:effectLst>
                  <a:outerShdw blurRad="38100" dist="38100" dir="2700000" algn="tl">
                    <a:srgbClr val="000000">
                      <a:alpha val="43137"/>
                    </a:srgbClr>
                  </a:outerShdw>
                </a:effectLst>
              </a:rPr>
              <a:t>vendeur</a:t>
            </a:r>
          </a:p>
          <a:p>
            <a:pPr marL="622300" lvl="1" indent="-165100" algn="l">
              <a:spcBef>
                <a:spcPts val="0"/>
              </a:spcBef>
              <a:buBlip>
                <a:blip r:embed="rId3"/>
              </a:buBlip>
            </a:pPr>
            <a:r>
              <a:rPr lang="fr-FR" sz="2000" dirty="0" smtClean="0">
                <a:solidFill>
                  <a:schemeClr val="bg1"/>
                </a:solidFill>
                <a:effectLst>
                  <a:outerShdw blurRad="38100" dist="38100" dir="2700000" algn="tl">
                    <a:srgbClr val="000000">
                      <a:alpha val="43137"/>
                    </a:srgbClr>
                  </a:outerShdw>
                </a:effectLst>
              </a:rPr>
              <a:t>Fonction </a:t>
            </a:r>
            <a:r>
              <a:rPr lang="fr-FR" sz="2000" dirty="0">
                <a:solidFill>
                  <a:schemeClr val="bg1"/>
                </a:solidFill>
                <a:effectLst>
                  <a:outerShdw blurRad="38100" dist="38100" dir="2700000" algn="tl">
                    <a:srgbClr val="000000">
                      <a:alpha val="43137"/>
                    </a:srgbClr>
                  </a:outerShdw>
                </a:effectLst>
              </a:rPr>
              <a:t>marketing</a:t>
            </a:r>
          </a:p>
          <a:p>
            <a:pPr marL="622300" lvl="1" indent="-165100" algn="l">
              <a:spcBef>
                <a:spcPts val="0"/>
              </a:spcBef>
              <a:buBlip>
                <a:blip r:embed="rId3"/>
              </a:buBlip>
            </a:pPr>
            <a:r>
              <a:rPr lang="fr-FR" sz="2000" dirty="0" smtClean="0">
                <a:solidFill>
                  <a:schemeClr val="bg1"/>
                </a:solidFill>
                <a:effectLst>
                  <a:outerShdw blurRad="38100" dist="38100" dir="2700000" algn="tl">
                    <a:srgbClr val="000000">
                      <a:alpha val="43137"/>
                    </a:srgbClr>
                  </a:outerShdw>
                </a:effectLst>
              </a:rPr>
              <a:t>Organisation </a:t>
            </a:r>
            <a:r>
              <a:rPr lang="fr-FR" sz="2000" dirty="0">
                <a:solidFill>
                  <a:schemeClr val="bg1"/>
                </a:solidFill>
                <a:effectLst>
                  <a:outerShdw blurRad="38100" dist="38100" dir="2700000" algn="tl">
                    <a:srgbClr val="000000">
                      <a:alpha val="43137"/>
                    </a:srgbClr>
                  </a:outerShdw>
                </a:effectLst>
              </a:rPr>
              <a:t>sociétés/VU</a:t>
            </a:r>
          </a:p>
          <a:p>
            <a:pPr algn="l">
              <a:spcBef>
                <a:spcPts val="0"/>
              </a:spcBef>
            </a:pPr>
            <a:endParaRPr lang="fr-FR" sz="2000" dirty="0">
              <a:solidFill>
                <a:schemeClr val="bg1"/>
              </a:solidFill>
              <a:effectLst>
                <a:outerShdw blurRad="38100" dist="38100" dir="2700000" algn="tl">
                  <a:srgbClr val="000000">
                    <a:alpha val="43137"/>
                  </a:srgbClr>
                </a:outerShdw>
              </a:effectLst>
            </a:endParaRPr>
          </a:p>
          <a:p>
            <a:pPr algn="l">
              <a:spcBef>
                <a:spcPts val="0"/>
              </a:spcBef>
            </a:pPr>
            <a:r>
              <a:rPr lang="fr-FR" sz="2000" dirty="0" smtClean="0">
                <a:solidFill>
                  <a:schemeClr val="bg1"/>
                </a:solidFill>
                <a:effectLst>
                  <a:outerShdw blurRad="38100" dist="38100" dir="2700000" algn="tl">
                    <a:srgbClr val="000000">
                      <a:alpha val="43137"/>
                    </a:srgbClr>
                  </a:outerShdw>
                </a:effectLst>
              </a:rPr>
              <a:t>Stock</a:t>
            </a:r>
          </a:p>
          <a:p>
            <a:pPr marL="622300" lvl="1" indent="-165100" algn="l">
              <a:spcBef>
                <a:spcPts val="0"/>
              </a:spcBef>
              <a:buBlip>
                <a:blip r:embed="rId3"/>
              </a:buBlip>
            </a:pPr>
            <a:r>
              <a:rPr lang="fr-FR" sz="2000" dirty="0" smtClean="0">
                <a:solidFill>
                  <a:schemeClr val="bg1"/>
                </a:solidFill>
                <a:effectLst>
                  <a:outerShdw blurRad="38100" dist="38100" dir="2700000" algn="tl">
                    <a:srgbClr val="000000">
                      <a:alpha val="43137"/>
                    </a:srgbClr>
                  </a:outerShdw>
                </a:effectLst>
              </a:rPr>
              <a:t>Anticiper</a:t>
            </a:r>
            <a:endParaRPr lang="fr-FR" sz="2000" dirty="0">
              <a:solidFill>
                <a:schemeClr val="bg1"/>
              </a:solidFill>
              <a:effectLst>
                <a:outerShdw blurRad="38100" dist="38100" dir="2700000" algn="tl">
                  <a:srgbClr val="000000">
                    <a:alpha val="43137"/>
                  </a:srgbClr>
                </a:outerShdw>
              </a:effectLst>
            </a:endParaRPr>
          </a:p>
          <a:p>
            <a:pPr marL="622300" lvl="1" indent="-165100" algn="l">
              <a:spcBef>
                <a:spcPts val="0"/>
              </a:spcBef>
              <a:buBlip>
                <a:blip r:embed="rId3"/>
              </a:buBlip>
            </a:pPr>
            <a:r>
              <a:rPr lang="fr-FR" sz="2000" dirty="0" smtClean="0">
                <a:solidFill>
                  <a:schemeClr val="bg1"/>
                </a:solidFill>
                <a:effectLst>
                  <a:outerShdw blurRad="38100" dist="38100" dir="2700000" algn="tl">
                    <a:srgbClr val="000000">
                      <a:alpha val="43137"/>
                    </a:srgbClr>
                  </a:outerShdw>
                </a:effectLst>
              </a:rPr>
              <a:t>Qualité/Quantité</a:t>
            </a:r>
            <a:endParaRPr lang="fr-FR" sz="2000" dirty="0">
              <a:solidFill>
                <a:schemeClr val="bg1"/>
              </a:solidFill>
              <a:effectLst>
                <a:outerShdw blurRad="38100" dist="38100" dir="2700000" algn="tl">
                  <a:srgbClr val="000000">
                    <a:alpha val="43137"/>
                  </a:srgbClr>
                </a:outerShdw>
              </a:effectLst>
            </a:endParaRPr>
          </a:p>
        </p:txBody>
      </p:sp>
      <p:grpSp>
        <p:nvGrpSpPr>
          <p:cNvPr id="8" name="Groupe 7"/>
          <p:cNvGrpSpPr/>
          <p:nvPr/>
        </p:nvGrpSpPr>
        <p:grpSpPr>
          <a:xfrm>
            <a:off x="5533639" y="922522"/>
            <a:ext cx="2922414" cy="1776593"/>
            <a:chOff x="4982198" y="973608"/>
            <a:chExt cx="2922414" cy="1776593"/>
          </a:xfrm>
        </p:grpSpPr>
        <p:sp>
          <p:nvSpPr>
            <p:cNvPr id="7" name="Rectangle 6"/>
            <p:cNvSpPr/>
            <p:nvPr/>
          </p:nvSpPr>
          <p:spPr>
            <a:xfrm>
              <a:off x="4982198" y="973608"/>
              <a:ext cx="2922414" cy="1674422"/>
            </a:xfrm>
            <a:prstGeom prst="rect">
              <a:avLst/>
            </a:prstGeom>
            <a:solidFill>
              <a:schemeClr val="bg1"/>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026" name="Picture 2" descr="http://www.festival-itinerances-amiens.fr/wp-content/uploads/2011/05/pou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2980" y="973608"/>
              <a:ext cx="2511632" cy="167442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cuisson-oeufs.fr/img/cuisson-oeuf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2404" y="1887731"/>
              <a:ext cx="862470" cy="86247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à coins arrondis 10"/>
          <p:cNvSpPr/>
          <p:nvPr/>
        </p:nvSpPr>
        <p:spPr>
          <a:xfrm rot="20971868">
            <a:off x="1584272" y="3680378"/>
            <a:ext cx="1728686" cy="505838"/>
          </a:xfrm>
          <a:prstGeom prst="roundRect">
            <a:avLst/>
          </a:prstGeom>
          <a:noFill/>
          <a:ln w="57150">
            <a:solidFill>
              <a:srgbClr val="FF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prstClr val="white"/>
                </a:solidFill>
                <a:effectLst>
                  <a:outerShdw blurRad="38100" dist="38100" dir="2700000" algn="tl">
                    <a:srgbClr val="000000">
                      <a:alpha val="43137"/>
                    </a:srgbClr>
                  </a:outerShdw>
                </a:effectLst>
              </a:rPr>
              <a:t>120 jours</a:t>
            </a:r>
            <a:endParaRPr lang="fr-FR" sz="24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0312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70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20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40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1000"/>
                                        <p:tgtEl>
                                          <p:spTgt spid="3">
                                            <p:txEl>
                                              <p:pRg st="7" end="7"/>
                                            </p:txEl>
                                          </p:spTgt>
                                        </p:tgtEl>
                                      </p:cBhvr>
                                    </p:animEffect>
                                    <p:anim calcmode="lin" valueType="num">
                                      <p:cBhvr>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par>
                          <p:cTn id="51" fill="hold">
                            <p:stCondLst>
                              <p:cond delay="2400"/>
                            </p:stCondLst>
                            <p:childTnLst>
                              <p:par>
                                <p:cTn id="52" presetID="23" presetClass="entr" presetSubtype="36"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strVal val="(6*min(max(#ppt_w*#ppt_h,.3),1)-7.4)/-.7*#ppt_w"/>
                                          </p:val>
                                        </p:tav>
                                        <p:tav tm="100000">
                                          <p:val>
                                            <p:strVal val="#ppt_w"/>
                                          </p:val>
                                        </p:tav>
                                      </p:tavLst>
                                    </p:anim>
                                    <p:anim calcmode="lin" valueType="num">
                                      <p:cBhvr>
                                        <p:cTn id="55" dur="500" fill="hold"/>
                                        <p:tgtEl>
                                          <p:spTgt spid="11"/>
                                        </p:tgtEl>
                                        <p:attrNameLst>
                                          <p:attrName>ppt_h</p:attrName>
                                        </p:attrNameLst>
                                      </p:cBhvr>
                                      <p:tavLst>
                                        <p:tav tm="0">
                                          <p:val>
                                            <p:strVal val="(6*min(max(#ppt_w*#ppt_h,.3),1)-7.4)/-.7*#ppt_h"/>
                                          </p:val>
                                        </p:tav>
                                        <p:tav tm="100000">
                                          <p:val>
                                            <p:strVal val="#ppt_h"/>
                                          </p:val>
                                        </p:tav>
                                      </p:tavLst>
                                    </p:anim>
                                    <p:anim calcmode="lin" valueType="num">
                                      <p:cBhvr>
                                        <p:cTn id="56" dur="500" fill="hold"/>
                                        <p:tgtEl>
                                          <p:spTgt spid="11"/>
                                        </p:tgtEl>
                                        <p:attrNameLst>
                                          <p:attrName>ppt_x</p:attrName>
                                        </p:attrNameLst>
                                      </p:cBhvr>
                                      <p:tavLst>
                                        <p:tav tm="0">
                                          <p:val>
                                            <p:fltVal val="0.5"/>
                                          </p:val>
                                        </p:tav>
                                        <p:tav tm="100000">
                                          <p:val>
                                            <p:strVal val="#ppt_x"/>
                                          </p:val>
                                        </p:tav>
                                      </p:tavLst>
                                    </p:anim>
                                    <p:anim calcmode="lin" valueType="num">
                                      <p:cBhvr>
                                        <p:cTn id="57"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8594" y="3782738"/>
            <a:ext cx="6420462" cy="1471172"/>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Yves </a:t>
            </a: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THÉPAUT</a:t>
            </a:r>
          </a:p>
          <a:p>
            <a:pPr algn="ctr" defTabSz="457200">
              <a:spcBef>
                <a:spcPct val="20000"/>
              </a:spcBef>
              <a:buClr>
                <a:srgbClr val="FCC000"/>
              </a:buClr>
            </a:pPr>
            <a:r>
              <a:rPr lang="fr-FR" sz="20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Directeur </a:t>
            </a:r>
            <a:r>
              <a:rPr lang="fr-FR" sz="20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du Développement Réseau</a:t>
            </a: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
            </a:r>
            <a:b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br>
            <a:endPar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p:txBody>
      </p:sp>
    </p:spTree>
    <p:extLst>
      <p:ext uri="{BB962C8B-B14F-4D97-AF65-F5344CB8AC3E}">
        <p14:creationId xmlns:p14="http://schemas.microsoft.com/office/powerpoint/2010/main" val="2881070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203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497037" y="1169859"/>
            <a:ext cx="1148397" cy="461665"/>
          </a:xfrm>
          <a:prstGeom prst="roundRect">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Rectangle 1"/>
          <p:cNvSpPr/>
          <p:nvPr/>
        </p:nvSpPr>
        <p:spPr>
          <a:xfrm>
            <a:off x="337549" y="286242"/>
            <a:ext cx="1197338"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2013</a:t>
            </a:r>
          </a:p>
        </p:txBody>
      </p:sp>
      <p:sp>
        <p:nvSpPr>
          <p:cNvPr id="6" name="Rectangle 5"/>
          <p:cNvSpPr/>
          <p:nvPr/>
        </p:nvSpPr>
        <p:spPr>
          <a:xfrm>
            <a:off x="497037" y="1149763"/>
            <a:ext cx="1827983"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Produit </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16" name="Rectangle 15"/>
          <p:cNvSpPr/>
          <p:nvPr/>
        </p:nvSpPr>
        <p:spPr>
          <a:xfrm>
            <a:off x="497037" y="1933927"/>
            <a:ext cx="1199909" cy="461665"/>
          </a:xfrm>
          <a:prstGeom prst="rect">
            <a:avLst/>
          </a:prstGeom>
        </p:spPr>
        <p:txBody>
          <a:bodyPr wrap="square">
            <a:spAutoFit/>
          </a:bodyPr>
          <a:lstStyle/>
          <a:p>
            <a:pPr marL="0" lvl="1">
              <a:spcBef>
                <a:spcPct val="20000"/>
              </a:spcBef>
              <a:buClr>
                <a:srgbClr val="FCC000"/>
              </a:buClr>
            </a:pPr>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Image</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31" name="Rectangle 30"/>
          <p:cNvSpPr/>
          <p:nvPr/>
        </p:nvSpPr>
        <p:spPr>
          <a:xfrm>
            <a:off x="172243" y="287564"/>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             – DES NOUVEAUX ATOUTS</a:t>
            </a:r>
            <a:endPar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p:txBody>
      </p:sp>
      <p:sp>
        <p:nvSpPr>
          <p:cNvPr id="10" name="Rectangle 9"/>
          <p:cNvSpPr/>
          <p:nvPr/>
        </p:nvSpPr>
        <p:spPr>
          <a:xfrm>
            <a:off x="497037" y="2697995"/>
            <a:ext cx="3298280"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Valeur de Marque </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11" name="Rectangle 10"/>
          <p:cNvSpPr/>
          <p:nvPr/>
        </p:nvSpPr>
        <p:spPr>
          <a:xfrm>
            <a:off x="497037" y="3462063"/>
            <a:ext cx="1837346"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Différence</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12" name="Rectangle 11"/>
          <p:cNvSpPr/>
          <p:nvPr/>
        </p:nvSpPr>
        <p:spPr>
          <a:xfrm>
            <a:off x="497037" y="4226130"/>
            <a:ext cx="2296795"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Fidélité </a:t>
            </a:r>
            <a:r>
              <a:rPr lang="fr-FR" sz="2400" dirty="0">
                <a:solidFill>
                  <a:prstClr val="white">
                    <a:lumMod val="95000"/>
                  </a:prstClr>
                </a:solidFill>
                <a:effectLst>
                  <a:outerShdw blurRad="38100" dist="38100" dir="2700000" algn="tl">
                    <a:srgbClr val="000000">
                      <a:alpha val="43137"/>
                    </a:srgbClr>
                  </a:outerShdw>
                </a:effectLst>
                <a:cs typeface="Arial" pitchFamily="34" charset="0"/>
              </a:rPr>
              <a:t>client</a:t>
            </a:r>
          </a:p>
        </p:txBody>
      </p:sp>
      <p:pic>
        <p:nvPicPr>
          <p:cNvPr id="14" name="Picture 4" descr="Opel Adam - Front Angle, 2013, 800x600, 4 of 108"/>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308" b="9661"/>
          <a:stretch/>
        </p:blipFill>
        <p:spPr bwMode="auto">
          <a:xfrm>
            <a:off x="5890437" y="1967495"/>
            <a:ext cx="2787177" cy="1692361"/>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5" name="Picture 6" descr="Opel Mokka - Front Angle, 2013, 800x600, 20 of 9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0461" y="1054702"/>
            <a:ext cx="2531740" cy="1643293"/>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31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500"/>
                                        <p:tgtEl>
                                          <p:spTgt spid="31"/>
                                        </p:tgtEl>
                                      </p:cBhvr>
                                    </p:animEffect>
                                    <p:anim calcmode="lin" valueType="num">
                                      <p:cBhvr>
                                        <p:cTn id="8" dur="1500" fill="hold"/>
                                        <p:tgtEl>
                                          <p:spTgt spid="31"/>
                                        </p:tgtEl>
                                        <p:attrNameLst>
                                          <p:attrName>ppt_x</p:attrName>
                                        </p:attrNameLst>
                                      </p:cBhvr>
                                      <p:tavLst>
                                        <p:tav tm="0">
                                          <p:val>
                                            <p:strVal val="#ppt_x"/>
                                          </p:val>
                                        </p:tav>
                                        <p:tav tm="100000">
                                          <p:val>
                                            <p:strVal val="#ppt_x"/>
                                          </p:val>
                                        </p:tav>
                                      </p:tavLst>
                                    </p:anim>
                                    <p:anim calcmode="lin" valueType="num">
                                      <p:cBhvr>
                                        <p:cTn id="9" dur="1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 presetClass="entr" presetSubtype="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4500"/>
                            </p:stCondLst>
                            <p:childTnLst>
                              <p:par>
                                <p:cTn id="40" presetID="2" presetClass="entr" presetSubtype="2"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1+#ppt_w/2"/>
                                          </p:val>
                                        </p:tav>
                                        <p:tav tm="100000">
                                          <p:val>
                                            <p:strVal val="#ppt_x"/>
                                          </p:val>
                                        </p:tav>
                                      </p:tavLst>
                                    </p:anim>
                                    <p:anim calcmode="lin" valueType="num">
                                      <p:cBhvr additive="base">
                                        <p:cTn id="43" dur="250" fill="hold"/>
                                        <p:tgtEl>
                                          <p:spTgt spid="15"/>
                                        </p:tgtEl>
                                        <p:attrNameLst>
                                          <p:attrName>ppt_y</p:attrName>
                                        </p:attrNameLst>
                                      </p:cBhvr>
                                      <p:tavLst>
                                        <p:tav tm="0">
                                          <p:val>
                                            <p:strVal val="#ppt_y"/>
                                          </p:val>
                                        </p:tav>
                                        <p:tav tm="100000">
                                          <p:val>
                                            <p:strVal val="#ppt_y"/>
                                          </p:val>
                                        </p:tav>
                                      </p:tavLst>
                                    </p:anim>
                                  </p:childTnLst>
                                </p:cTn>
                              </p:par>
                              <p:par>
                                <p:cTn id="44" presetID="35" presetClass="path" presetSubtype="0" decel="50000" fill="hold" nodeType="withEffect">
                                  <p:stCondLst>
                                    <p:cond delay="250"/>
                                  </p:stCondLst>
                                  <p:childTnLst>
                                    <p:animMotion origin="layout" path="M -1.38889E-6 -3.11536E-6 L 0.00052 0.05398 " pathEditMode="relative" rAng="0" ptsTypes="AA">
                                      <p:cBhvr>
                                        <p:cTn id="45" dur="3000" fill="hold"/>
                                        <p:tgtEl>
                                          <p:spTgt spid="15"/>
                                        </p:tgtEl>
                                        <p:attrNameLst>
                                          <p:attrName>ppt_x</p:attrName>
                                          <p:attrName>ppt_y</p:attrName>
                                        </p:attrNameLst>
                                      </p:cBhvr>
                                      <p:rCtr x="17" y="2684"/>
                                    </p:animMotion>
                                  </p:childTnLst>
                                </p:cTn>
                              </p:par>
                              <p:par>
                                <p:cTn id="46" presetID="2" presetClass="entr" presetSubtype="4"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250" fill="hold"/>
                                        <p:tgtEl>
                                          <p:spTgt spid="14"/>
                                        </p:tgtEl>
                                        <p:attrNameLst>
                                          <p:attrName>ppt_x</p:attrName>
                                        </p:attrNameLst>
                                      </p:cBhvr>
                                      <p:tavLst>
                                        <p:tav tm="0">
                                          <p:val>
                                            <p:strVal val="#ppt_x"/>
                                          </p:val>
                                        </p:tav>
                                        <p:tav tm="100000">
                                          <p:val>
                                            <p:strVal val="#ppt_x"/>
                                          </p:val>
                                        </p:tav>
                                      </p:tavLst>
                                    </p:anim>
                                    <p:anim calcmode="lin" valueType="num">
                                      <p:cBhvr additive="base">
                                        <p:cTn id="49" dur="250" fill="hold"/>
                                        <p:tgtEl>
                                          <p:spTgt spid="14"/>
                                        </p:tgtEl>
                                        <p:attrNameLst>
                                          <p:attrName>ppt_y</p:attrName>
                                        </p:attrNameLst>
                                      </p:cBhvr>
                                      <p:tavLst>
                                        <p:tav tm="0">
                                          <p:val>
                                            <p:strVal val="1+#ppt_h/2"/>
                                          </p:val>
                                        </p:tav>
                                        <p:tav tm="100000">
                                          <p:val>
                                            <p:strVal val="#ppt_y"/>
                                          </p:val>
                                        </p:tav>
                                      </p:tavLst>
                                    </p:anim>
                                  </p:childTnLst>
                                </p:cTn>
                              </p:par>
                              <p:par>
                                <p:cTn id="50" presetID="35" presetClass="path" presetSubtype="0" decel="50000" fill="hold" nodeType="withEffect">
                                  <p:stCondLst>
                                    <p:cond delay="250"/>
                                  </p:stCondLst>
                                  <p:childTnLst>
                                    <p:animMotion origin="layout" path="M -8.33333E-7 -4.7008E-6 L -0.00174 -0.04904 " pathEditMode="relative" rAng="0" ptsTypes="AA">
                                      <p:cBhvr>
                                        <p:cTn id="51" dur="3000" fill="hold"/>
                                        <p:tgtEl>
                                          <p:spTgt spid="14"/>
                                        </p:tgtEl>
                                        <p:attrNameLst>
                                          <p:attrName>ppt_x</p:attrName>
                                          <p:attrName>ppt_y</p:attrName>
                                        </p:attrNameLst>
                                      </p:cBhvr>
                                      <p:rCtr x="-87" y="-24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6" grpId="0"/>
      <p:bldP spid="31" grpId="0"/>
      <p:bldP spid="10" grpId="0"/>
      <p:bldP spid="11" grpId="0"/>
      <p:bldP spid="1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497038" y="1938749"/>
            <a:ext cx="1037850" cy="461665"/>
          </a:xfrm>
          <a:prstGeom prst="roundRect">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Rectangle 1"/>
          <p:cNvSpPr/>
          <p:nvPr/>
        </p:nvSpPr>
        <p:spPr>
          <a:xfrm>
            <a:off x="337549" y="286242"/>
            <a:ext cx="1197338"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2013</a:t>
            </a:r>
          </a:p>
        </p:txBody>
      </p:sp>
      <p:sp>
        <p:nvSpPr>
          <p:cNvPr id="31" name="Rectangle 30"/>
          <p:cNvSpPr/>
          <p:nvPr/>
        </p:nvSpPr>
        <p:spPr>
          <a:xfrm>
            <a:off x="172243" y="287564"/>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             – DES NOUVEAUX ATOUTS</a:t>
            </a:r>
          </a:p>
        </p:txBody>
      </p:sp>
      <p:pic>
        <p:nvPicPr>
          <p:cNvPr id="15" name="Picture 6" descr="Opel Mokka - Front Angle, 2013, 800x600, 20 of 9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6027" y="1054703"/>
            <a:ext cx="862915" cy="560098"/>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3" name="Picture 8" descr="Opel Cascada - Front Angle, 2013, 800x600, 1 of 1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552" t="22332" r="5289" b="8424"/>
          <a:stretch/>
        </p:blipFill>
        <p:spPr bwMode="auto">
          <a:xfrm>
            <a:off x="3146027" y="2057301"/>
            <a:ext cx="2744410" cy="1550100"/>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7" name="Picture 10" descr="http://www.autonews.fr/wp-content/gallery/opel-adam-cup/opel-adam-cup-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3012" y="2467162"/>
            <a:ext cx="2706175" cy="1739547"/>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23" name="Picture 4" descr="Opel Adam - Front Angle, 2013, 800x600, 4 of 10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308" b="9661"/>
          <a:stretch/>
        </p:blipFill>
        <p:spPr bwMode="auto">
          <a:xfrm>
            <a:off x="4483407" y="1034606"/>
            <a:ext cx="949978" cy="576822"/>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14" name="Rectangle 13"/>
          <p:cNvSpPr/>
          <p:nvPr/>
        </p:nvSpPr>
        <p:spPr>
          <a:xfrm>
            <a:off x="497037" y="1149763"/>
            <a:ext cx="1827983"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Produit </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16" name="Rectangle 15"/>
          <p:cNvSpPr/>
          <p:nvPr/>
        </p:nvSpPr>
        <p:spPr>
          <a:xfrm>
            <a:off x="497037" y="1933927"/>
            <a:ext cx="1199909" cy="461665"/>
          </a:xfrm>
          <a:prstGeom prst="rect">
            <a:avLst/>
          </a:prstGeom>
        </p:spPr>
        <p:txBody>
          <a:bodyPr wrap="square">
            <a:spAutoFit/>
          </a:bodyPr>
          <a:lstStyle/>
          <a:p>
            <a:pPr marL="0" lvl="1">
              <a:spcBef>
                <a:spcPct val="20000"/>
              </a:spcBef>
              <a:buClr>
                <a:srgbClr val="FCC000"/>
              </a:buClr>
            </a:pPr>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Image</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18" name="Rectangle 17"/>
          <p:cNvSpPr/>
          <p:nvPr/>
        </p:nvSpPr>
        <p:spPr>
          <a:xfrm>
            <a:off x="497037" y="2697995"/>
            <a:ext cx="3298280"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Valeur de Marque </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24" name="Rectangle 23"/>
          <p:cNvSpPr/>
          <p:nvPr/>
        </p:nvSpPr>
        <p:spPr>
          <a:xfrm>
            <a:off x="497037" y="3462063"/>
            <a:ext cx="1837346"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Différence</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25" name="Rectangle 24"/>
          <p:cNvSpPr/>
          <p:nvPr/>
        </p:nvSpPr>
        <p:spPr>
          <a:xfrm>
            <a:off x="497037" y="4226130"/>
            <a:ext cx="2296795"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Fidélité </a:t>
            </a:r>
            <a:r>
              <a:rPr lang="fr-FR" sz="2400" dirty="0">
                <a:solidFill>
                  <a:prstClr val="white">
                    <a:lumMod val="95000"/>
                  </a:prstClr>
                </a:solidFill>
                <a:effectLst>
                  <a:outerShdw blurRad="38100" dist="38100" dir="2700000" algn="tl">
                    <a:srgbClr val="000000">
                      <a:alpha val="43137"/>
                    </a:srgbClr>
                  </a:outerShdw>
                </a:effectLst>
                <a:cs typeface="Arial" pitchFamily="34" charset="0"/>
              </a:rPr>
              <a:t>client</a:t>
            </a:r>
          </a:p>
        </p:txBody>
      </p:sp>
    </p:spTree>
    <p:extLst>
      <p:ext uri="{BB962C8B-B14F-4D97-AF65-F5344CB8AC3E}">
        <p14:creationId xmlns:p14="http://schemas.microsoft.com/office/powerpoint/2010/main" val="146845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50" fill="hold"/>
                                        <p:tgtEl>
                                          <p:spTgt spid="13"/>
                                        </p:tgtEl>
                                        <p:attrNameLst>
                                          <p:attrName>ppt_x</p:attrName>
                                        </p:attrNameLst>
                                      </p:cBhvr>
                                      <p:tavLst>
                                        <p:tav tm="0">
                                          <p:val>
                                            <p:strVal val="1+#ppt_w/2"/>
                                          </p:val>
                                        </p:tav>
                                        <p:tav tm="100000">
                                          <p:val>
                                            <p:strVal val="#ppt_x"/>
                                          </p:val>
                                        </p:tav>
                                      </p:tavLst>
                                    </p:anim>
                                    <p:anim calcmode="lin" valueType="num">
                                      <p:cBhvr additive="base">
                                        <p:cTn id="12" dur="250" fill="hold"/>
                                        <p:tgtEl>
                                          <p:spTgt spid="13"/>
                                        </p:tgtEl>
                                        <p:attrNameLst>
                                          <p:attrName>ppt_y</p:attrName>
                                        </p:attrNameLst>
                                      </p:cBhvr>
                                      <p:tavLst>
                                        <p:tav tm="0">
                                          <p:val>
                                            <p:strVal val="#ppt_y"/>
                                          </p:val>
                                        </p:tav>
                                        <p:tav tm="100000">
                                          <p:val>
                                            <p:strVal val="#ppt_y"/>
                                          </p:val>
                                        </p:tav>
                                      </p:tavLst>
                                    </p:anim>
                                  </p:childTnLst>
                                </p:cTn>
                              </p:par>
                              <p:par>
                                <p:cTn id="13" presetID="35" presetClass="path" presetSubtype="0" decel="50000" fill="hold" nodeType="withEffect">
                                  <p:stCondLst>
                                    <p:cond delay="250"/>
                                  </p:stCondLst>
                                  <p:childTnLst>
                                    <p:animMotion origin="layout" path="M -1.38889E-6 -3.11536E-6 L 0.00052 0.05398 " pathEditMode="relative" rAng="0" ptsTypes="AA">
                                      <p:cBhvr>
                                        <p:cTn id="14" dur="3000" fill="hold"/>
                                        <p:tgtEl>
                                          <p:spTgt spid="13"/>
                                        </p:tgtEl>
                                        <p:attrNameLst>
                                          <p:attrName>ppt_x</p:attrName>
                                          <p:attrName>ppt_y</p:attrName>
                                        </p:attrNameLst>
                                      </p:cBhvr>
                                      <p:rCtr x="17" y="2684"/>
                                    </p:animMotion>
                                  </p:childTnLst>
                                </p:cTn>
                              </p:par>
                              <p:par>
                                <p:cTn id="15" presetID="2" presetClass="entr" presetSubtype="4"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250" fill="hold"/>
                                        <p:tgtEl>
                                          <p:spTgt spid="17"/>
                                        </p:tgtEl>
                                        <p:attrNameLst>
                                          <p:attrName>ppt_x</p:attrName>
                                        </p:attrNameLst>
                                      </p:cBhvr>
                                      <p:tavLst>
                                        <p:tav tm="0">
                                          <p:val>
                                            <p:strVal val="#ppt_x"/>
                                          </p:val>
                                        </p:tav>
                                        <p:tav tm="100000">
                                          <p:val>
                                            <p:strVal val="#ppt_x"/>
                                          </p:val>
                                        </p:tav>
                                      </p:tavLst>
                                    </p:anim>
                                    <p:anim calcmode="lin" valueType="num">
                                      <p:cBhvr additive="base">
                                        <p:cTn id="18" dur="250" fill="hold"/>
                                        <p:tgtEl>
                                          <p:spTgt spid="17"/>
                                        </p:tgtEl>
                                        <p:attrNameLst>
                                          <p:attrName>ppt_y</p:attrName>
                                        </p:attrNameLst>
                                      </p:cBhvr>
                                      <p:tavLst>
                                        <p:tav tm="0">
                                          <p:val>
                                            <p:strVal val="1+#ppt_h/2"/>
                                          </p:val>
                                        </p:tav>
                                        <p:tav tm="100000">
                                          <p:val>
                                            <p:strVal val="#ppt_y"/>
                                          </p:val>
                                        </p:tav>
                                      </p:tavLst>
                                    </p:anim>
                                  </p:childTnLst>
                                </p:cTn>
                              </p:par>
                              <p:par>
                                <p:cTn id="19" presetID="35" presetClass="path" presetSubtype="0" decel="50000" fill="hold" nodeType="withEffect">
                                  <p:stCondLst>
                                    <p:cond delay="250"/>
                                  </p:stCondLst>
                                  <p:childTnLst>
                                    <p:animMotion origin="layout" path="M -8.33333E-7 -4.7008E-6 L -0.00174 -0.04904 " pathEditMode="relative" rAng="0" ptsTypes="AA">
                                      <p:cBhvr>
                                        <p:cTn id="20" dur="3000" fill="hold"/>
                                        <p:tgtEl>
                                          <p:spTgt spid="17"/>
                                        </p:tgtEl>
                                        <p:attrNameLst>
                                          <p:attrName>ppt_x</p:attrName>
                                          <p:attrName>ppt_y</p:attrName>
                                        </p:attrNameLst>
                                      </p:cBhvr>
                                      <p:rCtr x="-87" y="-24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à coins arrondis 29"/>
          <p:cNvSpPr/>
          <p:nvPr/>
        </p:nvSpPr>
        <p:spPr>
          <a:xfrm>
            <a:off x="497037" y="3446901"/>
            <a:ext cx="1649140" cy="461665"/>
          </a:xfrm>
          <a:prstGeom prst="roundRect">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32" name="Rectangle à coins arrondis 31"/>
          <p:cNvSpPr/>
          <p:nvPr/>
        </p:nvSpPr>
        <p:spPr>
          <a:xfrm>
            <a:off x="497037" y="4190146"/>
            <a:ext cx="2028880" cy="461665"/>
          </a:xfrm>
          <a:prstGeom prst="roundRect">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3" name="Rectangle à coins arrondis 2"/>
          <p:cNvSpPr/>
          <p:nvPr/>
        </p:nvSpPr>
        <p:spPr>
          <a:xfrm>
            <a:off x="497037" y="2693958"/>
            <a:ext cx="2296796" cy="461665"/>
          </a:xfrm>
          <a:prstGeom prst="roundRect">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Rectangle 1"/>
          <p:cNvSpPr/>
          <p:nvPr/>
        </p:nvSpPr>
        <p:spPr>
          <a:xfrm>
            <a:off x="337549" y="286242"/>
            <a:ext cx="1197338"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2013</a:t>
            </a:r>
          </a:p>
        </p:txBody>
      </p:sp>
      <p:sp>
        <p:nvSpPr>
          <p:cNvPr id="31" name="Rectangle 30"/>
          <p:cNvSpPr/>
          <p:nvPr/>
        </p:nvSpPr>
        <p:spPr>
          <a:xfrm>
            <a:off x="172243" y="287564"/>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             – DES NOUVEAUX ATOUTS</a:t>
            </a:r>
          </a:p>
        </p:txBody>
      </p:sp>
      <p:pic>
        <p:nvPicPr>
          <p:cNvPr id="13" name="Picture 8" descr="Opel Cascada - Front Angle, 2013, 800x600, 1 of 1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552" t="22332" r="5289" b="8424"/>
          <a:stretch/>
        </p:blipFill>
        <p:spPr bwMode="auto">
          <a:xfrm>
            <a:off x="3146027" y="1821697"/>
            <a:ext cx="1021247" cy="576822"/>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7" name="Picture 10" descr="http://www.autonews.fr/wp-content/gallery/opel-adam-cup/opel-adam-cup-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8209" y="1810390"/>
            <a:ext cx="932529" cy="599435"/>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grpSp>
        <p:nvGrpSpPr>
          <p:cNvPr id="7" name="Groupe 6"/>
          <p:cNvGrpSpPr/>
          <p:nvPr/>
        </p:nvGrpSpPr>
        <p:grpSpPr>
          <a:xfrm>
            <a:off x="3148617" y="2565762"/>
            <a:ext cx="3672000" cy="648000"/>
            <a:chOff x="3629263" y="2565762"/>
            <a:chExt cx="3672000" cy="648000"/>
          </a:xfrm>
        </p:grpSpPr>
        <p:sp>
          <p:nvSpPr>
            <p:cNvPr id="25" name="Rectangle 24"/>
            <p:cNvSpPr/>
            <p:nvPr/>
          </p:nvSpPr>
          <p:spPr>
            <a:xfrm>
              <a:off x="3629263" y="2565762"/>
              <a:ext cx="3672000" cy="648000"/>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nchorCtr="0">
              <a:noAutofit/>
            </a:bodyPr>
            <a:lstStyle/>
            <a:p>
              <a:pPr marL="0" lvl="1">
                <a:spcBef>
                  <a:spcPct val="20000"/>
                </a:spcBef>
                <a:buClr>
                  <a:srgbClr val="FCC000"/>
                </a:buClr>
                <a:defRPr/>
              </a:pPr>
              <a:r>
                <a:rPr lang="fr-FR" sz="2000" b="1" dirty="0" smtClean="0">
                  <a:solidFill>
                    <a:prstClr val="black"/>
                  </a:solidFill>
                  <a:cs typeface="Arial" pitchFamily="34" charset="0"/>
                </a:rPr>
                <a:t> SATISFAIT OU REMBOURSÉ</a:t>
              </a:r>
              <a:endParaRPr lang="fr-FR" sz="2000" b="1" dirty="0">
                <a:solidFill>
                  <a:prstClr val="black"/>
                </a:solidFill>
                <a:cs typeface="Arial" pitchFamily="34" charset="0"/>
              </a:endParaRPr>
            </a:p>
          </p:txBody>
        </p:sp>
        <p:pic>
          <p:nvPicPr>
            <p:cNvPr id="26" name="Grafik 7" descr="Logo_OPEL_large.png"/>
            <p:cNvPicPr>
              <a:picLocks noChangeAspect="1"/>
            </p:cNvPicPr>
            <p:nvPr/>
          </p:nvPicPr>
          <p:blipFill>
            <a:blip r:embed="rId4" cstate="print"/>
            <a:stretch>
              <a:fillRect/>
            </a:stretch>
          </p:blipFill>
          <p:spPr>
            <a:xfrm>
              <a:off x="6619251" y="2636776"/>
              <a:ext cx="547431" cy="548973"/>
            </a:xfrm>
            <a:prstGeom prst="rect">
              <a:avLst/>
            </a:prstGeom>
            <a:noFill/>
            <a:ln>
              <a:noFill/>
            </a:ln>
            <a:effectLst/>
          </p:spPr>
        </p:pic>
      </p:grpSp>
      <p:grpSp>
        <p:nvGrpSpPr>
          <p:cNvPr id="5" name="Groupe 4"/>
          <p:cNvGrpSpPr/>
          <p:nvPr/>
        </p:nvGrpSpPr>
        <p:grpSpPr>
          <a:xfrm>
            <a:off x="3146027" y="3346709"/>
            <a:ext cx="3672000" cy="648000"/>
            <a:chOff x="3629262" y="3346709"/>
            <a:chExt cx="3672000" cy="648000"/>
          </a:xfrm>
        </p:grpSpPr>
        <p:sp>
          <p:nvSpPr>
            <p:cNvPr id="28" name="Rectangle 27"/>
            <p:cNvSpPr/>
            <p:nvPr/>
          </p:nvSpPr>
          <p:spPr>
            <a:xfrm>
              <a:off x="3629262" y="3346709"/>
              <a:ext cx="3672000" cy="648000"/>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nchorCtr="0">
              <a:noAutofit/>
            </a:bodyPr>
            <a:lstStyle/>
            <a:p>
              <a:pPr marL="0" lvl="1">
                <a:spcBef>
                  <a:spcPct val="20000"/>
                </a:spcBef>
                <a:buClr>
                  <a:srgbClr val="FCC000"/>
                </a:buClr>
              </a:pPr>
              <a:r>
                <a:rPr lang="fr-FR" sz="2000" b="1" dirty="0" smtClean="0">
                  <a:solidFill>
                    <a:prstClr val="black"/>
                  </a:solidFill>
                  <a:cs typeface="Arial" pitchFamily="34" charset="0"/>
                </a:rPr>
                <a:t> CONTRAT INTÉGRAL</a:t>
              </a:r>
              <a:endParaRPr lang="fr-FR" sz="2000" b="1" dirty="0">
                <a:solidFill>
                  <a:prstClr val="black"/>
                </a:solidFill>
                <a:cs typeface="Arial" pitchFamily="34" charset="0"/>
              </a:endParaRPr>
            </a:p>
          </p:txBody>
        </p:sp>
        <p:pic>
          <p:nvPicPr>
            <p:cNvPr id="29" name="Grafik 7" descr="Logo_OPEL_large.png"/>
            <p:cNvPicPr>
              <a:picLocks noChangeAspect="1"/>
            </p:cNvPicPr>
            <p:nvPr/>
          </p:nvPicPr>
          <p:blipFill>
            <a:blip r:embed="rId4" cstate="print"/>
            <a:stretch>
              <a:fillRect/>
            </a:stretch>
          </p:blipFill>
          <p:spPr>
            <a:xfrm>
              <a:off x="6635018" y="3410462"/>
              <a:ext cx="547431" cy="548973"/>
            </a:xfrm>
            <a:prstGeom prst="rect">
              <a:avLst/>
            </a:prstGeom>
            <a:noFill/>
            <a:ln>
              <a:noFill/>
            </a:ln>
            <a:effectLst/>
          </p:spPr>
        </p:pic>
      </p:grpSp>
      <p:grpSp>
        <p:nvGrpSpPr>
          <p:cNvPr id="4" name="Groupe 3"/>
          <p:cNvGrpSpPr/>
          <p:nvPr/>
        </p:nvGrpSpPr>
        <p:grpSpPr>
          <a:xfrm>
            <a:off x="3152775" y="4112728"/>
            <a:ext cx="3672000" cy="648000"/>
            <a:chOff x="3629263" y="4112728"/>
            <a:chExt cx="3672000" cy="648000"/>
          </a:xfrm>
        </p:grpSpPr>
        <p:sp>
          <p:nvSpPr>
            <p:cNvPr id="41" name="Rectangle 40"/>
            <p:cNvSpPr/>
            <p:nvPr/>
          </p:nvSpPr>
          <p:spPr>
            <a:xfrm>
              <a:off x="3629263" y="4112728"/>
              <a:ext cx="3672000" cy="648000"/>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nchorCtr="0">
              <a:noAutofit/>
            </a:bodyPr>
            <a:lstStyle/>
            <a:p>
              <a:pPr marL="0" lvl="1">
                <a:spcBef>
                  <a:spcPct val="20000"/>
                </a:spcBef>
                <a:buClr>
                  <a:srgbClr val="FCC000"/>
                </a:buClr>
              </a:pPr>
              <a:r>
                <a:rPr lang="fr-FR" sz="2000" b="1" dirty="0" smtClean="0">
                  <a:solidFill>
                    <a:prstClr val="black"/>
                  </a:solidFill>
                  <a:cs typeface="Arial" pitchFamily="34" charset="0"/>
                </a:rPr>
                <a:t> </a:t>
              </a:r>
              <a:r>
                <a:rPr lang="fr-FR" sz="2400" b="1" dirty="0" err="1" smtClean="0">
                  <a:solidFill>
                    <a:prstClr val="black"/>
                  </a:solidFill>
                  <a:cs typeface="Arial" pitchFamily="34" charset="0"/>
                </a:rPr>
                <a:t>myOpelService</a:t>
              </a:r>
              <a:endParaRPr lang="fr-FR" sz="2000" b="1" dirty="0">
                <a:solidFill>
                  <a:prstClr val="black"/>
                </a:solidFill>
                <a:cs typeface="Arial" pitchFamily="34" charset="0"/>
              </a:endParaRPr>
            </a:p>
          </p:txBody>
        </p:sp>
        <p:pic>
          <p:nvPicPr>
            <p:cNvPr id="42" name="Grafik 7" descr="Logo_OPEL_large.png"/>
            <p:cNvPicPr>
              <a:picLocks noChangeAspect="1"/>
            </p:cNvPicPr>
            <p:nvPr/>
          </p:nvPicPr>
          <p:blipFill>
            <a:blip r:embed="rId4" cstate="print"/>
            <a:stretch>
              <a:fillRect/>
            </a:stretch>
          </p:blipFill>
          <p:spPr>
            <a:xfrm>
              <a:off x="6622731" y="4178007"/>
              <a:ext cx="547431" cy="548973"/>
            </a:xfrm>
            <a:prstGeom prst="rect">
              <a:avLst/>
            </a:prstGeom>
            <a:noFill/>
            <a:ln>
              <a:noFill/>
            </a:ln>
            <a:effectLst/>
          </p:spPr>
        </p:pic>
      </p:grpSp>
      <p:sp>
        <p:nvSpPr>
          <p:cNvPr id="27" name="Rectangle 26"/>
          <p:cNvSpPr/>
          <p:nvPr/>
        </p:nvSpPr>
        <p:spPr>
          <a:xfrm>
            <a:off x="497037" y="1149763"/>
            <a:ext cx="1827983"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Produit </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40" name="Rectangle 39"/>
          <p:cNvSpPr/>
          <p:nvPr/>
        </p:nvSpPr>
        <p:spPr>
          <a:xfrm>
            <a:off x="497037" y="1933927"/>
            <a:ext cx="1199909" cy="461665"/>
          </a:xfrm>
          <a:prstGeom prst="rect">
            <a:avLst/>
          </a:prstGeom>
        </p:spPr>
        <p:txBody>
          <a:bodyPr wrap="square">
            <a:spAutoFit/>
          </a:bodyPr>
          <a:lstStyle/>
          <a:p>
            <a:pPr marL="0" lvl="1">
              <a:spcBef>
                <a:spcPct val="20000"/>
              </a:spcBef>
              <a:buClr>
                <a:srgbClr val="FCC000"/>
              </a:buClr>
            </a:pPr>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Image</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43" name="Rectangle 42"/>
          <p:cNvSpPr/>
          <p:nvPr/>
        </p:nvSpPr>
        <p:spPr>
          <a:xfrm>
            <a:off x="497037" y="3462063"/>
            <a:ext cx="1837346"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Différence</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sp>
        <p:nvSpPr>
          <p:cNvPr id="44" name="Rectangle 43"/>
          <p:cNvSpPr/>
          <p:nvPr/>
        </p:nvSpPr>
        <p:spPr>
          <a:xfrm>
            <a:off x="497037" y="4226130"/>
            <a:ext cx="2296795"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Fidélité </a:t>
            </a:r>
            <a:r>
              <a:rPr lang="fr-FR" sz="2400" dirty="0">
                <a:solidFill>
                  <a:prstClr val="white">
                    <a:lumMod val="95000"/>
                  </a:prstClr>
                </a:solidFill>
                <a:effectLst>
                  <a:outerShdw blurRad="38100" dist="38100" dir="2700000" algn="tl">
                    <a:srgbClr val="000000">
                      <a:alpha val="43137"/>
                    </a:srgbClr>
                  </a:outerShdw>
                </a:effectLst>
                <a:cs typeface="Arial" pitchFamily="34" charset="0"/>
              </a:rPr>
              <a:t>client</a:t>
            </a:r>
          </a:p>
        </p:txBody>
      </p:sp>
      <p:sp>
        <p:nvSpPr>
          <p:cNvPr id="45" name="Rectangle 44"/>
          <p:cNvSpPr/>
          <p:nvPr/>
        </p:nvSpPr>
        <p:spPr>
          <a:xfrm>
            <a:off x="497037" y="2697995"/>
            <a:ext cx="3298280" cy="461665"/>
          </a:xfrm>
          <a:prstGeom prst="rect">
            <a:avLst/>
          </a:prstGeom>
        </p:spPr>
        <p:txBody>
          <a:bodyPr wrap="square">
            <a:spAutoFit/>
          </a:bodyPr>
          <a:lstStyle/>
          <a:p>
            <a:pPr marL="0" lvl="1"/>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Valeur de Marque </a:t>
            </a:r>
            <a:endParaRPr lang="fr-FR" sz="2400" dirty="0">
              <a:solidFill>
                <a:prstClr val="white">
                  <a:lumMod val="95000"/>
                </a:prstClr>
              </a:solidFill>
              <a:effectLst>
                <a:outerShdw blurRad="38100" dist="38100" dir="2700000" algn="tl">
                  <a:srgbClr val="000000">
                    <a:alpha val="43137"/>
                  </a:srgbClr>
                </a:outerShdw>
              </a:effectLst>
              <a:cs typeface="Arial" pitchFamily="34" charset="0"/>
            </a:endParaRPr>
          </a:p>
        </p:txBody>
      </p:sp>
      <p:pic>
        <p:nvPicPr>
          <p:cNvPr id="46" name="Picture 6" descr="Opel Mokka - Front Angle, 2013, 800x600, 20 of 9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46027" y="1054703"/>
            <a:ext cx="862915" cy="560098"/>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47" name="Picture 4" descr="Opel Adam - Front Angle, 2013, 800x600, 4 of 108"/>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4308" b="9661"/>
          <a:stretch/>
        </p:blipFill>
        <p:spPr bwMode="auto">
          <a:xfrm>
            <a:off x="4483407" y="1034606"/>
            <a:ext cx="949978" cy="576822"/>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215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xit" presetSubtype="0" fill="hold" grpId="1" nodeType="withEffect">
                                  <p:stCondLst>
                                    <p:cond delay="0"/>
                                  </p:stCondLst>
                                  <p:childTnLst>
                                    <p:animEffect transition="out" filter="fade">
                                      <p:cBhvr>
                                        <p:cTn id="32" dur="500"/>
                                        <p:tgtEl>
                                          <p:spTgt spid="30"/>
                                        </p:tgtEl>
                                      </p:cBhvr>
                                    </p:animEffect>
                                    <p:set>
                                      <p:cBhvr>
                                        <p:cTn id="33" dur="1" fill="hold">
                                          <p:stCondLst>
                                            <p:cond delay="499"/>
                                          </p:stCondLst>
                                        </p:cTn>
                                        <p:tgtEl>
                                          <p:spTgt spid="30"/>
                                        </p:tgtEl>
                                        <p:attrNameLst>
                                          <p:attrName>style.visibility</p:attrName>
                                        </p:attrNameLst>
                                      </p:cBhvr>
                                      <p:to>
                                        <p:strVal val="hidden"/>
                                      </p:to>
                                    </p:set>
                                  </p:childTnLst>
                                </p:cTn>
                              </p:par>
                              <p:par>
                                <p:cTn id="34" presetID="42"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10" presetClass="exit" presetSubtype="0" fill="hold" grpId="1" nodeType="afterEffect">
                                  <p:stCondLst>
                                    <p:cond delay="2000"/>
                                  </p:stCondLst>
                                  <p:childTnLst>
                                    <p:animEffect transition="out" filter="fade">
                                      <p:cBhvr>
                                        <p:cTn id="41" dur="500"/>
                                        <p:tgtEl>
                                          <p:spTgt spid="32"/>
                                        </p:tgtEl>
                                      </p:cBhvr>
                                    </p:animEffect>
                                    <p:set>
                                      <p:cBhvr>
                                        <p:cTn id="4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2" grpId="0" animBg="1"/>
      <p:bldP spid="32" grpId="1" animBg="1"/>
      <p:bldP spid="3" grpId="0" animBg="1"/>
      <p:bldP spid="3" grpId="1"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LES ENGAGEMENTS </a:t>
            </a: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DE GM</a:t>
            </a:r>
          </a:p>
        </p:txBody>
      </p:sp>
      <p:sp>
        <p:nvSpPr>
          <p:cNvPr id="6" name="Rectangle 5"/>
          <p:cNvSpPr/>
          <p:nvPr/>
        </p:nvSpPr>
        <p:spPr>
          <a:xfrm>
            <a:off x="770391" y="1330815"/>
            <a:ext cx="5348472"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342900" lvl="1" indent="-342900">
              <a:buSzPct val="80000"/>
              <a:buFontTx/>
              <a:buBlip>
                <a:blip r:embed="rId2"/>
              </a:buBlip>
            </a:pPr>
            <a:r>
              <a:rPr lang="fr-FR" sz="2400" dirty="0">
                <a:solidFill>
                  <a:prstClr val="white">
                    <a:lumMod val="95000"/>
                  </a:prstClr>
                </a:solidFill>
                <a:effectLst>
                  <a:outerShdw blurRad="38100" dist="38100" dir="2700000" algn="tl">
                    <a:srgbClr val="000000">
                      <a:alpha val="43137"/>
                    </a:srgbClr>
                  </a:outerShdw>
                </a:effectLst>
                <a:cs typeface="Arial" pitchFamily="34" charset="0"/>
              </a:rPr>
              <a:t>Investissement en Produits et Moteurs </a:t>
            </a:r>
          </a:p>
        </p:txBody>
      </p:sp>
      <p:sp>
        <p:nvSpPr>
          <p:cNvPr id="21" name="Rectangle 20"/>
          <p:cNvSpPr/>
          <p:nvPr/>
        </p:nvSpPr>
        <p:spPr>
          <a:xfrm>
            <a:off x="770390" y="2342152"/>
            <a:ext cx="5224822"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342900" lvl="1" indent="-342900">
              <a:buSzPct val="80000"/>
              <a:buFontTx/>
              <a:buBlip>
                <a:blip r:embed="rId2"/>
              </a:buBlip>
            </a:pPr>
            <a:r>
              <a:rPr lang="fr-FR" sz="2400" dirty="0">
                <a:solidFill>
                  <a:prstClr val="white">
                    <a:lumMod val="95000"/>
                  </a:prstClr>
                </a:solidFill>
                <a:effectLst>
                  <a:outerShdw blurRad="38100" dist="38100" dir="2700000" algn="tl">
                    <a:srgbClr val="000000">
                      <a:alpha val="43137"/>
                    </a:srgbClr>
                  </a:outerShdw>
                </a:effectLst>
                <a:cs typeface="Arial" pitchFamily="34" charset="0"/>
              </a:rPr>
              <a:t>Rachat de GMAC pour l’Europe</a:t>
            </a:r>
          </a:p>
        </p:txBody>
      </p:sp>
      <p:sp>
        <p:nvSpPr>
          <p:cNvPr id="25" name="Rectangle 24"/>
          <p:cNvSpPr/>
          <p:nvPr/>
        </p:nvSpPr>
        <p:spPr>
          <a:xfrm>
            <a:off x="770390" y="3423490"/>
            <a:ext cx="5224822"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342900" lvl="1" indent="-342900">
              <a:buSzPct val="80000"/>
              <a:buFontTx/>
              <a:buBlip>
                <a:blip r:embed="rId2"/>
              </a:buBlip>
            </a:pPr>
            <a:r>
              <a:rPr lang="fr-FR" sz="2400" dirty="0">
                <a:solidFill>
                  <a:prstClr val="white">
                    <a:lumMod val="95000"/>
                  </a:prstClr>
                </a:solidFill>
                <a:effectLst>
                  <a:outerShdw blurRad="38100" dist="38100" dir="2700000" algn="tl">
                    <a:srgbClr val="000000">
                      <a:alpha val="43137"/>
                    </a:srgbClr>
                  </a:outerShdw>
                </a:effectLst>
                <a:cs typeface="Arial" pitchFamily="34" charset="0"/>
              </a:rPr>
              <a:t>Retour en Sport Auto et Football</a:t>
            </a:r>
          </a:p>
        </p:txBody>
      </p:sp>
      <p:pic>
        <p:nvPicPr>
          <p:cNvPr id="9" name="Picture 2" descr="OPEL Moteur 1.6 L SIDI Ecotec Turbo 385x400 Opel : Une nouvelle genération de moteu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59" t="4814" r="5125" b="4900"/>
          <a:stretch/>
        </p:blipFill>
        <p:spPr bwMode="auto">
          <a:xfrm>
            <a:off x="7830133" y="1204809"/>
            <a:ext cx="679537" cy="713676"/>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0" name="Picture 2" descr=" Opel Cascada      "/>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8584" r="35227" b="7947"/>
          <a:stretch/>
        </p:blipFill>
        <p:spPr bwMode="auto">
          <a:xfrm>
            <a:off x="6003450" y="1204809"/>
            <a:ext cx="1596375" cy="713676"/>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grpSp>
        <p:nvGrpSpPr>
          <p:cNvPr id="5" name="Groupe 4"/>
          <p:cNvGrpSpPr/>
          <p:nvPr/>
        </p:nvGrpSpPr>
        <p:grpSpPr>
          <a:xfrm>
            <a:off x="6003450" y="2279346"/>
            <a:ext cx="1283316" cy="527867"/>
            <a:chOff x="4652065" y="2803817"/>
            <a:chExt cx="1708213" cy="702640"/>
          </a:xfrm>
          <a:effectLst>
            <a:reflection blurRad="6350" stA="52000" endA="300" endPos="35000" dir="5400000" sy="-100000" algn="bl" rotWithShape="0"/>
          </a:effectLst>
        </p:grpSpPr>
        <p:sp>
          <p:nvSpPr>
            <p:cNvPr id="4" name="Rectangle 3"/>
            <p:cNvSpPr/>
            <p:nvPr/>
          </p:nvSpPr>
          <p:spPr>
            <a:xfrm>
              <a:off x="4652065" y="2803817"/>
              <a:ext cx="1708213" cy="702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026" name="Picture 2" descr="http://www.theautochannel.com/news/2009/02/28/452139.1-lg.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0257" y="2884441"/>
              <a:ext cx="1569934" cy="548316"/>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0" descr="http://www.autonews.fr/wp-content/gallery/opel-adam-cup/opel-adam-cup-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38055" y="3140414"/>
            <a:ext cx="1425108" cy="916068"/>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3" name="Picture 2" descr="E:\280458.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9403" t="18063" r="6008" b="11394"/>
          <a:stretch/>
        </p:blipFill>
        <p:spPr bwMode="auto">
          <a:xfrm>
            <a:off x="5593889" y="3140415"/>
            <a:ext cx="1647736" cy="916068"/>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233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5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par>
                                <p:cTn id="19" presetID="10" presetClass="entr" presetSubtype="0" fill="hold" nodeType="withEffect">
                                  <p:stCondLst>
                                    <p:cond delay="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par>
                                <p:cTn id="39" presetID="10" presetClass="entr" presetSubtype="0" fill="hold" nodeType="withEffect">
                                  <p:stCondLst>
                                    <p:cond delay="50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cTn>
                              </p:par>
                              <p:par>
                                <p:cTn id="42" presetID="10" presetClass="entr" presetSubtype="0" fill="hold" nodeType="withEffect">
                                  <p:stCondLst>
                                    <p:cond delay="50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21" grpId="0"/>
      <p:bldP spid="25"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2013 – QUE NOUS FAUT-IL ?</a:t>
            </a:r>
          </a:p>
        </p:txBody>
      </p:sp>
      <p:sp>
        <p:nvSpPr>
          <p:cNvPr id="6" name="Rectangle 5"/>
          <p:cNvSpPr/>
          <p:nvPr/>
        </p:nvSpPr>
        <p:spPr>
          <a:xfrm>
            <a:off x="797554" y="1248769"/>
            <a:ext cx="6299932"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342900" lvl="1" indent="-342900">
              <a:buSzPct val="80000"/>
              <a:buFontTx/>
              <a:buBlip>
                <a:blip r:embed="rId3"/>
              </a:buBlip>
            </a:pPr>
            <a:r>
              <a:rPr lang="fr-FR" sz="2400" dirty="0">
                <a:solidFill>
                  <a:prstClr val="white">
                    <a:lumMod val="95000"/>
                  </a:prstClr>
                </a:solidFill>
                <a:effectLst>
                  <a:outerShdw blurRad="38100" dist="38100" dir="2700000" algn="tl">
                    <a:srgbClr val="000000">
                      <a:alpha val="43137"/>
                    </a:srgbClr>
                  </a:outerShdw>
                </a:effectLst>
                <a:cs typeface="Arial" pitchFamily="34" charset="0"/>
              </a:rPr>
              <a:t>De l’énergie </a:t>
            </a:r>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dès </a:t>
            </a:r>
            <a:r>
              <a:rPr lang="fr-FR" sz="2400" dirty="0">
                <a:solidFill>
                  <a:prstClr val="white">
                    <a:lumMod val="95000"/>
                  </a:prstClr>
                </a:solidFill>
                <a:effectLst>
                  <a:outerShdw blurRad="38100" dist="38100" dir="2700000" algn="tl">
                    <a:srgbClr val="000000">
                      <a:alpha val="43137"/>
                    </a:srgbClr>
                  </a:outerShdw>
                </a:effectLst>
                <a:cs typeface="Arial" pitchFamily="34" charset="0"/>
              </a:rPr>
              <a:t>le 1</a:t>
            </a:r>
            <a:r>
              <a:rPr lang="fr-FR" sz="2400" baseline="30000" dirty="0">
                <a:solidFill>
                  <a:prstClr val="white">
                    <a:lumMod val="95000"/>
                  </a:prstClr>
                </a:solidFill>
                <a:effectLst>
                  <a:outerShdw blurRad="38100" dist="38100" dir="2700000" algn="tl">
                    <a:srgbClr val="000000">
                      <a:alpha val="43137"/>
                    </a:srgbClr>
                  </a:outerShdw>
                </a:effectLst>
                <a:cs typeface="Arial" pitchFamily="34" charset="0"/>
              </a:rPr>
              <a:t>er</a:t>
            </a:r>
            <a:r>
              <a:rPr lang="fr-FR" sz="2400" dirty="0">
                <a:solidFill>
                  <a:prstClr val="white">
                    <a:lumMod val="95000"/>
                  </a:prstClr>
                </a:solidFill>
                <a:effectLst>
                  <a:outerShdw blurRad="38100" dist="38100" dir="2700000" algn="tl">
                    <a:srgbClr val="000000">
                      <a:alpha val="43137"/>
                    </a:srgbClr>
                  </a:outerShdw>
                </a:effectLst>
                <a:cs typeface="Arial" pitchFamily="34" charset="0"/>
              </a:rPr>
              <a:t> trimestre</a:t>
            </a:r>
          </a:p>
        </p:txBody>
      </p:sp>
      <p:sp>
        <p:nvSpPr>
          <p:cNvPr id="7" name="Rectangle 6"/>
          <p:cNvSpPr/>
          <p:nvPr/>
        </p:nvSpPr>
        <p:spPr>
          <a:xfrm>
            <a:off x="797554" y="1983170"/>
            <a:ext cx="7062324"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342900" lvl="1" indent="-342900">
              <a:buSzPct val="80000"/>
              <a:buFontTx/>
              <a:buBlip>
                <a:blip r:embed="rId3"/>
              </a:buBlip>
            </a:pPr>
            <a:r>
              <a:rPr lang="fr-FR" sz="2400" dirty="0">
                <a:solidFill>
                  <a:prstClr val="white">
                    <a:lumMod val="95000"/>
                  </a:prstClr>
                </a:solidFill>
                <a:effectLst>
                  <a:outerShdw blurRad="38100" dist="38100" dir="2700000" algn="tl">
                    <a:srgbClr val="000000">
                      <a:alpha val="43137"/>
                    </a:srgbClr>
                  </a:outerShdw>
                </a:effectLst>
                <a:cs typeface="Arial" pitchFamily="34" charset="0"/>
              </a:rPr>
              <a:t>Des partenaires engagés = Approvisionnements</a:t>
            </a:r>
          </a:p>
        </p:txBody>
      </p:sp>
      <p:sp>
        <p:nvSpPr>
          <p:cNvPr id="8" name="Rectangle 7"/>
          <p:cNvSpPr/>
          <p:nvPr/>
        </p:nvSpPr>
        <p:spPr>
          <a:xfrm>
            <a:off x="797554" y="2717571"/>
            <a:ext cx="8337807"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342900" lvl="1" indent="-342900">
              <a:buSzPct val="80000"/>
              <a:buFontTx/>
              <a:buBlip>
                <a:blip r:embed="rId3"/>
              </a:buBlip>
            </a:pPr>
            <a:r>
              <a:rPr lang="fr-FR" sz="2400" dirty="0">
                <a:solidFill>
                  <a:prstClr val="white">
                    <a:lumMod val="95000"/>
                  </a:prstClr>
                </a:solidFill>
                <a:effectLst>
                  <a:outerShdw blurRad="38100" dist="38100" dir="2700000" algn="tl">
                    <a:srgbClr val="000000">
                      <a:alpha val="43137"/>
                    </a:srgbClr>
                  </a:outerShdw>
                </a:effectLst>
                <a:cs typeface="Arial" pitchFamily="34" charset="0"/>
              </a:rPr>
              <a:t>Des DA motivés à aller chercher du volume additionnel</a:t>
            </a:r>
          </a:p>
        </p:txBody>
      </p:sp>
      <p:sp>
        <p:nvSpPr>
          <p:cNvPr id="9" name="Rectangle 8"/>
          <p:cNvSpPr/>
          <p:nvPr/>
        </p:nvSpPr>
        <p:spPr>
          <a:xfrm>
            <a:off x="797554" y="3451972"/>
            <a:ext cx="8337807"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342900" lvl="1" indent="-342900">
              <a:buSzPct val="80000"/>
              <a:buFontTx/>
              <a:buBlip>
                <a:blip r:embed="rId3"/>
              </a:buBlip>
            </a:pPr>
            <a:r>
              <a:rPr lang="fr-FR" sz="2400" dirty="0">
                <a:solidFill>
                  <a:prstClr val="white">
                    <a:lumMod val="95000"/>
                  </a:prstClr>
                </a:solidFill>
                <a:effectLst>
                  <a:outerShdw blurRad="38100" dist="38100" dir="2700000" algn="tl">
                    <a:srgbClr val="000000">
                      <a:alpha val="43137"/>
                    </a:srgbClr>
                  </a:outerShdw>
                </a:effectLst>
                <a:cs typeface="Arial" pitchFamily="34" charset="0"/>
              </a:rPr>
              <a:t>Des </a:t>
            </a:r>
            <a:r>
              <a:rPr lang="fr-FR" sz="2400" dirty="0" smtClean="0">
                <a:solidFill>
                  <a:prstClr val="white">
                    <a:lumMod val="95000"/>
                  </a:prstClr>
                </a:solidFill>
                <a:effectLst>
                  <a:outerShdw blurRad="38100" dist="38100" dir="2700000" algn="tl">
                    <a:srgbClr val="000000">
                      <a:alpha val="43137"/>
                    </a:srgbClr>
                  </a:outerShdw>
                </a:effectLst>
                <a:cs typeface="Arial" pitchFamily="34" charset="0"/>
              </a:rPr>
              <a:t>responsables Marketing </a:t>
            </a:r>
            <a:r>
              <a:rPr lang="fr-FR" sz="2400" dirty="0">
                <a:solidFill>
                  <a:prstClr val="white">
                    <a:lumMod val="95000"/>
                  </a:prstClr>
                </a:solidFill>
                <a:effectLst>
                  <a:outerShdw blurRad="38100" dist="38100" dir="2700000" algn="tl">
                    <a:srgbClr val="000000">
                      <a:alpha val="43137"/>
                    </a:srgbClr>
                  </a:outerShdw>
                </a:effectLst>
                <a:cs typeface="Arial" pitchFamily="34" charset="0"/>
              </a:rPr>
              <a:t>dans chaque affaire</a:t>
            </a:r>
          </a:p>
        </p:txBody>
      </p:sp>
    </p:spTree>
    <p:extLst>
      <p:ext uri="{BB962C8B-B14F-4D97-AF65-F5344CB8AC3E}">
        <p14:creationId xmlns:p14="http://schemas.microsoft.com/office/powerpoint/2010/main" val="748342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59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7" descr="Logo_OPEL_large.png"/>
          <p:cNvPicPr>
            <a:picLocks noChangeAspect="1"/>
          </p:cNvPicPr>
          <p:nvPr/>
        </p:nvPicPr>
        <p:blipFill>
          <a:blip r:embed="rId2" cstate="print"/>
          <a:stretch>
            <a:fillRect/>
          </a:stretch>
        </p:blipFill>
        <p:spPr>
          <a:xfrm>
            <a:off x="3152775" y="951986"/>
            <a:ext cx="2907487" cy="2915677"/>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25452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photo.parismatch.com/media/photos2/4.-photos-conso/auto/opel-adam/opel-adam/5112421-1-fre-FR/Opel-Adam_galleryphoto_paysage_st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0692" y="943836"/>
            <a:ext cx="4074948" cy="2365375"/>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3074" name="Picture 2" descr="http://www.larevueautomobile.com/fiche-technique/photos/2013/Opel/Mokka/Opel_Mokka_0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1250" r="12364"/>
          <a:stretch/>
        </p:blipFill>
        <p:spPr bwMode="auto">
          <a:xfrm>
            <a:off x="336861" y="943836"/>
            <a:ext cx="3615623" cy="2441036"/>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1151767" y="4076399"/>
            <a:ext cx="1327856" cy="1067101"/>
          </a:xfrm>
          <a:prstGeom prst="rect">
            <a:avLst/>
          </a:prstGeom>
        </p:spPr>
        <p:txBody>
          <a:bodyPr vert="horz" wrap="none" lIns="91440" tIns="45720" rIns="91440" bIns="45720" rtlCol="0">
            <a:noAutofit/>
          </a:bodyPr>
          <a:lstStyle/>
          <a:p>
            <a:endParaRPr lang="fr-FR" dirty="0">
              <a:solidFill>
                <a:prstClr val="black"/>
              </a:solidFill>
            </a:endParaRPr>
          </a:p>
        </p:txBody>
      </p:sp>
      <p:sp>
        <p:nvSpPr>
          <p:cNvPr id="3" name="ZoneTexte 2"/>
          <p:cNvSpPr txBox="1"/>
          <p:nvPr/>
        </p:nvSpPr>
        <p:spPr>
          <a:xfrm>
            <a:off x="1225598" y="3579291"/>
            <a:ext cx="7442189" cy="1106404"/>
          </a:xfrm>
          <a:prstGeom prst="rect">
            <a:avLst/>
          </a:prstGeom>
        </p:spPr>
        <p:txBody>
          <a:bodyPr vert="horz" wrap="none" lIns="91440" tIns="45720" rIns="91440" bIns="45720" rtlCol="0">
            <a:noAutofit/>
          </a:bodyPr>
          <a:lstStyle/>
          <a:p>
            <a:r>
              <a:rPr lang="fr-FR" sz="2400" b="1" dirty="0" smtClean="0">
                <a:solidFill>
                  <a:srgbClr val="FFFFFF"/>
                </a:solidFill>
                <a:effectLst>
                  <a:outerShdw blurRad="38100" dist="38100" dir="2700000" algn="tl">
                    <a:srgbClr val="000000">
                      <a:alpha val="43137"/>
                    </a:srgbClr>
                  </a:outerShdw>
                </a:effectLst>
              </a:rPr>
              <a:t>MOKKA                                                                     ADAM</a:t>
            </a:r>
            <a:endParaRPr lang="fr-FR" sz="2400" b="1"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23076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7" descr="Logo_OPEL_large.png"/>
          <p:cNvPicPr>
            <a:picLocks noChangeAspect="1"/>
          </p:cNvPicPr>
          <p:nvPr/>
        </p:nvPicPr>
        <p:blipFill>
          <a:blip r:embed="rId2" cstate="print"/>
          <a:stretch>
            <a:fillRect/>
          </a:stretch>
        </p:blipFill>
        <p:spPr>
          <a:xfrm>
            <a:off x="3152775" y="951986"/>
            <a:ext cx="2907487" cy="2915677"/>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3147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e 25"/>
          <p:cNvGrpSpPr/>
          <p:nvPr/>
        </p:nvGrpSpPr>
        <p:grpSpPr>
          <a:xfrm>
            <a:off x="530721" y="413327"/>
            <a:ext cx="4397144" cy="4397941"/>
            <a:chOff x="2989826" y="386710"/>
            <a:chExt cx="4397144" cy="4397941"/>
          </a:xfrm>
          <a:effectLst>
            <a:glow rad="101600">
              <a:schemeClr val="bg1">
                <a:alpha val="40000"/>
              </a:schemeClr>
            </a:glow>
          </a:effectLst>
        </p:grpSpPr>
        <p:sp>
          <p:nvSpPr>
            <p:cNvPr id="3" name="Forme libre 2"/>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4" name="Forme libre 3"/>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3" name="Forme libre 12"/>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4" name="Forme libre 13"/>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5" name="Forme libre 14"/>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3" name="Forme libre 22"/>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4" name="Forme libre 23"/>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16" name="ZoneTexte 15"/>
          <p:cNvSpPr txBox="1"/>
          <p:nvPr/>
        </p:nvSpPr>
        <p:spPr>
          <a:xfrm>
            <a:off x="6156371" y="2309995"/>
            <a:ext cx="1024639" cy="276999"/>
          </a:xfrm>
          <a:prstGeom prst="rect">
            <a:avLst/>
          </a:prstGeom>
          <a:noFill/>
        </p:spPr>
        <p:txBody>
          <a:bodyPr wrap="none" rtlCol="0">
            <a:spAutoFit/>
          </a:bodyPr>
          <a:lstStyle/>
          <a:p>
            <a:r>
              <a:rPr lang="fr-FR" sz="1200" b="1" dirty="0" smtClean="0">
                <a:solidFill>
                  <a:prstClr val="white">
                    <a:lumMod val="95000"/>
                  </a:prstClr>
                </a:solidFill>
                <a:effectLst>
                  <a:outerShdw blurRad="38100" dist="38100" dir="2700000" algn="tl">
                    <a:srgbClr val="000000">
                      <a:alpha val="43137"/>
                    </a:srgbClr>
                  </a:outerShdw>
                </a:effectLst>
              </a:rPr>
              <a:t>La Réunion</a:t>
            </a:r>
            <a:endParaRPr lang="en-US" sz="1200" b="1" dirty="0">
              <a:solidFill>
                <a:prstClr val="white">
                  <a:lumMod val="95000"/>
                </a:prstClr>
              </a:solidFill>
              <a:effectLst>
                <a:outerShdw blurRad="38100" dist="38100" dir="2700000" algn="tl">
                  <a:srgbClr val="000000">
                    <a:alpha val="43137"/>
                  </a:srgbClr>
                </a:outerShdw>
              </a:effectLst>
            </a:endParaRPr>
          </a:p>
        </p:txBody>
      </p:sp>
      <p:sp>
        <p:nvSpPr>
          <p:cNvPr id="17" name="ZoneTexte 16"/>
          <p:cNvSpPr txBox="1"/>
          <p:nvPr/>
        </p:nvSpPr>
        <p:spPr>
          <a:xfrm>
            <a:off x="1907773" y="2334842"/>
            <a:ext cx="1074333" cy="276999"/>
          </a:xfrm>
          <a:prstGeom prst="rect">
            <a:avLst/>
          </a:prstGeom>
          <a:noFill/>
        </p:spPr>
        <p:txBody>
          <a:bodyPr wrap="none" rtlCol="0">
            <a:spAutoFit/>
          </a:bodyPr>
          <a:lstStyle/>
          <a:p>
            <a:r>
              <a:rPr lang="fr-FR" sz="1200" b="1" dirty="0" err="1" smtClean="0">
                <a:solidFill>
                  <a:prstClr val="white">
                    <a:lumMod val="95000"/>
                  </a:prstClr>
                </a:solidFill>
                <a:effectLst>
                  <a:outerShdw blurRad="38100" dist="38100" dir="2700000" algn="tl">
                    <a:srgbClr val="000000">
                      <a:alpha val="43137"/>
                    </a:srgbClr>
                  </a:outerShdw>
                </a:effectLst>
              </a:rPr>
              <a:t>Chateaudun</a:t>
            </a:r>
            <a:endParaRPr lang="en-US" sz="1200" b="1" dirty="0">
              <a:solidFill>
                <a:prstClr val="white">
                  <a:lumMod val="95000"/>
                </a:prstClr>
              </a:solidFill>
              <a:effectLst>
                <a:outerShdw blurRad="38100" dist="38100" dir="2700000" algn="tl">
                  <a:srgbClr val="000000">
                    <a:alpha val="43137"/>
                  </a:srgbClr>
                </a:outerShdw>
              </a:effectLst>
            </a:endParaRPr>
          </a:p>
        </p:txBody>
      </p:sp>
      <p:sp>
        <p:nvSpPr>
          <p:cNvPr id="18" name="ZoneTexte 17"/>
          <p:cNvSpPr txBox="1"/>
          <p:nvPr/>
        </p:nvSpPr>
        <p:spPr>
          <a:xfrm>
            <a:off x="2963140" y="2484273"/>
            <a:ext cx="527709" cy="276999"/>
          </a:xfrm>
          <a:prstGeom prst="rect">
            <a:avLst/>
          </a:prstGeom>
          <a:noFill/>
        </p:spPr>
        <p:txBody>
          <a:bodyPr wrap="none" rtlCol="0">
            <a:spAutoFit/>
          </a:bodyPr>
          <a:lstStyle/>
          <a:p>
            <a:r>
              <a:rPr lang="fr-FR" sz="1200" b="1" dirty="0" smtClean="0">
                <a:solidFill>
                  <a:prstClr val="white">
                    <a:lumMod val="95000"/>
                  </a:prstClr>
                </a:solidFill>
                <a:effectLst>
                  <a:outerShdw blurRad="38100" dist="38100" dir="2700000" algn="tl">
                    <a:srgbClr val="000000">
                      <a:alpha val="43137"/>
                    </a:srgbClr>
                  </a:outerShdw>
                </a:effectLst>
              </a:rPr>
              <a:t>Gien</a:t>
            </a:r>
            <a:endParaRPr lang="en-US" sz="1200" b="1" dirty="0">
              <a:solidFill>
                <a:prstClr val="white">
                  <a:lumMod val="95000"/>
                </a:prstClr>
              </a:solidFill>
              <a:effectLst>
                <a:outerShdw blurRad="38100" dist="38100" dir="2700000" algn="tl">
                  <a:srgbClr val="000000">
                    <a:alpha val="43137"/>
                  </a:srgbClr>
                </a:outerShdw>
              </a:effectLst>
            </a:endParaRPr>
          </a:p>
        </p:txBody>
      </p:sp>
      <p:sp>
        <p:nvSpPr>
          <p:cNvPr id="19" name="ZoneTexte 18"/>
          <p:cNvSpPr txBox="1"/>
          <p:nvPr/>
        </p:nvSpPr>
        <p:spPr>
          <a:xfrm>
            <a:off x="3477552" y="2100214"/>
            <a:ext cx="641711" cy="276999"/>
          </a:xfrm>
          <a:prstGeom prst="rect">
            <a:avLst/>
          </a:prstGeom>
          <a:noFill/>
        </p:spPr>
        <p:txBody>
          <a:bodyPr wrap="square" rtlCol="0">
            <a:spAutoFit/>
          </a:bodyPr>
          <a:lstStyle/>
          <a:p>
            <a:r>
              <a:rPr lang="fr-FR" sz="1200" b="1" dirty="0" smtClean="0">
                <a:solidFill>
                  <a:prstClr val="white">
                    <a:lumMod val="95000"/>
                  </a:prstClr>
                </a:solidFill>
                <a:effectLst>
                  <a:outerShdw blurRad="38100" dist="38100" dir="2700000" algn="tl">
                    <a:srgbClr val="000000">
                      <a:alpha val="43137"/>
                    </a:srgbClr>
                  </a:outerShdw>
                </a:effectLst>
              </a:rPr>
              <a:t>Nancy</a:t>
            </a:r>
            <a:endParaRPr lang="en-US" sz="1200" b="1" dirty="0">
              <a:solidFill>
                <a:prstClr val="white">
                  <a:lumMod val="95000"/>
                </a:prstClr>
              </a:solidFill>
              <a:effectLst>
                <a:outerShdw blurRad="38100" dist="38100" dir="2700000" algn="tl">
                  <a:srgbClr val="000000">
                    <a:alpha val="43137"/>
                  </a:srgbClr>
                </a:outerShdw>
              </a:effectLst>
            </a:endParaRPr>
          </a:p>
        </p:txBody>
      </p:sp>
      <p:sp>
        <p:nvSpPr>
          <p:cNvPr id="20" name="ZoneTexte 19"/>
          <p:cNvSpPr txBox="1"/>
          <p:nvPr/>
        </p:nvSpPr>
        <p:spPr>
          <a:xfrm>
            <a:off x="3735743" y="2378518"/>
            <a:ext cx="713657" cy="276999"/>
          </a:xfrm>
          <a:prstGeom prst="rect">
            <a:avLst/>
          </a:prstGeom>
          <a:noFill/>
        </p:spPr>
        <p:txBody>
          <a:bodyPr wrap="none" rtlCol="0">
            <a:spAutoFit/>
          </a:bodyPr>
          <a:lstStyle/>
          <a:p>
            <a:r>
              <a:rPr lang="fr-FR" sz="1200" b="1" dirty="0" smtClean="0">
                <a:solidFill>
                  <a:prstClr val="white">
                    <a:lumMod val="95000"/>
                  </a:prstClr>
                </a:solidFill>
                <a:effectLst>
                  <a:outerShdw blurRad="38100" dist="38100" dir="2700000" algn="tl">
                    <a:srgbClr val="000000">
                      <a:alpha val="43137"/>
                    </a:srgbClr>
                  </a:outerShdw>
                </a:effectLst>
              </a:rPr>
              <a:t>Colmar</a:t>
            </a:r>
            <a:endParaRPr lang="en-US" sz="1200" b="1" dirty="0">
              <a:solidFill>
                <a:prstClr val="white">
                  <a:lumMod val="95000"/>
                </a:prstClr>
              </a:solidFill>
              <a:effectLst>
                <a:outerShdw blurRad="38100" dist="38100" dir="2700000" algn="tl">
                  <a:srgbClr val="000000">
                    <a:alpha val="43137"/>
                  </a:srgbClr>
                </a:outerShdw>
              </a:effectLst>
            </a:endParaRPr>
          </a:p>
        </p:txBody>
      </p:sp>
      <p:sp>
        <p:nvSpPr>
          <p:cNvPr id="21" name="ZoneTexte 20"/>
          <p:cNvSpPr txBox="1"/>
          <p:nvPr/>
        </p:nvSpPr>
        <p:spPr>
          <a:xfrm>
            <a:off x="1581858" y="1329105"/>
            <a:ext cx="971741" cy="276999"/>
          </a:xfrm>
          <a:prstGeom prst="rect">
            <a:avLst/>
          </a:prstGeom>
          <a:noFill/>
        </p:spPr>
        <p:txBody>
          <a:bodyPr wrap="none" rtlCol="0">
            <a:spAutoFit/>
          </a:bodyPr>
          <a:lstStyle/>
          <a:p>
            <a:r>
              <a:rPr lang="fr-FR" sz="1200" b="1" dirty="0" smtClean="0">
                <a:solidFill>
                  <a:prstClr val="white">
                    <a:lumMod val="95000"/>
                  </a:prstClr>
                </a:solidFill>
                <a:effectLst>
                  <a:outerShdw blurRad="38100" dist="38100" dir="2700000" algn="tl">
                    <a:srgbClr val="000000">
                      <a:alpha val="43137"/>
                    </a:srgbClr>
                  </a:outerShdw>
                </a:effectLst>
              </a:rPr>
              <a:t>Cherbourg</a:t>
            </a:r>
            <a:endParaRPr lang="en-US" sz="1200" b="1" dirty="0">
              <a:solidFill>
                <a:prstClr val="white">
                  <a:lumMod val="95000"/>
                </a:prstClr>
              </a:solidFill>
              <a:effectLst>
                <a:outerShdw blurRad="38100" dist="38100" dir="2700000" algn="tl">
                  <a:srgbClr val="000000">
                    <a:alpha val="43137"/>
                  </a:srgbClr>
                </a:outerShdw>
              </a:effectLst>
            </a:endParaRPr>
          </a:p>
        </p:txBody>
      </p:sp>
      <p:sp>
        <p:nvSpPr>
          <p:cNvPr id="22" name="ZoneTexte 21"/>
          <p:cNvSpPr txBox="1"/>
          <p:nvPr/>
        </p:nvSpPr>
        <p:spPr>
          <a:xfrm>
            <a:off x="3236356" y="4393162"/>
            <a:ext cx="1380506" cy="276999"/>
          </a:xfrm>
          <a:prstGeom prst="rect">
            <a:avLst/>
          </a:prstGeom>
          <a:noFill/>
        </p:spPr>
        <p:txBody>
          <a:bodyPr wrap="none" rtlCol="0">
            <a:spAutoFit/>
          </a:bodyPr>
          <a:lstStyle/>
          <a:p>
            <a:r>
              <a:rPr lang="fr-FR" sz="1200" b="1" dirty="0" smtClean="0">
                <a:solidFill>
                  <a:prstClr val="white">
                    <a:lumMod val="95000"/>
                  </a:prstClr>
                </a:solidFill>
                <a:effectLst>
                  <a:outerShdw blurRad="38100" dist="38100" dir="2700000" algn="tl">
                    <a:srgbClr val="000000">
                      <a:alpha val="43137"/>
                    </a:srgbClr>
                  </a:outerShdw>
                </a:effectLst>
              </a:rPr>
              <a:t>Aix en Provence</a:t>
            </a:r>
            <a:endParaRPr lang="en-US" sz="1200" b="1" dirty="0">
              <a:solidFill>
                <a:prstClr val="white">
                  <a:lumMod val="95000"/>
                </a:prstClr>
              </a:solidFill>
              <a:effectLst>
                <a:outerShdw blurRad="38100" dist="38100" dir="2700000" algn="tl">
                  <a:srgbClr val="000000">
                    <a:alpha val="43137"/>
                  </a:srgbClr>
                </a:outerShdw>
              </a:effectLst>
            </a:endParaRPr>
          </a:p>
        </p:txBody>
      </p:sp>
      <p:sp>
        <p:nvSpPr>
          <p:cNvPr id="28" name="Forme libre 27"/>
          <p:cNvSpPr/>
          <p:nvPr/>
        </p:nvSpPr>
        <p:spPr>
          <a:xfrm>
            <a:off x="6153717" y="2696721"/>
            <a:ext cx="1234266" cy="1091717"/>
          </a:xfrm>
          <a:custGeom>
            <a:avLst/>
            <a:gdLst>
              <a:gd name="connsiteX0" fmla="*/ 514567 w 1234266"/>
              <a:gd name="connsiteY0" fmla="*/ 10430 h 1091717"/>
              <a:gd name="connsiteX1" fmla="*/ 545858 w 1234266"/>
              <a:gd name="connsiteY1" fmla="*/ 6953 h 1091717"/>
              <a:gd name="connsiteX2" fmla="*/ 625825 w 1234266"/>
              <a:gd name="connsiteY2" fmla="*/ 0 h 1091717"/>
              <a:gd name="connsiteX3" fmla="*/ 709268 w 1234266"/>
              <a:gd name="connsiteY3" fmla="*/ 10430 h 1091717"/>
              <a:gd name="connsiteX4" fmla="*/ 723175 w 1234266"/>
              <a:gd name="connsiteY4" fmla="*/ 13907 h 1091717"/>
              <a:gd name="connsiteX5" fmla="*/ 744036 w 1234266"/>
              <a:gd name="connsiteY5" fmla="*/ 20861 h 1091717"/>
              <a:gd name="connsiteX6" fmla="*/ 750990 w 1234266"/>
              <a:gd name="connsiteY6" fmla="*/ 31291 h 1091717"/>
              <a:gd name="connsiteX7" fmla="*/ 771851 w 1234266"/>
              <a:gd name="connsiteY7" fmla="*/ 38245 h 1091717"/>
              <a:gd name="connsiteX8" fmla="*/ 782281 w 1234266"/>
              <a:gd name="connsiteY8" fmla="*/ 41722 h 1091717"/>
              <a:gd name="connsiteX9" fmla="*/ 792711 w 1234266"/>
              <a:gd name="connsiteY9" fmla="*/ 48675 h 1091717"/>
              <a:gd name="connsiteX10" fmla="*/ 799665 w 1234266"/>
              <a:gd name="connsiteY10" fmla="*/ 59106 h 1091717"/>
              <a:gd name="connsiteX11" fmla="*/ 820526 w 1234266"/>
              <a:gd name="connsiteY11" fmla="*/ 66059 h 1091717"/>
              <a:gd name="connsiteX12" fmla="*/ 830956 w 1234266"/>
              <a:gd name="connsiteY12" fmla="*/ 73013 h 1091717"/>
              <a:gd name="connsiteX13" fmla="*/ 841387 w 1234266"/>
              <a:gd name="connsiteY13" fmla="*/ 76490 h 1091717"/>
              <a:gd name="connsiteX14" fmla="*/ 848340 w 1234266"/>
              <a:gd name="connsiteY14" fmla="*/ 86920 h 1091717"/>
              <a:gd name="connsiteX15" fmla="*/ 858771 w 1234266"/>
              <a:gd name="connsiteY15" fmla="*/ 90397 h 1091717"/>
              <a:gd name="connsiteX16" fmla="*/ 879632 w 1234266"/>
              <a:gd name="connsiteY16" fmla="*/ 100827 h 1091717"/>
              <a:gd name="connsiteX17" fmla="*/ 886585 w 1234266"/>
              <a:gd name="connsiteY17" fmla="*/ 111258 h 1091717"/>
              <a:gd name="connsiteX18" fmla="*/ 907446 w 1234266"/>
              <a:gd name="connsiteY18" fmla="*/ 125165 h 1091717"/>
              <a:gd name="connsiteX19" fmla="*/ 931784 w 1234266"/>
              <a:gd name="connsiteY19" fmla="*/ 149503 h 1091717"/>
              <a:gd name="connsiteX20" fmla="*/ 945691 w 1234266"/>
              <a:gd name="connsiteY20" fmla="*/ 180794 h 1091717"/>
              <a:gd name="connsiteX21" fmla="*/ 956121 w 1234266"/>
              <a:gd name="connsiteY21" fmla="*/ 184271 h 1091717"/>
              <a:gd name="connsiteX22" fmla="*/ 976982 w 1234266"/>
              <a:gd name="connsiteY22" fmla="*/ 205131 h 1091717"/>
              <a:gd name="connsiteX23" fmla="*/ 997843 w 1234266"/>
              <a:gd name="connsiteY23" fmla="*/ 222515 h 1091717"/>
              <a:gd name="connsiteX24" fmla="*/ 1015227 w 1234266"/>
              <a:gd name="connsiteY24" fmla="*/ 253807 h 1091717"/>
              <a:gd name="connsiteX25" fmla="*/ 1022181 w 1234266"/>
              <a:gd name="connsiteY25" fmla="*/ 319866 h 1091717"/>
              <a:gd name="connsiteX26" fmla="*/ 1029134 w 1234266"/>
              <a:gd name="connsiteY26" fmla="*/ 333773 h 1091717"/>
              <a:gd name="connsiteX27" fmla="*/ 1043041 w 1234266"/>
              <a:gd name="connsiteY27" fmla="*/ 354634 h 1091717"/>
              <a:gd name="connsiteX28" fmla="*/ 1053472 w 1234266"/>
              <a:gd name="connsiteY28" fmla="*/ 361588 h 1091717"/>
              <a:gd name="connsiteX29" fmla="*/ 1067379 w 1234266"/>
              <a:gd name="connsiteY29" fmla="*/ 385925 h 1091717"/>
              <a:gd name="connsiteX30" fmla="*/ 1077810 w 1234266"/>
              <a:gd name="connsiteY30" fmla="*/ 389402 h 1091717"/>
              <a:gd name="connsiteX31" fmla="*/ 1088240 w 1234266"/>
              <a:gd name="connsiteY31" fmla="*/ 410263 h 1091717"/>
              <a:gd name="connsiteX32" fmla="*/ 1095194 w 1234266"/>
              <a:gd name="connsiteY32" fmla="*/ 424170 h 1091717"/>
              <a:gd name="connsiteX33" fmla="*/ 1105624 w 1234266"/>
              <a:gd name="connsiteY33" fmla="*/ 431124 h 1091717"/>
              <a:gd name="connsiteX34" fmla="*/ 1112578 w 1234266"/>
              <a:gd name="connsiteY34" fmla="*/ 441554 h 1091717"/>
              <a:gd name="connsiteX35" fmla="*/ 1116054 w 1234266"/>
              <a:gd name="connsiteY35" fmla="*/ 451985 h 1091717"/>
              <a:gd name="connsiteX36" fmla="*/ 1136915 w 1234266"/>
              <a:gd name="connsiteY36" fmla="*/ 465892 h 1091717"/>
              <a:gd name="connsiteX37" fmla="*/ 1154299 w 1234266"/>
              <a:gd name="connsiteY37" fmla="*/ 479799 h 1091717"/>
              <a:gd name="connsiteX38" fmla="*/ 1161253 w 1234266"/>
              <a:gd name="connsiteY38" fmla="*/ 490230 h 1091717"/>
              <a:gd name="connsiteX39" fmla="*/ 1164730 w 1234266"/>
              <a:gd name="connsiteY39" fmla="*/ 500660 h 1091717"/>
              <a:gd name="connsiteX40" fmla="*/ 1175160 w 1234266"/>
              <a:gd name="connsiteY40" fmla="*/ 504137 h 1091717"/>
              <a:gd name="connsiteX41" fmla="*/ 1192544 w 1234266"/>
              <a:gd name="connsiteY41" fmla="*/ 535428 h 1091717"/>
              <a:gd name="connsiteX42" fmla="*/ 1202975 w 1234266"/>
              <a:gd name="connsiteY42" fmla="*/ 542382 h 1091717"/>
              <a:gd name="connsiteX43" fmla="*/ 1209928 w 1234266"/>
              <a:gd name="connsiteY43" fmla="*/ 563242 h 1091717"/>
              <a:gd name="connsiteX44" fmla="*/ 1230789 w 1234266"/>
              <a:gd name="connsiteY44" fmla="*/ 598011 h 1091717"/>
              <a:gd name="connsiteX45" fmla="*/ 1234266 w 1234266"/>
              <a:gd name="connsiteY45" fmla="*/ 608441 h 1091717"/>
              <a:gd name="connsiteX46" fmla="*/ 1227312 w 1234266"/>
              <a:gd name="connsiteY46" fmla="*/ 660593 h 1091717"/>
              <a:gd name="connsiteX47" fmla="*/ 1220359 w 1234266"/>
              <a:gd name="connsiteY47" fmla="*/ 671023 h 1091717"/>
              <a:gd name="connsiteX48" fmla="*/ 1216882 w 1234266"/>
              <a:gd name="connsiteY48" fmla="*/ 681454 h 1091717"/>
              <a:gd name="connsiteX49" fmla="*/ 1209928 w 1234266"/>
              <a:gd name="connsiteY49" fmla="*/ 695361 h 1091717"/>
              <a:gd name="connsiteX50" fmla="*/ 1206451 w 1234266"/>
              <a:gd name="connsiteY50" fmla="*/ 705791 h 1091717"/>
              <a:gd name="connsiteX51" fmla="*/ 1202975 w 1234266"/>
              <a:gd name="connsiteY51" fmla="*/ 719699 h 1091717"/>
              <a:gd name="connsiteX52" fmla="*/ 1196021 w 1234266"/>
              <a:gd name="connsiteY52" fmla="*/ 730129 h 1091717"/>
              <a:gd name="connsiteX53" fmla="*/ 1189067 w 1234266"/>
              <a:gd name="connsiteY53" fmla="*/ 796188 h 1091717"/>
              <a:gd name="connsiteX54" fmla="*/ 1185590 w 1234266"/>
              <a:gd name="connsiteY54" fmla="*/ 987413 h 1091717"/>
              <a:gd name="connsiteX55" fmla="*/ 1182114 w 1234266"/>
              <a:gd name="connsiteY55" fmla="*/ 997843 h 1091717"/>
              <a:gd name="connsiteX56" fmla="*/ 1178637 w 1234266"/>
              <a:gd name="connsiteY56" fmla="*/ 1011750 h 1091717"/>
              <a:gd name="connsiteX57" fmla="*/ 1168206 w 1234266"/>
              <a:gd name="connsiteY57" fmla="*/ 1018704 h 1091717"/>
              <a:gd name="connsiteX58" fmla="*/ 1154299 w 1234266"/>
              <a:gd name="connsiteY58" fmla="*/ 1039565 h 1091717"/>
              <a:gd name="connsiteX59" fmla="*/ 1140392 w 1234266"/>
              <a:gd name="connsiteY59" fmla="*/ 1043042 h 1091717"/>
              <a:gd name="connsiteX60" fmla="*/ 1129962 w 1234266"/>
              <a:gd name="connsiteY60" fmla="*/ 1046518 h 1091717"/>
              <a:gd name="connsiteX61" fmla="*/ 1098670 w 1234266"/>
              <a:gd name="connsiteY61" fmla="*/ 1053472 h 1091717"/>
              <a:gd name="connsiteX62" fmla="*/ 963075 w 1234266"/>
              <a:gd name="connsiteY62" fmla="*/ 1063903 h 1091717"/>
              <a:gd name="connsiteX63" fmla="*/ 924830 w 1234266"/>
              <a:gd name="connsiteY63" fmla="*/ 1070856 h 1091717"/>
              <a:gd name="connsiteX64" fmla="*/ 914400 w 1234266"/>
              <a:gd name="connsiteY64" fmla="*/ 1074333 h 1091717"/>
              <a:gd name="connsiteX65" fmla="*/ 897016 w 1234266"/>
              <a:gd name="connsiteY65" fmla="*/ 1084763 h 1091717"/>
              <a:gd name="connsiteX66" fmla="*/ 872678 w 1234266"/>
              <a:gd name="connsiteY66" fmla="*/ 1088240 h 1091717"/>
              <a:gd name="connsiteX67" fmla="*/ 858771 w 1234266"/>
              <a:gd name="connsiteY67" fmla="*/ 1091717 h 1091717"/>
              <a:gd name="connsiteX68" fmla="*/ 817049 w 1234266"/>
              <a:gd name="connsiteY68" fmla="*/ 1088240 h 1091717"/>
              <a:gd name="connsiteX69" fmla="*/ 796188 w 1234266"/>
              <a:gd name="connsiteY69" fmla="*/ 1081287 h 1091717"/>
              <a:gd name="connsiteX70" fmla="*/ 778804 w 1234266"/>
              <a:gd name="connsiteY70" fmla="*/ 1063903 h 1091717"/>
              <a:gd name="connsiteX71" fmla="*/ 764897 w 1234266"/>
              <a:gd name="connsiteY71" fmla="*/ 1060426 h 1091717"/>
              <a:gd name="connsiteX72" fmla="*/ 737083 w 1234266"/>
              <a:gd name="connsiteY72" fmla="*/ 1049995 h 1091717"/>
              <a:gd name="connsiteX73" fmla="*/ 726652 w 1234266"/>
              <a:gd name="connsiteY73" fmla="*/ 1043042 h 1091717"/>
              <a:gd name="connsiteX74" fmla="*/ 681454 w 1234266"/>
              <a:gd name="connsiteY74" fmla="*/ 1036088 h 1091717"/>
              <a:gd name="connsiteX75" fmla="*/ 601487 w 1234266"/>
              <a:gd name="connsiteY75" fmla="*/ 1025658 h 1091717"/>
              <a:gd name="connsiteX76" fmla="*/ 591057 w 1234266"/>
              <a:gd name="connsiteY76" fmla="*/ 1022181 h 1091717"/>
              <a:gd name="connsiteX77" fmla="*/ 577149 w 1234266"/>
              <a:gd name="connsiteY77" fmla="*/ 1018704 h 1091717"/>
              <a:gd name="connsiteX78" fmla="*/ 570196 w 1234266"/>
              <a:gd name="connsiteY78" fmla="*/ 1008274 h 1091717"/>
              <a:gd name="connsiteX79" fmla="*/ 549335 w 1234266"/>
              <a:gd name="connsiteY79" fmla="*/ 997843 h 1091717"/>
              <a:gd name="connsiteX80" fmla="*/ 528474 w 1234266"/>
              <a:gd name="connsiteY80" fmla="*/ 983936 h 1091717"/>
              <a:gd name="connsiteX81" fmla="*/ 507613 w 1234266"/>
              <a:gd name="connsiteY81" fmla="*/ 970029 h 1091717"/>
              <a:gd name="connsiteX82" fmla="*/ 500660 w 1234266"/>
              <a:gd name="connsiteY82" fmla="*/ 959598 h 1091717"/>
              <a:gd name="connsiteX83" fmla="*/ 486752 w 1234266"/>
              <a:gd name="connsiteY83" fmla="*/ 952645 h 1091717"/>
              <a:gd name="connsiteX84" fmla="*/ 455461 w 1234266"/>
              <a:gd name="connsiteY84" fmla="*/ 935261 h 1091717"/>
              <a:gd name="connsiteX85" fmla="*/ 445031 w 1234266"/>
              <a:gd name="connsiteY85" fmla="*/ 924830 h 1091717"/>
              <a:gd name="connsiteX86" fmla="*/ 441554 w 1234266"/>
              <a:gd name="connsiteY86" fmla="*/ 914400 h 1091717"/>
              <a:gd name="connsiteX87" fmla="*/ 427647 w 1234266"/>
              <a:gd name="connsiteY87" fmla="*/ 910923 h 1091717"/>
              <a:gd name="connsiteX88" fmla="*/ 417216 w 1234266"/>
              <a:gd name="connsiteY88" fmla="*/ 903969 h 1091717"/>
              <a:gd name="connsiteX89" fmla="*/ 403309 w 1234266"/>
              <a:gd name="connsiteY89" fmla="*/ 893539 h 1091717"/>
              <a:gd name="connsiteX90" fmla="*/ 378971 w 1234266"/>
              <a:gd name="connsiteY90" fmla="*/ 886585 h 1091717"/>
              <a:gd name="connsiteX91" fmla="*/ 354634 w 1234266"/>
              <a:gd name="connsiteY91" fmla="*/ 876155 h 1091717"/>
              <a:gd name="connsiteX92" fmla="*/ 330296 w 1234266"/>
              <a:gd name="connsiteY92" fmla="*/ 865725 h 1091717"/>
              <a:gd name="connsiteX93" fmla="*/ 319866 w 1234266"/>
              <a:gd name="connsiteY93" fmla="*/ 858771 h 1091717"/>
              <a:gd name="connsiteX94" fmla="*/ 305959 w 1234266"/>
              <a:gd name="connsiteY94" fmla="*/ 855294 h 1091717"/>
              <a:gd name="connsiteX95" fmla="*/ 295528 w 1234266"/>
              <a:gd name="connsiteY95" fmla="*/ 844864 h 1091717"/>
              <a:gd name="connsiteX96" fmla="*/ 278144 w 1234266"/>
              <a:gd name="connsiteY96" fmla="*/ 841387 h 1091717"/>
              <a:gd name="connsiteX97" fmla="*/ 225992 w 1234266"/>
              <a:gd name="connsiteY97" fmla="*/ 837910 h 1091717"/>
              <a:gd name="connsiteX98" fmla="*/ 212085 w 1234266"/>
              <a:gd name="connsiteY98" fmla="*/ 806619 h 1091717"/>
              <a:gd name="connsiteX99" fmla="*/ 205131 w 1234266"/>
              <a:gd name="connsiteY99" fmla="*/ 778804 h 1091717"/>
              <a:gd name="connsiteX100" fmla="*/ 201654 w 1234266"/>
              <a:gd name="connsiteY100" fmla="*/ 768374 h 1091717"/>
              <a:gd name="connsiteX101" fmla="*/ 198178 w 1234266"/>
              <a:gd name="connsiteY101" fmla="*/ 754467 h 1091717"/>
              <a:gd name="connsiteX102" fmla="*/ 187747 w 1234266"/>
              <a:gd name="connsiteY102" fmla="*/ 747513 h 1091717"/>
              <a:gd name="connsiteX103" fmla="*/ 166886 w 1234266"/>
              <a:gd name="connsiteY103" fmla="*/ 723176 h 1091717"/>
              <a:gd name="connsiteX104" fmla="*/ 163410 w 1234266"/>
              <a:gd name="connsiteY104" fmla="*/ 712745 h 1091717"/>
              <a:gd name="connsiteX105" fmla="*/ 142549 w 1234266"/>
              <a:gd name="connsiteY105" fmla="*/ 698838 h 1091717"/>
              <a:gd name="connsiteX106" fmla="*/ 135595 w 1234266"/>
              <a:gd name="connsiteY106" fmla="*/ 688407 h 1091717"/>
              <a:gd name="connsiteX107" fmla="*/ 128641 w 1234266"/>
              <a:gd name="connsiteY107" fmla="*/ 664070 h 1091717"/>
              <a:gd name="connsiteX108" fmla="*/ 132118 w 1234266"/>
              <a:gd name="connsiteY108" fmla="*/ 615395 h 1091717"/>
              <a:gd name="connsiteX109" fmla="*/ 135595 w 1234266"/>
              <a:gd name="connsiteY109" fmla="*/ 604964 h 1091717"/>
              <a:gd name="connsiteX110" fmla="*/ 132118 w 1234266"/>
              <a:gd name="connsiteY110" fmla="*/ 556289 h 1091717"/>
              <a:gd name="connsiteX111" fmla="*/ 118211 w 1234266"/>
              <a:gd name="connsiteY111" fmla="*/ 538905 h 1091717"/>
              <a:gd name="connsiteX112" fmla="*/ 107781 w 1234266"/>
              <a:gd name="connsiteY112" fmla="*/ 528474 h 1091717"/>
              <a:gd name="connsiteX113" fmla="*/ 104304 w 1234266"/>
              <a:gd name="connsiteY113" fmla="*/ 518044 h 1091717"/>
              <a:gd name="connsiteX114" fmla="*/ 83443 w 1234266"/>
              <a:gd name="connsiteY114" fmla="*/ 511090 h 1091717"/>
              <a:gd name="connsiteX115" fmla="*/ 59105 w 1234266"/>
              <a:gd name="connsiteY115" fmla="*/ 479799 h 1091717"/>
              <a:gd name="connsiteX116" fmla="*/ 45198 w 1234266"/>
              <a:gd name="connsiteY116" fmla="*/ 448508 h 1091717"/>
              <a:gd name="connsiteX117" fmla="*/ 38244 w 1234266"/>
              <a:gd name="connsiteY117" fmla="*/ 424170 h 1091717"/>
              <a:gd name="connsiteX118" fmla="*/ 31291 w 1234266"/>
              <a:gd name="connsiteY118" fmla="*/ 389402 h 1091717"/>
              <a:gd name="connsiteX119" fmla="*/ 24337 w 1234266"/>
              <a:gd name="connsiteY119" fmla="*/ 368541 h 1091717"/>
              <a:gd name="connsiteX120" fmla="*/ 10430 w 1234266"/>
              <a:gd name="connsiteY120" fmla="*/ 347680 h 1091717"/>
              <a:gd name="connsiteX121" fmla="*/ 3476 w 1234266"/>
              <a:gd name="connsiteY121" fmla="*/ 326820 h 1091717"/>
              <a:gd name="connsiteX122" fmla="*/ 0 w 1234266"/>
              <a:gd name="connsiteY122" fmla="*/ 305959 h 1091717"/>
              <a:gd name="connsiteX123" fmla="*/ 66059 w 1234266"/>
              <a:gd name="connsiteY123" fmla="*/ 299005 h 1091717"/>
              <a:gd name="connsiteX124" fmla="*/ 100827 w 1234266"/>
              <a:gd name="connsiteY124" fmla="*/ 295528 h 1091717"/>
              <a:gd name="connsiteX125" fmla="*/ 114734 w 1234266"/>
              <a:gd name="connsiteY125" fmla="*/ 278144 h 1091717"/>
              <a:gd name="connsiteX126" fmla="*/ 125165 w 1234266"/>
              <a:gd name="connsiteY126" fmla="*/ 267714 h 1091717"/>
              <a:gd name="connsiteX127" fmla="*/ 135595 w 1234266"/>
              <a:gd name="connsiteY127" fmla="*/ 243376 h 1091717"/>
              <a:gd name="connsiteX128" fmla="*/ 146025 w 1234266"/>
              <a:gd name="connsiteY128" fmla="*/ 219039 h 1091717"/>
              <a:gd name="connsiteX129" fmla="*/ 152979 w 1234266"/>
              <a:gd name="connsiteY129" fmla="*/ 90397 h 1091717"/>
              <a:gd name="connsiteX130" fmla="*/ 156456 w 1234266"/>
              <a:gd name="connsiteY130" fmla="*/ 79966 h 1091717"/>
              <a:gd name="connsiteX131" fmla="*/ 170363 w 1234266"/>
              <a:gd name="connsiteY131" fmla="*/ 76490 h 1091717"/>
              <a:gd name="connsiteX132" fmla="*/ 180794 w 1234266"/>
              <a:gd name="connsiteY132" fmla="*/ 73013 h 1091717"/>
              <a:gd name="connsiteX133" fmla="*/ 243376 w 1234266"/>
              <a:gd name="connsiteY133" fmla="*/ 79966 h 1091717"/>
              <a:gd name="connsiteX134" fmla="*/ 253806 w 1234266"/>
              <a:gd name="connsiteY134" fmla="*/ 86920 h 1091717"/>
              <a:gd name="connsiteX135" fmla="*/ 326819 w 1234266"/>
              <a:gd name="connsiteY135" fmla="*/ 79966 h 1091717"/>
              <a:gd name="connsiteX136" fmla="*/ 340727 w 1234266"/>
              <a:gd name="connsiteY136" fmla="*/ 73013 h 1091717"/>
              <a:gd name="connsiteX137" fmla="*/ 354634 w 1234266"/>
              <a:gd name="connsiteY137" fmla="*/ 48675 h 1091717"/>
              <a:gd name="connsiteX138" fmla="*/ 365064 w 1234266"/>
              <a:gd name="connsiteY138" fmla="*/ 41722 h 1091717"/>
              <a:gd name="connsiteX139" fmla="*/ 375495 w 1234266"/>
              <a:gd name="connsiteY139" fmla="*/ 20861 h 1091717"/>
              <a:gd name="connsiteX140" fmla="*/ 385925 w 1234266"/>
              <a:gd name="connsiteY140" fmla="*/ 17384 h 1091717"/>
              <a:gd name="connsiteX141" fmla="*/ 392879 w 1234266"/>
              <a:gd name="connsiteY141" fmla="*/ 6953 h 1091717"/>
              <a:gd name="connsiteX142" fmla="*/ 406786 w 1234266"/>
              <a:gd name="connsiteY142" fmla="*/ 3477 h 1091717"/>
              <a:gd name="connsiteX143" fmla="*/ 465892 w 1234266"/>
              <a:gd name="connsiteY143" fmla="*/ 6953 h 1091717"/>
              <a:gd name="connsiteX144" fmla="*/ 493706 w 1234266"/>
              <a:gd name="connsiteY144" fmla="*/ 17384 h 1091717"/>
              <a:gd name="connsiteX145" fmla="*/ 524997 w 1234266"/>
              <a:gd name="connsiteY145" fmla="*/ 24337 h 1091717"/>
              <a:gd name="connsiteX146" fmla="*/ 514567 w 1234266"/>
              <a:gd name="connsiteY146" fmla="*/ 10430 h 1091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1234266" h="1091717">
                <a:moveTo>
                  <a:pt x="514567" y="10430"/>
                </a:moveTo>
                <a:cubicBezTo>
                  <a:pt x="518044" y="7533"/>
                  <a:pt x="535403" y="7862"/>
                  <a:pt x="545858" y="6953"/>
                </a:cubicBezTo>
                <a:cubicBezTo>
                  <a:pt x="643027" y="-1496"/>
                  <a:pt x="553832" y="7999"/>
                  <a:pt x="625825" y="0"/>
                </a:cubicBezTo>
                <a:cubicBezTo>
                  <a:pt x="649012" y="2576"/>
                  <a:pt x="683288" y="5234"/>
                  <a:pt x="709268" y="10430"/>
                </a:cubicBezTo>
                <a:cubicBezTo>
                  <a:pt x="713954" y="11367"/>
                  <a:pt x="718598" y="12534"/>
                  <a:pt x="723175" y="13907"/>
                </a:cubicBezTo>
                <a:cubicBezTo>
                  <a:pt x="730196" y="16013"/>
                  <a:pt x="744036" y="20861"/>
                  <a:pt x="744036" y="20861"/>
                </a:cubicBezTo>
                <a:cubicBezTo>
                  <a:pt x="746354" y="24338"/>
                  <a:pt x="747447" y="29076"/>
                  <a:pt x="750990" y="31291"/>
                </a:cubicBezTo>
                <a:cubicBezTo>
                  <a:pt x="757206" y="35176"/>
                  <a:pt x="764897" y="35927"/>
                  <a:pt x="771851" y="38245"/>
                </a:cubicBezTo>
                <a:cubicBezTo>
                  <a:pt x="775328" y="39404"/>
                  <a:pt x="779232" y="39689"/>
                  <a:pt x="782281" y="41722"/>
                </a:cubicBezTo>
                <a:lnTo>
                  <a:pt x="792711" y="48675"/>
                </a:lnTo>
                <a:cubicBezTo>
                  <a:pt x="795029" y="52152"/>
                  <a:pt x="796121" y="56891"/>
                  <a:pt x="799665" y="59106"/>
                </a:cubicBezTo>
                <a:cubicBezTo>
                  <a:pt x="805881" y="62991"/>
                  <a:pt x="820526" y="66059"/>
                  <a:pt x="820526" y="66059"/>
                </a:cubicBezTo>
                <a:cubicBezTo>
                  <a:pt x="824003" y="68377"/>
                  <a:pt x="827219" y="71144"/>
                  <a:pt x="830956" y="73013"/>
                </a:cubicBezTo>
                <a:cubicBezTo>
                  <a:pt x="834234" y="74652"/>
                  <a:pt x="838525" y="74200"/>
                  <a:pt x="841387" y="76490"/>
                </a:cubicBezTo>
                <a:cubicBezTo>
                  <a:pt x="844650" y="79100"/>
                  <a:pt x="845077" y="84310"/>
                  <a:pt x="848340" y="86920"/>
                </a:cubicBezTo>
                <a:cubicBezTo>
                  <a:pt x="851202" y="89210"/>
                  <a:pt x="855493" y="88758"/>
                  <a:pt x="858771" y="90397"/>
                </a:cubicBezTo>
                <a:cubicBezTo>
                  <a:pt x="885731" y="103877"/>
                  <a:pt x="853412" y="92087"/>
                  <a:pt x="879632" y="100827"/>
                </a:cubicBezTo>
                <a:cubicBezTo>
                  <a:pt x="881950" y="104304"/>
                  <a:pt x="883440" y="108506"/>
                  <a:pt x="886585" y="111258"/>
                </a:cubicBezTo>
                <a:cubicBezTo>
                  <a:pt x="892874" y="116761"/>
                  <a:pt x="907446" y="125165"/>
                  <a:pt x="907446" y="125165"/>
                </a:cubicBezTo>
                <a:cubicBezTo>
                  <a:pt x="923386" y="149076"/>
                  <a:pt x="913425" y="143383"/>
                  <a:pt x="931784" y="149503"/>
                </a:cubicBezTo>
                <a:cubicBezTo>
                  <a:pt x="933909" y="155879"/>
                  <a:pt x="938177" y="174783"/>
                  <a:pt x="945691" y="180794"/>
                </a:cubicBezTo>
                <a:cubicBezTo>
                  <a:pt x="948553" y="183083"/>
                  <a:pt x="952644" y="183112"/>
                  <a:pt x="956121" y="184271"/>
                </a:cubicBezTo>
                <a:cubicBezTo>
                  <a:pt x="968363" y="202633"/>
                  <a:pt x="956856" y="187880"/>
                  <a:pt x="976982" y="205131"/>
                </a:cubicBezTo>
                <a:cubicBezTo>
                  <a:pt x="1000406" y="225208"/>
                  <a:pt x="974792" y="207148"/>
                  <a:pt x="997843" y="222515"/>
                </a:cubicBezTo>
                <a:cubicBezTo>
                  <a:pt x="1013783" y="246426"/>
                  <a:pt x="1009107" y="235448"/>
                  <a:pt x="1015227" y="253807"/>
                </a:cubicBezTo>
                <a:cubicBezTo>
                  <a:pt x="1015789" y="261669"/>
                  <a:pt x="1016726" y="303500"/>
                  <a:pt x="1022181" y="319866"/>
                </a:cubicBezTo>
                <a:cubicBezTo>
                  <a:pt x="1023820" y="324783"/>
                  <a:pt x="1026468" y="329329"/>
                  <a:pt x="1029134" y="333773"/>
                </a:cubicBezTo>
                <a:cubicBezTo>
                  <a:pt x="1033434" y="340939"/>
                  <a:pt x="1036087" y="349998"/>
                  <a:pt x="1043041" y="354634"/>
                </a:cubicBezTo>
                <a:lnTo>
                  <a:pt x="1053472" y="361588"/>
                </a:lnTo>
                <a:cubicBezTo>
                  <a:pt x="1055184" y="365012"/>
                  <a:pt x="1063282" y="382648"/>
                  <a:pt x="1067379" y="385925"/>
                </a:cubicBezTo>
                <a:cubicBezTo>
                  <a:pt x="1070241" y="388214"/>
                  <a:pt x="1074333" y="388243"/>
                  <a:pt x="1077810" y="389402"/>
                </a:cubicBezTo>
                <a:cubicBezTo>
                  <a:pt x="1084182" y="408524"/>
                  <a:pt x="1077457" y="391394"/>
                  <a:pt x="1088240" y="410263"/>
                </a:cubicBezTo>
                <a:cubicBezTo>
                  <a:pt x="1090812" y="414763"/>
                  <a:pt x="1091876" y="420188"/>
                  <a:pt x="1095194" y="424170"/>
                </a:cubicBezTo>
                <a:cubicBezTo>
                  <a:pt x="1097869" y="427380"/>
                  <a:pt x="1102147" y="428806"/>
                  <a:pt x="1105624" y="431124"/>
                </a:cubicBezTo>
                <a:cubicBezTo>
                  <a:pt x="1107942" y="434601"/>
                  <a:pt x="1110709" y="437817"/>
                  <a:pt x="1112578" y="441554"/>
                </a:cubicBezTo>
                <a:cubicBezTo>
                  <a:pt x="1114217" y="444832"/>
                  <a:pt x="1113463" y="449393"/>
                  <a:pt x="1116054" y="451985"/>
                </a:cubicBezTo>
                <a:cubicBezTo>
                  <a:pt x="1121963" y="457895"/>
                  <a:pt x="1136915" y="465892"/>
                  <a:pt x="1136915" y="465892"/>
                </a:cubicBezTo>
                <a:cubicBezTo>
                  <a:pt x="1156847" y="495787"/>
                  <a:pt x="1130306" y="460603"/>
                  <a:pt x="1154299" y="479799"/>
                </a:cubicBezTo>
                <a:cubicBezTo>
                  <a:pt x="1157562" y="482410"/>
                  <a:pt x="1159384" y="486492"/>
                  <a:pt x="1161253" y="490230"/>
                </a:cubicBezTo>
                <a:cubicBezTo>
                  <a:pt x="1162892" y="493508"/>
                  <a:pt x="1162139" y="498069"/>
                  <a:pt x="1164730" y="500660"/>
                </a:cubicBezTo>
                <a:cubicBezTo>
                  <a:pt x="1167321" y="503251"/>
                  <a:pt x="1171683" y="502978"/>
                  <a:pt x="1175160" y="504137"/>
                </a:cubicBezTo>
                <a:cubicBezTo>
                  <a:pt x="1178783" y="515006"/>
                  <a:pt x="1182298" y="528597"/>
                  <a:pt x="1192544" y="535428"/>
                </a:cubicBezTo>
                <a:lnTo>
                  <a:pt x="1202975" y="542382"/>
                </a:lnTo>
                <a:cubicBezTo>
                  <a:pt x="1205293" y="549335"/>
                  <a:pt x="1205862" y="557144"/>
                  <a:pt x="1209928" y="563242"/>
                </a:cubicBezTo>
                <a:cubicBezTo>
                  <a:pt x="1219816" y="578074"/>
                  <a:pt x="1224374" y="583042"/>
                  <a:pt x="1230789" y="598011"/>
                </a:cubicBezTo>
                <a:cubicBezTo>
                  <a:pt x="1232233" y="601379"/>
                  <a:pt x="1233107" y="604964"/>
                  <a:pt x="1234266" y="608441"/>
                </a:cubicBezTo>
                <a:cubicBezTo>
                  <a:pt x="1233747" y="614152"/>
                  <a:pt x="1232628" y="648188"/>
                  <a:pt x="1227312" y="660593"/>
                </a:cubicBezTo>
                <a:cubicBezTo>
                  <a:pt x="1225666" y="664434"/>
                  <a:pt x="1222228" y="667286"/>
                  <a:pt x="1220359" y="671023"/>
                </a:cubicBezTo>
                <a:cubicBezTo>
                  <a:pt x="1218720" y="674301"/>
                  <a:pt x="1218326" y="678085"/>
                  <a:pt x="1216882" y="681454"/>
                </a:cubicBezTo>
                <a:cubicBezTo>
                  <a:pt x="1214840" y="686218"/>
                  <a:pt x="1211970" y="690597"/>
                  <a:pt x="1209928" y="695361"/>
                </a:cubicBezTo>
                <a:cubicBezTo>
                  <a:pt x="1208484" y="698729"/>
                  <a:pt x="1207458" y="702267"/>
                  <a:pt x="1206451" y="705791"/>
                </a:cubicBezTo>
                <a:cubicBezTo>
                  <a:pt x="1205138" y="710386"/>
                  <a:pt x="1204857" y="715307"/>
                  <a:pt x="1202975" y="719699"/>
                </a:cubicBezTo>
                <a:cubicBezTo>
                  <a:pt x="1201329" y="723540"/>
                  <a:pt x="1198339" y="726652"/>
                  <a:pt x="1196021" y="730129"/>
                </a:cubicBezTo>
                <a:cubicBezTo>
                  <a:pt x="1188990" y="758253"/>
                  <a:pt x="1190414" y="749061"/>
                  <a:pt x="1189067" y="796188"/>
                </a:cubicBezTo>
                <a:cubicBezTo>
                  <a:pt x="1187246" y="859914"/>
                  <a:pt x="1187787" y="923699"/>
                  <a:pt x="1185590" y="987413"/>
                </a:cubicBezTo>
                <a:cubicBezTo>
                  <a:pt x="1185464" y="991075"/>
                  <a:pt x="1183121" y="994319"/>
                  <a:pt x="1182114" y="997843"/>
                </a:cubicBezTo>
                <a:cubicBezTo>
                  <a:pt x="1180801" y="1002438"/>
                  <a:pt x="1181288" y="1007774"/>
                  <a:pt x="1178637" y="1011750"/>
                </a:cubicBezTo>
                <a:cubicBezTo>
                  <a:pt x="1176319" y="1015227"/>
                  <a:pt x="1171683" y="1016386"/>
                  <a:pt x="1168206" y="1018704"/>
                </a:cubicBezTo>
                <a:cubicBezTo>
                  <a:pt x="1163570" y="1025658"/>
                  <a:pt x="1162407" y="1037538"/>
                  <a:pt x="1154299" y="1039565"/>
                </a:cubicBezTo>
                <a:cubicBezTo>
                  <a:pt x="1149663" y="1040724"/>
                  <a:pt x="1144987" y="1041729"/>
                  <a:pt x="1140392" y="1043042"/>
                </a:cubicBezTo>
                <a:cubicBezTo>
                  <a:pt x="1136868" y="1044049"/>
                  <a:pt x="1133486" y="1045511"/>
                  <a:pt x="1129962" y="1046518"/>
                </a:cubicBezTo>
                <a:cubicBezTo>
                  <a:pt x="1123424" y="1048386"/>
                  <a:pt x="1104536" y="1052820"/>
                  <a:pt x="1098670" y="1053472"/>
                </a:cubicBezTo>
                <a:cubicBezTo>
                  <a:pt x="1039672" y="1060028"/>
                  <a:pt x="1019103" y="1060607"/>
                  <a:pt x="963075" y="1063903"/>
                </a:cubicBezTo>
                <a:cubicBezTo>
                  <a:pt x="943376" y="1066716"/>
                  <a:pt x="941224" y="1066172"/>
                  <a:pt x="924830" y="1070856"/>
                </a:cubicBezTo>
                <a:cubicBezTo>
                  <a:pt x="921306" y="1071863"/>
                  <a:pt x="917678" y="1072694"/>
                  <a:pt x="914400" y="1074333"/>
                </a:cubicBezTo>
                <a:cubicBezTo>
                  <a:pt x="908356" y="1077355"/>
                  <a:pt x="903427" y="1082626"/>
                  <a:pt x="897016" y="1084763"/>
                </a:cubicBezTo>
                <a:cubicBezTo>
                  <a:pt x="889241" y="1087354"/>
                  <a:pt x="880741" y="1086774"/>
                  <a:pt x="872678" y="1088240"/>
                </a:cubicBezTo>
                <a:cubicBezTo>
                  <a:pt x="867977" y="1089095"/>
                  <a:pt x="863407" y="1090558"/>
                  <a:pt x="858771" y="1091717"/>
                </a:cubicBezTo>
                <a:cubicBezTo>
                  <a:pt x="844864" y="1090558"/>
                  <a:pt x="830815" y="1090534"/>
                  <a:pt x="817049" y="1088240"/>
                </a:cubicBezTo>
                <a:cubicBezTo>
                  <a:pt x="809819" y="1087035"/>
                  <a:pt x="796188" y="1081287"/>
                  <a:pt x="796188" y="1081287"/>
                </a:cubicBezTo>
                <a:cubicBezTo>
                  <a:pt x="790006" y="1072013"/>
                  <a:pt x="789623" y="1068539"/>
                  <a:pt x="778804" y="1063903"/>
                </a:cubicBezTo>
                <a:cubicBezTo>
                  <a:pt x="774412" y="1062021"/>
                  <a:pt x="769371" y="1062104"/>
                  <a:pt x="764897" y="1060426"/>
                </a:cubicBezTo>
                <a:cubicBezTo>
                  <a:pt x="728535" y="1046789"/>
                  <a:pt x="772780" y="1058920"/>
                  <a:pt x="737083" y="1049995"/>
                </a:cubicBezTo>
                <a:cubicBezTo>
                  <a:pt x="733606" y="1047677"/>
                  <a:pt x="730616" y="1044363"/>
                  <a:pt x="726652" y="1043042"/>
                </a:cubicBezTo>
                <a:cubicBezTo>
                  <a:pt x="723172" y="1041882"/>
                  <a:pt x="683169" y="1036302"/>
                  <a:pt x="681454" y="1036088"/>
                </a:cubicBezTo>
                <a:cubicBezTo>
                  <a:pt x="603665" y="1026364"/>
                  <a:pt x="646067" y="1033086"/>
                  <a:pt x="601487" y="1025658"/>
                </a:cubicBezTo>
                <a:cubicBezTo>
                  <a:pt x="598010" y="1024499"/>
                  <a:pt x="594581" y="1023188"/>
                  <a:pt x="591057" y="1022181"/>
                </a:cubicBezTo>
                <a:cubicBezTo>
                  <a:pt x="586462" y="1020868"/>
                  <a:pt x="581125" y="1021355"/>
                  <a:pt x="577149" y="1018704"/>
                </a:cubicBezTo>
                <a:cubicBezTo>
                  <a:pt x="573672" y="1016386"/>
                  <a:pt x="573151" y="1011229"/>
                  <a:pt x="570196" y="1008274"/>
                </a:cubicBezTo>
                <a:cubicBezTo>
                  <a:pt x="558620" y="996698"/>
                  <a:pt x="562059" y="1004912"/>
                  <a:pt x="549335" y="997843"/>
                </a:cubicBezTo>
                <a:cubicBezTo>
                  <a:pt x="542029" y="993784"/>
                  <a:pt x="528474" y="983936"/>
                  <a:pt x="528474" y="983936"/>
                </a:cubicBezTo>
                <a:cubicBezTo>
                  <a:pt x="511018" y="957750"/>
                  <a:pt x="534556" y="987992"/>
                  <a:pt x="507613" y="970029"/>
                </a:cubicBezTo>
                <a:cubicBezTo>
                  <a:pt x="504136" y="967711"/>
                  <a:pt x="503870" y="962273"/>
                  <a:pt x="500660" y="959598"/>
                </a:cubicBezTo>
                <a:cubicBezTo>
                  <a:pt x="496678" y="956280"/>
                  <a:pt x="491283" y="955162"/>
                  <a:pt x="486752" y="952645"/>
                </a:cubicBezTo>
                <a:cubicBezTo>
                  <a:pt x="447449" y="930811"/>
                  <a:pt x="488814" y="951936"/>
                  <a:pt x="455461" y="935261"/>
                </a:cubicBezTo>
                <a:cubicBezTo>
                  <a:pt x="451984" y="931784"/>
                  <a:pt x="447758" y="928921"/>
                  <a:pt x="445031" y="924830"/>
                </a:cubicBezTo>
                <a:cubicBezTo>
                  <a:pt x="442998" y="921781"/>
                  <a:pt x="444416" y="916689"/>
                  <a:pt x="441554" y="914400"/>
                </a:cubicBezTo>
                <a:cubicBezTo>
                  <a:pt x="437823" y="911415"/>
                  <a:pt x="432283" y="912082"/>
                  <a:pt x="427647" y="910923"/>
                </a:cubicBezTo>
                <a:cubicBezTo>
                  <a:pt x="424170" y="908605"/>
                  <a:pt x="420616" y="906398"/>
                  <a:pt x="417216" y="903969"/>
                </a:cubicBezTo>
                <a:cubicBezTo>
                  <a:pt x="412501" y="900601"/>
                  <a:pt x="408340" y="896414"/>
                  <a:pt x="403309" y="893539"/>
                </a:cubicBezTo>
                <a:cubicBezTo>
                  <a:pt x="399428" y="891321"/>
                  <a:pt x="381983" y="887338"/>
                  <a:pt x="378971" y="886585"/>
                </a:cubicBezTo>
                <a:cubicBezTo>
                  <a:pt x="352784" y="869128"/>
                  <a:pt x="386068" y="889627"/>
                  <a:pt x="354634" y="876155"/>
                </a:cubicBezTo>
                <a:cubicBezTo>
                  <a:pt x="321027" y="861752"/>
                  <a:pt x="370211" y="875702"/>
                  <a:pt x="330296" y="865725"/>
                </a:cubicBezTo>
                <a:cubicBezTo>
                  <a:pt x="326819" y="863407"/>
                  <a:pt x="323707" y="860417"/>
                  <a:pt x="319866" y="858771"/>
                </a:cubicBezTo>
                <a:cubicBezTo>
                  <a:pt x="315474" y="856889"/>
                  <a:pt x="310108" y="857665"/>
                  <a:pt x="305959" y="855294"/>
                </a:cubicBezTo>
                <a:cubicBezTo>
                  <a:pt x="301690" y="852855"/>
                  <a:pt x="299926" y="847063"/>
                  <a:pt x="295528" y="844864"/>
                </a:cubicBezTo>
                <a:cubicBezTo>
                  <a:pt x="290242" y="842221"/>
                  <a:pt x="284024" y="841975"/>
                  <a:pt x="278144" y="841387"/>
                </a:cubicBezTo>
                <a:cubicBezTo>
                  <a:pt x="260808" y="839653"/>
                  <a:pt x="243376" y="839069"/>
                  <a:pt x="225992" y="837910"/>
                </a:cubicBezTo>
                <a:cubicBezTo>
                  <a:pt x="217717" y="813085"/>
                  <a:pt x="223104" y="823148"/>
                  <a:pt x="212085" y="806619"/>
                </a:cubicBezTo>
                <a:cubicBezTo>
                  <a:pt x="209767" y="797347"/>
                  <a:pt x="208153" y="787871"/>
                  <a:pt x="205131" y="778804"/>
                </a:cubicBezTo>
                <a:cubicBezTo>
                  <a:pt x="203972" y="775327"/>
                  <a:pt x="202661" y="771898"/>
                  <a:pt x="201654" y="768374"/>
                </a:cubicBezTo>
                <a:cubicBezTo>
                  <a:pt x="200341" y="763780"/>
                  <a:pt x="200828" y="758443"/>
                  <a:pt x="198178" y="754467"/>
                </a:cubicBezTo>
                <a:cubicBezTo>
                  <a:pt x="195860" y="750990"/>
                  <a:pt x="191224" y="749831"/>
                  <a:pt x="187747" y="747513"/>
                </a:cubicBezTo>
                <a:cubicBezTo>
                  <a:pt x="169120" y="710255"/>
                  <a:pt x="195096" y="757028"/>
                  <a:pt x="166886" y="723176"/>
                </a:cubicBezTo>
                <a:cubicBezTo>
                  <a:pt x="164540" y="720360"/>
                  <a:pt x="166001" y="715337"/>
                  <a:pt x="163410" y="712745"/>
                </a:cubicBezTo>
                <a:cubicBezTo>
                  <a:pt x="157501" y="706835"/>
                  <a:pt x="142549" y="698838"/>
                  <a:pt x="142549" y="698838"/>
                </a:cubicBezTo>
                <a:cubicBezTo>
                  <a:pt x="140231" y="695361"/>
                  <a:pt x="137464" y="692145"/>
                  <a:pt x="135595" y="688407"/>
                </a:cubicBezTo>
                <a:cubicBezTo>
                  <a:pt x="133101" y="683419"/>
                  <a:pt x="129755" y="668527"/>
                  <a:pt x="128641" y="664070"/>
                </a:cubicBezTo>
                <a:cubicBezTo>
                  <a:pt x="129800" y="647845"/>
                  <a:pt x="130217" y="631550"/>
                  <a:pt x="132118" y="615395"/>
                </a:cubicBezTo>
                <a:cubicBezTo>
                  <a:pt x="132546" y="611755"/>
                  <a:pt x="135595" y="608629"/>
                  <a:pt x="135595" y="604964"/>
                </a:cubicBezTo>
                <a:cubicBezTo>
                  <a:pt x="135595" y="588698"/>
                  <a:pt x="133914" y="572456"/>
                  <a:pt x="132118" y="556289"/>
                </a:cubicBezTo>
                <a:cubicBezTo>
                  <a:pt x="130271" y="539666"/>
                  <a:pt x="131242" y="543249"/>
                  <a:pt x="118211" y="538905"/>
                </a:cubicBezTo>
                <a:cubicBezTo>
                  <a:pt x="114734" y="535428"/>
                  <a:pt x="110508" y="532565"/>
                  <a:pt x="107781" y="528474"/>
                </a:cubicBezTo>
                <a:cubicBezTo>
                  <a:pt x="105748" y="525425"/>
                  <a:pt x="107286" y="520174"/>
                  <a:pt x="104304" y="518044"/>
                </a:cubicBezTo>
                <a:cubicBezTo>
                  <a:pt x="98339" y="513784"/>
                  <a:pt x="83443" y="511090"/>
                  <a:pt x="83443" y="511090"/>
                </a:cubicBezTo>
                <a:cubicBezTo>
                  <a:pt x="66808" y="486139"/>
                  <a:pt x="75445" y="496139"/>
                  <a:pt x="59105" y="479799"/>
                </a:cubicBezTo>
                <a:cubicBezTo>
                  <a:pt x="50831" y="454974"/>
                  <a:pt x="56218" y="465037"/>
                  <a:pt x="45198" y="448508"/>
                </a:cubicBezTo>
                <a:cubicBezTo>
                  <a:pt x="42880" y="440395"/>
                  <a:pt x="40176" y="432383"/>
                  <a:pt x="38244" y="424170"/>
                </a:cubicBezTo>
                <a:cubicBezTo>
                  <a:pt x="35537" y="412665"/>
                  <a:pt x="35029" y="400614"/>
                  <a:pt x="31291" y="389402"/>
                </a:cubicBezTo>
                <a:cubicBezTo>
                  <a:pt x="28973" y="382448"/>
                  <a:pt x="28403" y="374640"/>
                  <a:pt x="24337" y="368541"/>
                </a:cubicBezTo>
                <a:cubicBezTo>
                  <a:pt x="19701" y="361587"/>
                  <a:pt x="13073" y="355608"/>
                  <a:pt x="10430" y="347680"/>
                </a:cubicBezTo>
                <a:lnTo>
                  <a:pt x="3476" y="326820"/>
                </a:lnTo>
                <a:cubicBezTo>
                  <a:pt x="2317" y="319866"/>
                  <a:pt x="0" y="313009"/>
                  <a:pt x="0" y="305959"/>
                </a:cubicBezTo>
                <a:cubicBezTo>
                  <a:pt x="0" y="275146"/>
                  <a:pt x="57288" y="298518"/>
                  <a:pt x="66059" y="299005"/>
                </a:cubicBezTo>
                <a:cubicBezTo>
                  <a:pt x="77648" y="297846"/>
                  <a:pt x="89478" y="298147"/>
                  <a:pt x="100827" y="295528"/>
                </a:cubicBezTo>
                <a:cubicBezTo>
                  <a:pt x="116143" y="291994"/>
                  <a:pt x="108325" y="287757"/>
                  <a:pt x="114734" y="278144"/>
                </a:cubicBezTo>
                <a:cubicBezTo>
                  <a:pt x="117462" y="274053"/>
                  <a:pt x="121688" y="271191"/>
                  <a:pt x="125165" y="267714"/>
                </a:cubicBezTo>
                <a:cubicBezTo>
                  <a:pt x="135142" y="227799"/>
                  <a:pt x="121192" y="276983"/>
                  <a:pt x="135595" y="243376"/>
                </a:cubicBezTo>
                <a:cubicBezTo>
                  <a:pt x="149067" y="211942"/>
                  <a:pt x="128568" y="245226"/>
                  <a:pt x="146025" y="219039"/>
                </a:cubicBezTo>
                <a:cubicBezTo>
                  <a:pt x="155389" y="144133"/>
                  <a:pt x="143007" y="249948"/>
                  <a:pt x="152979" y="90397"/>
                </a:cubicBezTo>
                <a:cubicBezTo>
                  <a:pt x="153208" y="86739"/>
                  <a:pt x="153594" y="82256"/>
                  <a:pt x="156456" y="79966"/>
                </a:cubicBezTo>
                <a:cubicBezTo>
                  <a:pt x="160187" y="76981"/>
                  <a:pt x="165769" y="77803"/>
                  <a:pt x="170363" y="76490"/>
                </a:cubicBezTo>
                <a:cubicBezTo>
                  <a:pt x="173887" y="75483"/>
                  <a:pt x="177317" y="74172"/>
                  <a:pt x="180794" y="73013"/>
                </a:cubicBezTo>
                <a:cubicBezTo>
                  <a:pt x="187288" y="73446"/>
                  <a:pt x="226790" y="71673"/>
                  <a:pt x="243376" y="79966"/>
                </a:cubicBezTo>
                <a:cubicBezTo>
                  <a:pt x="247113" y="81835"/>
                  <a:pt x="250329" y="84602"/>
                  <a:pt x="253806" y="86920"/>
                </a:cubicBezTo>
                <a:cubicBezTo>
                  <a:pt x="276038" y="85685"/>
                  <a:pt x="304288" y="89622"/>
                  <a:pt x="326819" y="79966"/>
                </a:cubicBezTo>
                <a:cubicBezTo>
                  <a:pt x="331583" y="77924"/>
                  <a:pt x="336091" y="75331"/>
                  <a:pt x="340727" y="73013"/>
                </a:cubicBezTo>
                <a:cubicBezTo>
                  <a:pt x="343455" y="67558"/>
                  <a:pt x="349719" y="53590"/>
                  <a:pt x="354634" y="48675"/>
                </a:cubicBezTo>
                <a:cubicBezTo>
                  <a:pt x="357589" y="45720"/>
                  <a:pt x="361587" y="44040"/>
                  <a:pt x="365064" y="41722"/>
                </a:cubicBezTo>
                <a:cubicBezTo>
                  <a:pt x="367355" y="34850"/>
                  <a:pt x="369367" y="25763"/>
                  <a:pt x="375495" y="20861"/>
                </a:cubicBezTo>
                <a:cubicBezTo>
                  <a:pt x="378357" y="18572"/>
                  <a:pt x="382448" y="18543"/>
                  <a:pt x="385925" y="17384"/>
                </a:cubicBezTo>
                <a:cubicBezTo>
                  <a:pt x="388243" y="13907"/>
                  <a:pt x="389402" y="9271"/>
                  <a:pt x="392879" y="6953"/>
                </a:cubicBezTo>
                <a:cubicBezTo>
                  <a:pt x="396855" y="4303"/>
                  <a:pt x="402008" y="3477"/>
                  <a:pt x="406786" y="3477"/>
                </a:cubicBezTo>
                <a:cubicBezTo>
                  <a:pt x="426522" y="3477"/>
                  <a:pt x="446190" y="5794"/>
                  <a:pt x="465892" y="6953"/>
                </a:cubicBezTo>
                <a:cubicBezTo>
                  <a:pt x="471207" y="9079"/>
                  <a:pt x="486440" y="15567"/>
                  <a:pt x="493706" y="17384"/>
                </a:cubicBezTo>
                <a:cubicBezTo>
                  <a:pt x="504716" y="20137"/>
                  <a:pt x="514299" y="20771"/>
                  <a:pt x="524997" y="24337"/>
                </a:cubicBezTo>
                <a:cubicBezTo>
                  <a:pt x="527456" y="25156"/>
                  <a:pt x="511090" y="13327"/>
                  <a:pt x="514567" y="10430"/>
                </a:cubicBezTo>
                <a:close/>
              </a:path>
            </a:pathLst>
          </a:custGeom>
          <a:noFill/>
          <a:ln w="57150">
            <a:solidFill>
              <a:schemeClr val="accent1"/>
            </a:solidFill>
          </a:ln>
          <a:effectLst>
            <a:glow rad="101600">
              <a:schemeClr val="bg1">
                <a:alpha val="40000"/>
              </a:schemeClr>
            </a:glo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pic>
        <p:nvPicPr>
          <p:cNvPr id="31" name="Grafik 7" descr="Logo_OPEL_large.png"/>
          <p:cNvPicPr>
            <a:picLocks noChangeAspect="1"/>
          </p:cNvPicPr>
          <p:nvPr/>
        </p:nvPicPr>
        <p:blipFill rotWithShape="1">
          <a:blip r:embed="rId2" cstate="print"/>
          <a:srcRect b="15801"/>
          <a:stretch/>
        </p:blipFill>
        <p:spPr>
          <a:xfrm>
            <a:off x="1642131" y="933882"/>
            <a:ext cx="425598" cy="359360"/>
          </a:xfrm>
          <a:prstGeom prst="rect">
            <a:avLst/>
          </a:prstGeom>
          <a:noFill/>
          <a:ln>
            <a:noFill/>
          </a:ln>
          <a:effectLst>
            <a:glow rad="114300">
              <a:srgbClr val="FFC000">
                <a:alpha val="88000"/>
              </a:srgbClr>
            </a:glow>
          </a:effectLst>
        </p:spPr>
      </p:pic>
      <p:pic>
        <p:nvPicPr>
          <p:cNvPr id="32" name="Grafik 7" descr="Logo_OPEL_large.png"/>
          <p:cNvPicPr>
            <a:picLocks noChangeAspect="1"/>
          </p:cNvPicPr>
          <p:nvPr/>
        </p:nvPicPr>
        <p:blipFill rotWithShape="1">
          <a:blip r:embed="rId2" cstate="print"/>
          <a:srcRect b="15801"/>
          <a:stretch/>
        </p:blipFill>
        <p:spPr>
          <a:xfrm>
            <a:off x="2510240" y="1950635"/>
            <a:ext cx="425598" cy="359360"/>
          </a:xfrm>
          <a:prstGeom prst="rect">
            <a:avLst/>
          </a:prstGeom>
          <a:noFill/>
          <a:ln>
            <a:noFill/>
          </a:ln>
          <a:effectLst>
            <a:glow rad="114300">
              <a:srgbClr val="FFC000">
                <a:alpha val="88000"/>
              </a:srgbClr>
            </a:glow>
          </a:effectLst>
        </p:spPr>
      </p:pic>
      <p:pic>
        <p:nvPicPr>
          <p:cNvPr id="33" name="Grafik 7" descr="Logo_OPEL_large.png"/>
          <p:cNvPicPr>
            <a:picLocks noChangeAspect="1"/>
          </p:cNvPicPr>
          <p:nvPr/>
        </p:nvPicPr>
        <p:blipFill rotWithShape="1">
          <a:blip r:embed="rId2" cstate="print"/>
          <a:srcRect b="15801"/>
          <a:stretch/>
        </p:blipFill>
        <p:spPr>
          <a:xfrm>
            <a:off x="3014196" y="2044516"/>
            <a:ext cx="425598" cy="359360"/>
          </a:xfrm>
          <a:prstGeom prst="rect">
            <a:avLst/>
          </a:prstGeom>
          <a:noFill/>
          <a:ln>
            <a:noFill/>
          </a:ln>
          <a:effectLst>
            <a:glow rad="114300">
              <a:srgbClr val="FFC000">
                <a:alpha val="88000"/>
              </a:srgbClr>
            </a:glow>
          </a:effectLst>
        </p:spPr>
      </p:pic>
      <p:pic>
        <p:nvPicPr>
          <p:cNvPr id="34" name="Grafik 7" descr="Logo_OPEL_large.png"/>
          <p:cNvPicPr>
            <a:picLocks noChangeAspect="1"/>
          </p:cNvPicPr>
          <p:nvPr/>
        </p:nvPicPr>
        <p:blipFill rotWithShape="1">
          <a:blip r:embed="rId2" cstate="print"/>
          <a:srcRect b="15801"/>
          <a:stretch/>
        </p:blipFill>
        <p:spPr>
          <a:xfrm>
            <a:off x="3666974" y="1770955"/>
            <a:ext cx="425598" cy="359360"/>
          </a:xfrm>
          <a:prstGeom prst="rect">
            <a:avLst/>
          </a:prstGeom>
          <a:noFill/>
          <a:ln>
            <a:noFill/>
          </a:ln>
          <a:effectLst>
            <a:glow rad="114300">
              <a:schemeClr val="bg1">
                <a:alpha val="88000"/>
              </a:schemeClr>
            </a:glow>
          </a:effectLst>
        </p:spPr>
      </p:pic>
      <p:pic>
        <p:nvPicPr>
          <p:cNvPr id="35" name="Grafik 7" descr="Logo_OPEL_large.png"/>
          <p:cNvPicPr>
            <a:picLocks noChangeAspect="1"/>
          </p:cNvPicPr>
          <p:nvPr/>
        </p:nvPicPr>
        <p:blipFill rotWithShape="1">
          <a:blip r:embed="rId2" cstate="print"/>
          <a:srcRect b="15801"/>
          <a:stretch/>
        </p:blipFill>
        <p:spPr>
          <a:xfrm>
            <a:off x="4126054" y="2019647"/>
            <a:ext cx="425598" cy="359360"/>
          </a:xfrm>
          <a:prstGeom prst="rect">
            <a:avLst/>
          </a:prstGeom>
          <a:noFill/>
          <a:ln>
            <a:noFill/>
          </a:ln>
          <a:effectLst>
            <a:glow rad="114300">
              <a:schemeClr val="bg1">
                <a:alpha val="88000"/>
              </a:schemeClr>
            </a:glow>
          </a:effectLst>
        </p:spPr>
      </p:pic>
      <p:pic>
        <p:nvPicPr>
          <p:cNvPr id="36" name="Grafik 7" descr="Logo_OPEL_large.png"/>
          <p:cNvPicPr>
            <a:picLocks noChangeAspect="1"/>
          </p:cNvPicPr>
          <p:nvPr/>
        </p:nvPicPr>
        <p:blipFill rotWithShape="1">
          <a:blip r:embed="rId2" cstate="print"/>
          <a:srcRect b="15801"/>
          <a:stretch/>
        </p:blipFill>
        <p:spPr>
          <a:xfrm>
            <a:off x="3680090" y="3997174"/>
            <a:ext cx="425598" cy="359360"/>
          </a:xfrm>
          <a:prstGeom prst="rect">
            <a:avLst/>
          </a:prstGeom>
          <a:noFill/>
          <a:ln>
            <a:noFill/>
          </a:ln>
          <a:effectLst>
            <a:glow rad="114300">
              <a:schemeClr val="bg1">
                <a:alpha val="88000"/>
              </a:schemeClr>
            </a:glow>
          </a:effectLst>
        </p:spPr>
      </p:pic>
      <p:pic>
        <p:nvPicPr>
          <p:cNvPr id="37" name="Grafik 7" descr="Logo_OPEL_large.png"/>
          <p:cNvPicPr>
            <a:picLocks noChangeAspect="1"/>
          </p:cNvPicPr>
          <p:nvPr/>
        </p:nvPicPr>
        <p:blipFill rotWithShape="1">
          <a:blip r:embed="rId2" cstate="print"/>
          <a:srcRect b="15801"/>
          <a:stretch/>
        </p:blipFill>
        <p:spPr>
          <a:xfrm>
            <a:off x="6143466" y="2919147"/>
            <a:ext cx="425598" cy="359360"/>
          </a:xfrm>
          <a:prstGeom prst="rect">
            <a:avLst/>
          </a:prstGeom>
          <a:noFill/>
          <a:ln>
            <a:noFill/>
          </a:ln>
          <a:effectLst>
            <a:glow rad="114300">
              <a:srgbClr val="FFC000">
                <a:alpha val="88000"/>
              </a:srgbClr>
            </a:glow>
          </a:effectLst>
        </p:spPr>
      </p:pic>
      <p:pic>
        <p:nvPicPr>
          <p:cNvPr id="38" name="Grafik 7" descr="Logo_OPEL_large.png"/>
          <p:cNvPicPr>
            <a:picLocks noChangeAspect="1"/>
          </p:cNvPicPr>
          <p:nvPr/>
        </p:nvPicPr>
        <p:blipFill rotWithShape="1">
          <a:blip r:embed="rId2" cstate="print"/>
          <a:srcRect b="15801"/>
          <a:stretch/>
        </p:blipFill>
        <p:spPr>
          <a:xfrm>
            <a:off x="6569064" y="3118652"/>
            <a:ext cx="425598" cy="359360"/>
          </a:xfrm>
          <a:prstGeom prst="rect">
            <a:avLst/>
          </a:prstGeom>
          <a:noFill/>
          <a:ln>
            <a:noFill/>
          </a:ln>
          <a:effectLst>
            <a:glow rad="114300">
              <a:srgbClr val="FFC000">
                <a:alpha val="88000"/>
              </a:srgbClr>
            </a:glow>
          </a:effectLst>
        </p:spPr>
      </p:pic>
      <p:pic>
        <p:nvPicPr>
          <p:cNvPr id="39" name="Grafik 7" descr="Logo_OPEL_large.png"/>
          <p:cNvPicPr>
            <a:picLocks noChangeAspect="1"/>
          </p:cNvPicPr>
          <p:nvPr/>
        </p:nvPicPr>
        <p:blipFill rotWithShape="1">
          <a:blip r:embed="rId2" cstate="print"/>
          <a:srcRect b="15801"/>
          <a:stretch/>
        </p:blipFill>
        <p:spPr>
          <a:xfrm>
            <a:off x="6968211" y="3242579"/>
            <a:ext cx="425598" cy="359360"/>
          </a:xfrm>
          <a:prstGeom prst="rect">
            <a:avLst/>
          </a:prstGeom>
          <a:noFill/>
          <a:ln>
            <a:noFill/>
          </a:ln>
          <a:effectLst>
            <a:glow rad="114300">
              <a:schemeClr val="bg1">
                <a:alpha val="88000"/>
              </a:schemeClr>
            </a:glow>
          </a:effectLst>
        </p:spPr>
      </p:pic>
      <p:sp>
        <p:nvSpPr>
          <p:cNvPr id="27" name="ZoneTexte 26"/>
          <p:cNvSpPr txBox="1"/>
          <p:nvPr/>
        </p:nvSpPr>
        <p:spPr>
          <a:xfrm>
            <a:off x="2645615" y="1648783"/>
            <a:ext cx="737161" cy="276999"/>
          </a:xfrm>
          <a:prstGeom prst="rect">
            <a:avLst/>
          </a:prstGeom>
          <a:noFill/>
        </p:spPr>
        <p:txBody>
          <a:bodyPr wrap="square" rtlCol="0">
            <a:spAutoFit/>
          </a:bodyPr>
          <a:lstStyle/>
          <a:p>
            <a:r>
              <a:rPr lang="fr-FR" sz="1200" b="1" dirty="0" smtClean="0">
                <a:solidFill>
                  <a:prstClr val="white">
                    <a:lumMod val="95000"/>
                  </a:prstClr>
                </a:solidFill>
                <a:effectLst>
                  <a:outerShdw blurRad="38100" dist="38100" dir="2700000" algn="tl">
                    <a:srgbClr val="000000">
                      <a:alpha val="43137"/>
                    </a:srgbClr>
                  </a:outerShdw>
                </a:effectLst>
              </a:rPr>
              <a:t>Soissons</a:t>
            </a:r>
            <a:endParaRPr lang="en-US" sz="1200" b="1" dirty="0">
              <a:solidFill>
                <a:prstClr val="white">
                  <a:lumMod val="95000"/>
                </a:prstClr>
              </a:solidFill>
              <a:effectLst>
                <a:outerShdw blurRad="38100" dist="38100" dir="2700000" algn="tl">
                  <a:srgbClr val="000000">
                    <a:alpha val="43137"/>
                  </a:srgbClr>
                </a:outerShdw>
              </a:effectLst>
            </a:endParaRPr>
          </a:p>
        </p:txBody>
      </p:sp>
      <p:pic>
        <p:nvPicPr>
          <p:cNvPr id="29" name="Grafik 7" descr="Logo_OPEL_large.png"/>
          <p:cNvPicPr>
            <a:picLocks noChangeAspect="1"/>
          </p:cNvPicPr>
          <p:nvPr/>
        </p:nvPicPr>
        <p:blipFill rotWithShape="1">
          <a:blip r:embed="rId2" cstate="print"/>
          <a:srcRect b="15801"/>
          <a:stretch/>
        </p:blipFill>
        <p:spPr>
          <a:xfrm>
            <a:off x="2810758" y="1319524"/>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31149858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2000"/>
                                        <p:tgtEl>
                                          <p:spTgt spid="2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heel(1)">
                                      <p:cBhvr>
                                        <p:cTn id="13" dur="2000"/>
                                        <p:tgtEl>
                                          <p:spTgt spid="28"/>
                                        </p:tgtEl>
                                      </p:cBhvr>
                                    </p:animEffect>
                                  </p:childTnLst>
                                </p:cTn>
                              </p:par>
                            </p:childTnLst>
                          </p:cTn>
                        </p:par>
                        <p:par>
                          <p:cTn id="14" fill="hold">
                            <p:stCondLst>
                              <p:cond delay="2000"/>
                            </p:stCondLst>
                            <p:childTnLst>
                              <p:par>
                                <p:cTn id="15" presetID="49" presetClass="entr" presetSubtype="0" decel="10000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1000" fill="hold"/>
                                        <p:tgtEl>
                                          <p:spTgt spid="31"/>
                                        </p:tgtEl>
                                        <p:attrNameLst>
                                          <p:attrName>ppt_w</p:attrName>
                                        </p:attrNameLst>
                                      </p:cBhvr>
                                      <p:tavLst>
                                        <p:tav tm="0">
                                          <p:val>
                                            <p:fltVal val="0"/>
                                          </p:val>
                                        </p:tav>
                                        <p:tav tm="100000">
                                          <p:val>
                                            <p:strVal val="#ppt_w"/>
                                          </p:val>
                                        </p:tav>
                                      </p:tavLst>
                                    </p:anim>
                                    <p:anim calcmode="lin" valueType="num">
                                      <p:cBhvr>
                                        <p:cTn id="18" dur="1000" fill="hold"/>
                                        <p:tgtEl>
                                          <p:spTgt spid="31"/>
                                        </p:tgtEl>
                                        <p:attrNameLst>
                                          <p:attrName>ppt_h</p:attrName>
                                        </p:attrNameLst>
                                      </p:cBhvr>
                                      <p:tavLst>
                                        <p:tav tm="0">
                                          <p:val>
                                            <p:fltVal val="0"/>
                                          </p:val>
                                        </p:tav>
                                        <p:tav tm="100000">
                                          <p:val>
                                            <p:strVal val="#ppt_h"/>
                                          </p:val>
                                        </p:tav>
                                      </p:tavLst>
                                    </p:anim>
                                    <p:anim calcmode="lin" valueType="num">
                                      <p:cBhvr>
                                        <p:cTn id="19" dur="1000" fill="hold"/>
                                        <p:tgtEl>
                                          <p:spTgt spid="31"/>
                                        </p:tgtEl>
                                        <p:attrNameLst>
                                          <p:attrName>style.rotation</p:attrName>
                                        </p:attrNameLst>
                                      </p:cBhvr>
                                      <p:tavLst>
                                        <p:tav tm="0">
                                          <p:val>
                                            <p:fltVal val="360"/>
                                          </p:val>
                                        </p:tav>
                                        <p:tav tm="100000">
                                          <p:val>
                                            <p:fltVal val="0"/>
                                          </p:val>
                                        </p:tav>
                                      </p:tavLst>
                                    </p:anim>
                                    <p:animEffect transition="in" filter="fade">
                                      <p:cBhvr>
                                        <p:cTn id="20" dur="1000"/>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1000"/>
                                        <p:tgtEl>
                                          <p:spTgt spid="21"/>
                                        </p:tgtEl>
                                      </p:cBhvr>
                                    </p:animEffect>
                                  </p:childTnLst>
                                </p:cTn>
                              </p:par>
                              <p:par>
                                <p:cTn id="24" presetID="49" presetClass="entr" presetSubtype="0" decel="100000" fill="hold" nodeType="withEffect">
                                  <p:stCondLst>
                                    <p:cond delay="500"/>
                                  </p:stCondLst>
                                  <p:childTnLst>
                                    <p:set>
                                      <p:cBhvr>
                                        <p:cTn id="25" dur="1" fill="hold">
                                          <p:stCondLst>
                                            <p:cond delay="0"/>
                                          </p:stCondLst>
                                        </p:cTn>
                                        <p:tgtEl>
                                          <p:spTgt spid="32"/>
                                        </p:tgtEl>
                                        <p:attrNameLst>
                                          <p:attrName>style.visibility</p:attrName>
                                        </p:attrNameLst>
                                      </p:cBhvr>
                                      <p:to>
                                        <p:strVal val="visible"/>
                                      </p:to>
                                    </p:set>
                                    <p:anim calcmode="lin" valueType="num">
                                      <p:cBhvr>
                                        <p:cTn id="26" dur="1000" fill="hold"/>
                                        <p:tgtEl>
                                          <p:spTgt spid="32"/>
                                        </p:tgtEl>
                                        <p:attrNameLst>
                                          <p:attrName>ppt_w</p:attrName>
                                        </p:attrNameLst>
                                      </p:cBhvr>
                                      <p:tavLst>
                                        <p:tav tm="0">
                                          <p:val>
                                            <p:fltVal val="0"/>
                                          </p:val>
                                        </p:tav>
                                        <p:tav tm="100000">
                                          <p:val>
                                            <p:strVal val="#ppt_w"/>
                                          </p:val>
                                        </p:tav>
                                      </p:tavLst>
                                    </p:anim>
                                    <p:anim calcmode="lin" valueType="num">
                                      <p:cBhvr>
                                        <p:cTn id="27" dur="1000" fill="hold"/>
                                        <p:tgtEl>
                                          <p:spTgt spid="32"/>
                                        </p:tgtEl>
                                        <p:attrNameLst>
                                          <p:attrName>ppt_h</p:attrName>
                                        </p:attrNameLst>
                                      </p:cBhvr>
                                      <p:tavLst>
                                        <p:tav tm="0">
                                          <p:val>
                                            <p:fltVal val="0"/>
                                          </p:val>
                                        </p:tav>
                                        <p:tav tm="100000">
                                          <p:val>
                                            <p:strVal val="#ppt_h"/>
                                          </p:val>
                                        </p:tav>
                                      </p:tavLst>
                                    </p:anim>
                                    <p:anim calcmode="lin" valueType="num">
                                      <p:cBhvr>
                                        <p:cTn id="28" dur="1000" fill="hold"/>
                                        <p:tgtEl>
                                          <p:spTgt spid="32"/>
                                        </p:tgtEl>
                                        <p:attrNameLst>
                                          <p:attrName>style.rotation</p:attrName>
                                        </p:attrNameLst>
                                      </p:cBhvr>
                                      <p:tavLst>
                                        <p:tav tm="0">
                                          <p:val>
                                            <p:fltVal val="360"/>
                                          </p:val>
                                        </p:tav>
                                        <p:tav tm="100000">
                                          <p:val>
                                            <p:fltVal val="0"/>
                                          </p:val>
                                        </p:tav>
                                      </p:tavLst>
                                    </p:anim>
                                    <p:animEffect transition="in" filter="fade">
                                      <p:cBhvr>
                                        <p:cTn id="29" dur="1000"/>
                                        <p:tgtEl>
                                          <p:spTgt spid="32"/>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1000"/>
                                        <p:tgtEl>
                                          <p:spTgt spid="17"/>
                                        </p:tgtEl>
                                      </p:cBhvr>
                                    </p:animEffect>
                                  </p:childTnLst>
                                </p:cTn>
                              </p:par>
                              <p:par>
                                <p:cTn id="33" presetID="49" presetClass="entr" presetSubtype="0" decel="100000" fill="hold" nodeType="withEffect">
                                  <p:stCondLst>
                                    <p:cond delay="1000"/>
                                  </p:stCondLst>
                                  <p:childTnLst>
                                    <p:set>
                                      <p:cBhvr>
                                        <p:cTn id="34" dur="1" fill="hold">
                                          <p:stCondLst>
                                            <p:cond delay="0"/>
                                          </p:stCondLst>
                                        </p:cTn>
                                        <p:tgtEl>
                                          <p:spTgt spid="33"/>
                                        </p:tgtEl>
                                        <p:attrNameLst>
                                          <p:attrName>style.visibility</p:attrName>
                                        </p:attrNameLst>
                                      </p:cBhvr>
                                      <p:to>
                                        <p:strVal val="visible"/>
                                      </p:to>
                                    </p:set>
                                    <p:anim calcmode="lin" valueType="num">
                                      <p:cBhvr>
                                        <p:cTn id="35" dur="1000" fill="hold"/>
                                        <p:tgtEl>
                                          <p:spTgt spid="33"/>
                                        </p:tgtEl>
                                        <p:attrNameLst>
                                          <p:attrName>ppt_w</p:attrName>
                                        </p:attrNameLst>
                                      </p:cBhvr>
                                      <p:tavLst>
                                        <p:tav tm="0">
                                          <p:val>
                                            <p:fltVal val="0"/>
                                          </p:val>
                                        </p:tav>
                                        <p:tav tm="100000">
                                          <p:val>
                                            <p:strVal val="#ppt_w"/>
                                          </p:val>
                                        </p:tav>
                                      </p:tavLst>
                                    </p:anim>
                                    <p:anim calcmode="lin" valueType="num">
                                      <p:cBhvr>
                                        <p:cTn id="36" dur="1000" fill="hold"/>
                                        <p:tgtEl>
                                          <p:spTgt spid="33"/>
                                        </p:tgtEl>
                                        <p:attrNameLst>
                                          <p:attrName>ppt_h</p:attrName>
                                        </p:attrNameLst>
                                      </p:cBhvr>
                                      <p:tavLst>
                                        <p:tav tm="0">
                                          <p:val>
                                            <p:fltVal val="0"/>
                                          </p:val>
                                        </p:tav>
                                        <p:tav tm="100000">
                                          <p:val>
                                            <p:strVal val="#ppt_h"/>
                                          </p:val>
                                        </p:tav>
                                      </p:tavLst>
                                    </p:anim>
                                    <p:anim calcmode="lin" valueType="num">
                                      <p:cBhvr>
                                        <p:cTn id="37" dur="1000" fill="hold"/>
                                        <p:tgtEl>
                                          <p:spTgt spid="33"/>
                                        </p:tgtEl>
                                        <p:attrNameLst>
                                          <p:attrName>style.rotation</p:attrName>
                                        </p:attrNameLst>
                                      </p:cBhvr>
                                      <p:tavLst>
                                        <p:tav tm="0">
                                          <p:val>
                                            <p:fltVal val="360"/>
                                          </p:val>
                                        </p:tav>
                                        <p:tav tm="100000">
                                          <p:val>
                                            <p:fltVal val="0"/>
                                          </p:val>
                                        </p:tav>
                                      </p:tavLst>
                                    </p:anim>
                                    <p:animEffect transition="in" filter="fade">
                                      <p:cBhvr>
                                        <p:cTn id="38" dur="1000"/>
                                        <p:tgtEl>
                                          <p:spTgt spid="33"/>
                                        </p:tgtEl>
                                      </p:cBhvr>
                                    </p:animEffect>
                                  </p:childTnLst>
                                </p:cTn>
                              </p:par>
                              <p:par>
                                <p:cTn id="39" presetID="22" presetClass="entr" presetSubtype="8" fill="hold" grpId="0" nodeType="withEffect">
                                  <p:stCondLst>
                                    <p:cond delay="100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1000"/>
                                        <p:tgtEl>
                                          <p:spTgt spid="18"/>
                                        </p:tgtEl>
                                      </p:cBhvr>
                                    </p:animEffect>
                                  </p:childTnLst>
                                </p:cTn>
                              </p:par>
                              <p:par>
                                <p:cTn id="42" presetID="49" presetClass="entr" presetSubtype="0" decel="100000" fill="hold" nodeType="withEffect">
                                  <p:stCondLst>
                                    <p:cond delay="2100"/>
                                  </p:stCondLst>
                                  <p:childTnLst>
                                    <p:set>
                                      <p:cBhvr>
                                        <p:cTn id="43" dur="1" fill="hold">
                                          <p:stCondLst>
                                            <p:cond delay="0"/>
                                          </p:stCondLst>
                                        </p:cTn>
                                        <p:tgtEl>
                                          <p:spTgt spid="37"/>
                                        </p:tgtEl>
                                        <p:attrNameLst>
                                          <p:attrName>style.visibility</p:attrName>
                                        </p:attrNameLst>
                                      </p:cBhvr>
                                      <p:to>
                                        <p:strVal val="visible"/>
                                      </p:to>
                                    </p:set>
                                    <p:anim calcmode="lin" valueType="num">
                                      <p:cBhvr>
                                        <p:cTn id="44" dur="1000" fill="hold"/>
                                        <p:tgtEl>
                                          <p:spTgt spid="37"/>
                                        </p:tgtEl>
                                        <p:attrNameLst>
                                          <p:attrName>ppt_w</p:attrName>
                                        </p:attrNameLst>
                                      </p:cBhvr>
                                      <p:tavLst>
                                        <p:tav tm="0">
                                          <p:val>
                                            <p:fltVal val="0"/>
                                          </p:val>
                                        </p:tav>
                                        <p:tav tm="100000">
                                          <p:val>
                                            <p:strVal val="#ppt_w"/>
                                          </p:val>
                                        </p:tav>
                                      </p:tavLst>
                                    </p:anim>
                                    <p:anim calcmode="lin" valueType="num">
                                      <p:cBhvr>
                                        <p:cTn id="45" dur="1000" fill="hold"/>
                                        <p:tgtEl>
                                          <p:spTgt spid="37"/>
                                        </p:tgtEl>
                                        <p:attrNameLst>
                                          <p:attrName>ppt_h</p:attrName>
                                        </p:attrNameLst>
                                      </p:cBhvr>
                                      <p:tavLst>
                                        <p:tav tm="0">
                                          <p:val>
                                            <p:fltVal val="0"/>
                                          </p:val>
                                        </p:tav>
                                        <p:tav tm="100000">
                                          <p:val>
                                            <p:strVal val="#ppt_h"/>
                                          </p:val>
                                        </p:tav>
                                      </p:tavLst>
                                    </p:anim>
                                    <p:anim calcmode="lin" valueType="num">
                                      <p:cBhvr>
                                        <p:cTn id="46" dur="1000" fill="hold"/>
                                        <p:tgtEl>
                                          <p:spTgt spid="37"/>
                                        </p:tgtEl>
                                        <p:attrNameLst>
                                          <p:attrName>style.rotation</p:attrName>
                                        </p:attrNameLst>
                                      </p:cBhvr>
                                      <p:tavLst>
                                        <p:tav tm="0">
                                          <p:val>
                                            <p:fltVal val="360"/>
                                          </p:val>
                                        </p:tav>
                                        <p:tav tm="100000">
                                          <p:val>
                                            <p:fltVal val="0"/>
                                          </p:val>
                                        </p:tav>
                                      </p:tavLst>
                                    </p:anim>
                                    <p:animEffect transition="in" filter="fade">
                                      <p:cBhvr>
                                        <p:cTn id="47" dur="1000"/>
                                        <p:tgtEl>
                                          <p:spTgt spid="37"/>
                                        </p:tgtEl>
                                      </p:cBhvr>
                                    </p:animEffect>
                                  </p:childTnLst>
                                </p:cTn>
                              </p:par>
                              <p:par>
                                <p:cTn id="48" presetID="49" presetClass="entr" presetSubtype="0" decel="100000" fill="hold" nodeType="withEffect">
                                  <p:stCondLst>
                                    <p:cond delay="2500"/>
                                  </p:stCondLst>
                                  <p:childTnLst>
                                    <p:set>
                                      <p:cBhvr>
                                        <p:cTn id="49" dur="1" fill="hold">
                                          <p:stCondLst>
                                            <p:cond delay="0"/>
                                          </p:stCondLst>
                                        </p:cTn>
                                        <p:tgtEl>
                                          <p:spTgt spid="38"/>
                                        </p:tgtEl>
                                        <p:attrNameLst>
                                          <p:attrName>style.visibility</p:attrName>
                                        </p:attrNameLst>
                                      </p:cBhvr>
                                      <p:to>
                                        <p:strVal val="visible"/>
                                      </p:to>
                                    </p:set>
                                    <p:anim calcmode="lin" valueType="num">
                                      <p:cBhvr>
                                        <p:cTn id="50" dur="1000" fill="hold"/>
                                        <p:tgtEl>
                                          <p:spTgt spid="38"/>
                                        </p:tgtEl>
                                        <p:attrNameLst>
                                          <p:attrName>ppt_w</p:attrName>
                                        </p:attrNameLst>
                                      </p:cBhvr>
                                      <p:tavLst>
                                        <p:tav tm="0">
                                          <p:val>
                                            <p:fltVal val="0"/>
                                          </p:val>
                                        </p:tav>
                                        <p:tav tm="100000">
                                          <p:val>
                                            <p:strVal val="#ppt_w"/>
                                          </p:val>
                                        </p:tav>
                                      </p:tavLst>
                                    </p:anim>
                                    <p:anim calcmode="lin" valueType="num">
                                      <p:cBhvr>
                                        <p:cTn id="51" dur="1000" fill="hold"/>
                                        <p:tgtEl>
                                          <p:spTgt spid="38"/>
                                        </p:tgtEl>
                                        <p:attrNameLst>
                                          <p:attrName>ppt_h</p:attrName>
                                        </p:attrNameLst>
                                      </p:cBhvr>
                                      <p:tavLst>
                                        <p:tav tm="0">
                                          <p:val>
                                            <p:fltVal val="0"/>
                                          </p:val>
                                        </p:tav>
                                        <p:tav tm="100000">
                                          <p:val>
                                            <p:strVal val="#ppt_h"/>
                                          </p:val>
                                        </p:tav>
                                      </p:tavLst>
                                    </p:anim>
                                    <p:anim calcmode="lin" valueType="num">
                                      <p:cBhvr>
                                        <p:cTn id="52" dur="1000" fill="hold"/>
                                        <p:tgtEl>
                                          <p:spTgt spid="38"/>
                                        </p:tgtEl>
                                        <p:attrNameLst>
                                          <p:attrName>style.rotation</p:attrName>
                                        </p:attrNameLst>
                                      </p:cBhvr>
                                      <p:tavLst>
                                        <p:tav tm="0">
                                          <p:val>
                                            <p:fltVal val="360"/>
                                          </p:val>
                                        </p:tav>
                                        <p:tav tm="100000">
                                          <p:val>
                                            <p:fltVal val="0"/>
                                          </p:val>
                                        </p:tav>
                                      </p:tavLst>
                                    </p:anim>
                                    <p:animEffect transition="in" filter="fade">
                                      <p:cBhvr>
                                        <p:cTn id="53" dur="10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nodeType="click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1000" fill="hold"/>
                                        <p:tgtEl>
                                          <p:spTgt spid="39"/>
                                        </p:tgtEl>
                                        <p:attrNameLst>
                                          <p:attrName>ppt_w</p:attrName>
                                        </p:attrNameLst>
                                      </p:cBhvr>
                                      <p:tavLst>
                                        <p:tav tm="0">
                                          <p:val>
                                            <p:fltVal val="0"/>
                                          </p:val>
                                        </p:tav>
                                        <p:tav tm="100000">
                                          <p:val>
                                            <p:strVal val="#ppt_w"/>
                                          </p:val>
                                        </p:tav>
                                      </p:tavLst>
                                    </p:anim>
                                    <p:anim calcmode="lin" valueType="num">
                                      <p:cBhvr>
                                        <p:cTn id="59" dur="1000" fill="hold"/>
                                        <p:tgtEl>
                                          <p:spTgt spid="39"/>
                                        </p:tgtEl>
                                        <p:attrNameLst>
                                          <p:attrName>ppt_h</p:attrName>
                                        </p:attrNameLst>
                                      </p:cBhvr>
                                      <p:tavLst>
                                        <p:tav tm="0">
                                          <p:val>
                                            <p:fltVal val="0"/>
                                          </p:val>
                                        </p:tav>
                                        <p:tav tm="100000">
                                          <p:val>
                                            <p:strVal val="#ppt_h"/>
                                          </p:val>
                                        </p:tav>
                                      </p:tavLst>
                                    </p:anim>
                                    <p:anim calcmode="lin" valueType="num">
                                      <p:cBhvr>
                                        <p:cTn id="60" dur="1000" fill="hold"/>
                                        <p:tgtEl>
                                          <p:spTgt spid="39"/>
                                        </p:tgtEl>
                                        <p:attrNameLst>
                                          <p:attrName>style.rotation</p:attrName>
                                        </p:attrNameLst>
                                      </p:cBhvr>
                                      <p:tavLst>
                                        <p:tav tm="0">
                                          <p:val>
                                            <p:fltVal val="360"/>
                                          </p:val>
                                        </p:tav>
                                        <p:tav tm="100000">
                                          <p:val>
                                            <p:fltVal val="0"/>
                                          </p:val>
                                        </p:tav>
                                      </p:tavLst>
                                    </p:anim>
                                    <p:animEffect transition="in" filter="fade">
                                      <p:cBhvr>
                                        <p:cTn id="61" dur="1000"/>
                                        <p:tgtEl>
                                          <p:spTgt spid="39"/>
                                        </p:tgtEl>
                                      </p:cBhvr>
                                    </p:animEffect>
                                  </p:childTnLst>
                                </p:cTn>
                              </p:par>
                              <p:par>
                                <p:cTn id="62" presetID="49" presetClass="entr" presetSubtype="0" decel="100000" fill="hold" nodeType="withEffect">
                                  <p:stCondLst>
                                    <p:cond delay="1000"/>
                                  </p:stCondLst>
                                  <p:childTnLst>
                                    <p:set>
                                      <p:cBhvr>
                                        <p:cTn id="63" dur="1" fill="hold">
                                          <p:stCondLst>
                                            <p:cond delay="0"/>
                                          </p:stCondLst>
                                        </p:cTn>
                                        <p:tgtEl>
                                          <p:spTgt spid="34"/>
                                        </p:tgtEl>
                                        <p:attrNameLst>
                                          <p:attrName>style.visibility</p:attrName>
                                        </p:attrNameLst>
                                      </p:cBhvr>
                                      <p:to>
                                        <p:strVal val="visible"/>
                                      </p:to>
                                    </p:set>
                                    <p:anim calcmode="lin" valueType="num">
                                      <p:cBhvr>
                                        <p:cTn id="64" dur="1000" fill="hold"/>
                                        <p:tgtEl>
                                          <p:spTgt spid="34"/>
                                        </p:tgtEl>
                                        <p:attrNameLst>
                                          <p:attrName>ppt_w</p:attrName>
                                        </p:attrNameLst>
                                      </p:cBhvr>
                                      <p:tavLst>
                                        <p:tav tm="0">
                                          <p:val>
                                            <p:fltVal val="0"/>
                                          </p:val>
                                        </p:tav>
                                        <p:tav tm="100000">
                                          <p:val>
                                            <p:strVal val="#ppt_w"/>
                                          </p:val>
                                        </p:tav>
                                      </p:tavLst>
                                    </p:anim>
                                    <p:anim calcmode="lin" valueType="num">
                                      <p:cBhvr>
                                        <p:cTn id="65" dur="1000" fill="hold"/>
                                        <p:tgtEl>
                                          <p:spTgt spid="34"/>
                                        </p:tgtEl>
                                        <p:attrNameLst>
                                          <p:attrName>ppt_h</p:attrName>
                                        </p:attrNameLst>
                                      </p:cBhvr>
                                      <p:tavLst>
                                        <p:tav tm="0">
                                          <p:val>
                                            <p:fltVal val="0"/>
                                          </p:val>
                                        </p:tav>
                                        <p:tav tm="100000">
                                          <p:val>
                                            <p:strVal val="#ppt_h"/>
                                          </p:val>
                                        </p:tav>
                                      </p:tavLst>
                                    </p:anim>
                                    <p:anim calcmode="lin" valueType="num">
                                      <p:cBhvr>
                                        <p:cTn id="66" dur="1000" fill="hold"/>
                                        <p:tgtEl>
                                          <p:spTgt spid="34"/>
                                        </p:tgtEl>
                                        <p:attrNameLst>
                                          <p:attrName>style.rotation</p:attrName>
                                        </p:attrNameLst>
                                      </p:cBhvr>
                                      <p:tavLst>
                                        <p:tav tm="0">
                                          <p:val>
                                            <p:fltVal val="360"/>
                                          </p:val>
                                        </p:tav>
                                        <p:tav tm="100000">
                                          <p:val>
                                            <p:fltVal val="0"/>
                                          </p:val>
                                        </p:tav>
                                      </p:tavLst>
                                    </p:anim>
                                    <p:animEffect transition="in" filter="fade">
                                      <p:cBhvr>
                                        <p:cTn id="67" dur="1000"/>
                                        <p:tgtEl>
                                          <p:spTgt spid="34"/>
                                        </p:tgtEl>
                                      </p:cBhvr>
                                    </p:animEffect>
                                  </p:childTnLst>
                                </p:cTn>
                              </p:par>
                              <p:par>
                                <p:cTn id="68" presetID="22" presetClass="entr" presetSubtype="8" fill="hold" grpId="0" nodeType="withEffect">
                                  <p:stCondLst>
                                    <p:cond delay="170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1000"/>
                                        <p:tgtEl>
                                          <p:spTgt spid="19"/>
                                        </p:tgtEl>
                                      </p:cBhvr>
                                    </p:animEffect>
                                  </p:childTnLst>
                                </p:cTn>
                              </p:par>
                              <p:par>
                                <p:cTn id="71" presetID="49" presetClass="entr" presetSubtype="0" decel="100000" fill="hold" nodeType="withEffect">
                                  <p:stCondLst>
                                    <p:cond delay="21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1000" fill="hold"/>
                                        <p:tgtEl>
                                          <p:spTgt spid="35"/>
                                        </p:tgtEl>
                                        <p:attrNameLst>
                                          <p:attrName>ppt_w</p:attrName>
                                        </p:attrNameLst>
                                      </p:cBhvr>
                                      <p:tavLst>
                                        <p:tav tm="0">
                                          <p:val>
                                            <p:fltVal val="0"/>
                                          </p:val>
                                        </p:tav>
                                        <p:tav tm="100000">
                                          <p:val>
                                            <p:strVal val="#ppt_w"/>
                                          </p:val>
                                        </p:tav>
                                      </p:tavLst>
                                    </p:anim>
                                    <p:anim calcmode="lin" valueType="num">
                                      <p:cBhvr>
                                        <p:cTn id="74" dur="1000" fill="hold"/>
                                        <p:tgtEl>
                                          <p:spTgt spid="35"/>
                                        </p:tgtEl>
                                        <p:attrNameLst>
                                          <p:attrName>ppt_h</p:attrName>
                                        </p:attrNameLst>
                                      </p:cBhvr>
                                      <p:tavLst>
                                        <p:tav tm="0">
                                          <p:val>
                                            <p:fltVal val="0"/>
                                          </p:val>
                                        </p:tav>
                                        <p:tav tm="100000">
                                          <p:val>
                                            <p:strVal val="#ppt_h"/>
                                          </p:val>
                                        </p:tav>
                                      </p:tavLst>
                                    </p:anim>
                                    <p:anim calcmode="lin" valueType="num">
                                      <p:cBhvr>
                                        <p:cTn id="75" dur="1000" fill="hold"/>
                                        <p:tgtEl>
                                          <p:spTgt spid="35"/>
                                        </p:tgtEl>
                                        <p:attrNameLst>
                                          <p:attrName>style.rotation</p:attrName>
                                        </p:attrNameLst>
                                      </p:cBhvr>
                                      <p:tavLst>
                                        <p:tav tm="0">
                                          <p:val>
                                            <p:fltVal val="360"/>
                                          </p:val>
                                        </p:tav>
                                        <p:tav tm="100000">
                                          <p:val>
                                            <p:fltVal val="0"/>
                                          </p:val>
                                        </p:tav>
                                      </p:tavLst>
                                    </p:anim>
                                    <p:animEffect transition="in" filter="fade">
                                      <p:cBhvr>
                                        <p:cTn id="76" dur="1000"/>
                                        <p:tgtEl>
                                          <p:spTgt spid="35"/>
                                        </p:tgtEl>
                                      </p:cBhvr>
                                    </p:animEffect>
                                  </p:childTnLst>
                                </p:cTn>
                              </p:par>
                              <p:par>
                                <p:cTn id="77" presetID="22" presetClass="entr" presetSubtype="8" fill="hold" grpId="0" nodeType="withEffect">
                                  <p:stCondLst>
                                    <p:cond delay="240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1000"/>
                                        <p:tgtEl>
                                          <p:spTgt spid="20"/>
                                        </p:tgtEl>
                                      </p:cBhvr>
                                    </p:animEffect>
                                  </p:childTnLst>
                                </p:cTn>
                              </p:par>
                              <p:par>
                                <p:cTn id="80" presetID="49" presetClass="entr" presetSubtype="0" decel="100000" fill="hold" nodeType="withEffect">
                                  <p:stCondLst>
                                    <p:cond delay="2800"/>
                                  </p:stCondLst>
                                  <p:childTnLst>
                                    <p:set>
                                      <p:cBhvr>
                                        <p:cTn id="81" dur="1" fill="hold">
                                          <p:stCondLst>
                                            <p:cond delay="0"/>
                                          </p:stCondLst>
                                        </p:cTn>
                                        <p:tgtEl>
                                          <p:spTgt spid="36"/>
                                        </p:tgtEl>
                                        <p:attrNameLst>
                                          <p:attrName>style.visibility</p:attrName>
                                        </p:attrNameLst>
                                      </p:cBhvr>
                                      <p:to>
                                        <p:strVal val="visible"/>
                                      </p:to>
                                    </p:set>
                                    <p:anim calcmode="lin" valueType="num">
                                      <p:cBhvr>
                                        <p:cTn id="82" dur="1000" fill="hold"/>
                                        <p:tgtEl>
                                          <p:spTgt spid="36"/>
                                        </p:tgtEl>
                                        <p:attrNameLst>
                                          <p:attrName>ppt_w</p:attrName>
                                        </p:attrNameLst>
                                      </p:cBhvr>
                                      <p:tavLst>
                                        <p:tav tm="0">
                                          <p:val>
                                            <p:fltVal val="0"/>
                                          </p:val>
                                        </p:tav>
                                        <p:tav tm="100000">
                                          <p:val>
                                            <p:strVal val="#ppt_w"/>
                                          </p:val>
                                        </p:tav>
                                      </p:tavLst>
                                    </p:anim>
                                    <p:anim calcmode="lin" valueType="num">
                                      <p:cBhvr>
                                        <p:cTn id="83" dur="1000" fill="hold"/>
                                        <p:tgtEl>
                                          <p:spTgt spid="36"/>
                                        </p:tgtEl>
                                        <p:attrNameLst>
                                          <p:attrName>ppt_h</p:attrName>
                                        </p:attrNameLst>
                                      </p:cBhvr>
                                      <p:tavLst>
                                        <p:tav tm="0">
                                          <p:val>
                                            <p:fltVal val="0"/>
                                          </p:val>
                                        </p:tav>
                                        <p:tav tm="100000">
                                          <p:val>
                                            <p:strVal val="#ppt_h"/>
                                          </p:val>
                                        </p:tav>
                                      </p:tavLst>
                                    </p:anim>
                                    <p:anim calcmode="lin" valueType="num">
                                      <p:cBhvr>
                                        <p:cTn id="84" dur="1000" fill="hold"/>
                                        <p:tgtEl>
                                          <p:spTgt spid="36"/>
                                        </p:tgtEl>
                                        <p:attrNameLst>
                                          <p:attrName>style.rotation</p:attrName>
                                        </p:attrNameLst>
                                      </p:cBhvr>
                                      <p:tavLst>
                                        <p:tav tm="0">
                                          <p:val>
                                            <p:fltVal val="360"/>
                                          </p:val>
                                        </p:tav>
                                        <p:tav tm="100000">
                                          <p:val>
                                            <p:fltVal val="0"/>
                                          </p:val>
                                        </p:tav>
                                      </p:tavLst>
                                    </p:anim>
                                    <p:animEffect transition="in" filter="fade">
                                      <p:cBhvr>
                                        <p:cTn id="85" dur="1000"/>
                                        <p:tgtEl>
                                          <p:spTgt spid="36"/>
                                        </p:tgtEl>
                                      </p:cBhvr>
                                    </p:animEffect>
                                  </p:childTnLst>
                                </p:cTn>
                              </p:par>
                              <p:par>
                                <p:cTn id="86" presetID="22" presetClass="entr" presetSubtype="8" fill="hold" grpId="0" nodeType="withEffect">
                                  <p:stCondLst>
                                    <p:cond delay="2800"/>
                                  </p:stCondLst>
                                  <p:childTnLst>
                                    <p:set>
                                      <p:cBhvr>
                                        <p:cTn id="87" dur="1" fill="hold">
                                          <p:stCondLst>
                                            <p:cond delay="0"/>
                                          </p:stCondLst>
                                        </p:cTn>
                                        <p:tgtEl>
                                          <p:spTgt spid="22"/>
                                        </p:tgtEl>
                                        <p:attrNameLst>
                                          <p:attrName>style.visibility</p:attrName>
                                        </p:attrNameLst>
                                      </p:cBhvr>
                                      <p:to>
                                        <p:strVal val="visible"/>
                                      </p:to>
                                    </p:set>
                                    <p:animEffect transition="in" filter="wipe(left)">
                                      <p:cBhvr>
                                        <p:cTn id="88" dur="1000"/>
                                        <p:tgtEl>
                                          <p:spTgt spid="22"/>
                                        </p:tgtEl>
                                      </p:cBhvr>
                                    </p:animEffect>
                                  </p:childTnLst>
                                </p:cTn>
                              </p:par>
                              <p:par>
                                <p:cTn id="89" presetID="49" presetClass="entr" presetSubtype="0" decel="100000" fill="hold" nodeType="withEffect">
                                  <p:stCondLst>
                                    <p:cond delay="1000"/>
                                  </p:stCondLst>
                                  <p:childTnLst>
                                    <p:set>
                                      <p:cBhvr>
                                        <p:cTn id="90" dur="1" fill="hold">
                                          <p:stCondLst>
                                            <p:cond delay="0"/>
                                          </p:stCondLst>
                                        </p:cTn>
                                        <p:tgtEl>
                                          <p:spTgt spid="29"/>
                                        </p:tgtEl>
                                        <p:attrNameLst>
                                          <p:attrName>style.visibility</p:attrName>
                                        </p:attrNameLst>
                                      </p:cBhvr>
                                      <p:to>
                                        <p:strVal val="visible"/>
                                      </p:to>
                                    </p:set>
                                    <p:anim calcmode="lin" valueType="num">
                                      <p:cBhvr>
                                        <p:cTn id="91" dur="1000" fill="hold"/>
                                        <p:tgtEl>
                                          <p:spTgt spid="29"/>
                                        </p:tgtEl>
                                        <p:attrNameLst>
                                          <p:attrName>ppt_w</p:attrName>
                                        </p:attrNameLst>
                                      </p:cBhvr>
                                      <p:tavLst>
                                        <p:tav tm="0">
                                          <p:val>
                                            <p:fltVal val="0"/>
                                          </p:val>
                                        </p:tav>
                                        <p:tav tm="100000">
                                          <p:val>
                                            <p:strVal val="#ppt_w"/>
                                          </p:val>
                                        </p:tav>
                                      </p:tavLst>
                                    </p:anim>
                                    <p:anim calcmode="lin" valueType="num">
                                      <p:cBhvr>
                                        <p:cTn id="92" dur="1000" fill="hold"/>
                                        <p:tgtEl>
                                          <p:spTgt spid="29"/>
                                        </p:tgtEl>
                                        <p:attrNameLst>
                                          <p:attrName>ppt_h</p:attrName>
                                        </p:attrNameLst>
                                      </p:cBhvr>
                                      <p:tavLst>
                                        <p:tav tm="0">
                                          <p:val>
                                            <p:fltVal val="0"/>
                                          </p:val>
                                        </p:tav>
                                        <p:tav tm="100000">
                                          <p:val>
                                            <p:strVal val="#ppt_h"/>
                                          </p:val>
                                        </p:tav>
                                      </p:tavLst>
                                    </p:anim>
                                    <p:anim calcmode="lin" valueType="num">
                                      <p:cBhvr>
                                        <p:cTn id="93" dur="1000" fill="hold"/>
                                        <p:tgtEl>
                                          <p:spTgt spid="29"/>
                                        </p:tgtEl>
                                        <p:attrNameLst>
                                          <p:attrName>style.rotation</p:attrName>
                                        </p:attrNameLst>
                                      </p:cBhvr>
                                      <p:tavLst>
                                        <p:tav tm="0">
                                          <p:val>
                                            <p:fltVal val="360"/>
                                          </p:val>
                                        </p:tav>
                                        <p:tav tm="100000">
                                          <p:val>
                                            <p:fltVal val="0"/>
                                          </p:val>
                                        </p:tav>
                                      </p:tavLst>
                                    </p:anim>
                                    <p:animEffect transition="in" filter="fade">
                                      <p:cBhvr>
                                        <p:cTn id="94" dur="1000"/>
                                        <p:tgtEl>
                                          <p:spTgt spid="29"/>
                                        </p:tgtEl>
                                      </p:cBhvr>
                                    </p:animEffect>
                                  </p:childTnLst>
                                </p:cTn>
                              </p:par>
                              <p:par>
                                <p:cTn id="95" presetID="22" presetClass="entr" presetSubtype="8" fill="hold" grpId="0" nodeType="withEffect">
                                  <p:stCondLst>
                                    <p:cond delay="170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8" grpId="0"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S:\SALES ADMINISTRATION\SSM 016 (10)\SSM 016 (10) Réseau Administration\Dealer Review\Dealer Review 2012\Photos\5_1238_N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 t="17027" r="24583" b="33612"/>
          <a:stretch/>
        </p:blipFill>
        <p:spPr bwMode="auto">
          <a:xfrm>
            <a:off x="4238195" y="359949"/>
            <a:ext cx="4387205" cy="21572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105" name="Picture 9" descr="S:\SALES ADMINISTRATION\SSM 016 (10)\SSM 016 (10) Réseau Administration\Dealer Review\Dealer Review 2012\Photos\5_1238_N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2406" b="10761"/>
          <a:stretch/>
        </p:blipFill>
        <p:spPr bwMode="auto">
          <a:xfrm>
            <a:off x="3431949" y="2721855"/>
            <a:ext cx="4387205" cy="20342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ZoneTexte 1"/>
          <p:cNvSpPr txBox="1"/>
          <p:nvPr/>
        </p:nvSpPr>
        <p:spPr>
          <a:xfrm>
            <a:off x="3860372" y="2469417"/>
            <a:ext cx="1484702"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a:solidFill>
                  <a:prstClr val="white">
                    <a:shade val="50000"/>
                  </a:prstClr>
                </a:solidFill>
              </a:rPr>
              <a:t>DINAN</a:t>
            </a:r>
          </a:p>
        </p:txBody>
      </p:sp>
      <p:pic>
        <p:nvPicPr>
          <p:cNvPr id="4106" name="Picture 10" descr="C:\Users\LZ6BCK\AppData\Local\Temp\wzeb6a\Photos sites - félicitations au salon de l'auto 2012\Dinan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375" y="2436720"/>
            <a:ext cx="2920046" cy="20342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6" name="Groupe 5"/>
          <p:cNvGrpSpPr/>
          <p:nvPr/>
        </p:nvGrpSpPr>
        <p:grpSpPr>
          <a:xfrm>
            <a:off x="2549054" y="806450"/>
            <a:ext cx="3668206" cy="3668870"/>
            <a:chOff x="2989826" y="386710"/>
            <a:chExt cx="4397144" cy="4397941"/>
          </a:xfrm>
          <a:effectLst>
            <a:glow rad="101600">
              <a:schemeClr val="bg1">
                <a:alpha val="40000"/>
              </a:schemeClr>
            </a:glow>
          </a:effectLst>
        </p:grpSpPr>
        <p:sp>
          <p:nvSpPr>
            <p:cNvPr id="7" name="Forme libre 6"/>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8" name="Forme libre 7"/>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9" name="Forme libre 8"/>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0" name="Forme libre 9"/>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1" name="Forme libre 10"/>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2" name="Forme libre 11"/>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3" name="Forme libre 12"/>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pic>
        <p:nvPicPr>
          <p:cNvPr id="14" name="Grafik 7" descr="Logo_OPEL_large.png"/>
          <p:cNvPicPr>
            <a:picLocks noChangeAspect="1"/>
          </p:cNvPicPr>
          <p:nvPr/>
        </p:nvPicPr>
        <p:blipFill rotWithShape="1">
          <a:blip r:embed="rId5" cstate="print"/>
          <a:srcRect b="15801"/>
          <a:stretch/>
        </p:blipFill>
        <p:spPr>
          <a:xfrm>
            <a:off x="3294622" y="1694142"/>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2862762820"/>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500"/>
                                  </p:stCondLst>
                                  <p:childTnLst>
                                    <p:animEffect transition="out" filter="fade">
                                      <p:cBhvr>
                                        <p:cTn id="6" dur="1000"/>
                                        <p:tgtEl>
                                          <p:spTgt spid="6"/>
                                        </p:tgtEl>
                                      </p:cBhvr>
                                    </p:animEffect>
                                    <p:set>
                                      <p:cBhvr>
                                        <p:cTn id="7" dur="1" fill="hold">
                                          <p:stCondLst>
                                            <p:cond delay="999"/>
                                          </p:stCondLst>
                                        </p:cTn>
                                        <p:tgtEl>
                                          <p:spTgt spid="6"/>
                                        </p:tgtEl>
                                        <p:attrNameLst>
                                          <p:attrName>style.visibility</p:attrName>
                                        </p:attrNameLst>
                                      </p:cBhvr>
                                      <p:to>
                                        <p:strVal val="hidden"/>
                                      </p:to>
                                    </p:set>
                                  </p:childTnLst>
                                </p:cTn>
                              </p:par>
                              <p:par>
                                <p:cTn id="8" presetID="10" presetClass="exit" presetSubtype="0" fill="hold" nodeType="withEffect">
                                  <p:stCondLst>
                                    <p:cond delay="500"/>
                                  </p:stCondLst>
                                  <p:childTnLst>
                                    <p:animEffect transition="out" filter="fade">
                                      <p:cBhvr>
                                        <p:cTn id="9" dur="1000"/>
                                        <p:tgtEl>
                                          <p:spTgt spid="14"/>
                                        </p:tgtEl>
                                      </p:cBhvr>
                                    </p:animEffect>
                                    <p:set>
                                      <p:cBhvr>
                                        <p:cTn id="10" dur="1" fill="hold">
                                          <p:stCondLst>
                                            <p:cond delay="999"/>
                                          </p:stCondLst>
                                        </p:cTn>
                                        <p:tgtEl>
                                          <p:spTgt spid="14"/>
                                        </p:tgtEl>
                                        <p:attrNameLst>
                                          <p:attrName>style.visibility</p:attrName>
                                        </p:attrNameLst>
                                      </p:cBhvr>
                                      <p:to>
                                        <p:strVal val="hidden"/>
                                      </p:to>
                                    </p:set>
                                  </p:childTnLst>
                                </p:cTn>
                              </p:par>
                              <p:par>
                                <p:cTn id="11" presetID="64" presetClass="path" presetSubtype="0" accel="50000" decel="50000" fill="hold" grpId="0" nodeType="withEffect">
                                  <p:stCondLst>
                                    <p:cond delay="500"/>
                                  </p:stCondLst>
                                  <p:childTnLst>
                                    <p:animMotion origin="layout" path="M 1.38889E-6 3.92096E-6 L -0.37847 -0.36246 " pathEditMode="relative" rAng="0" ptsTypes="AA">
                                      <p:cBhvr>
                                        <p:cTn id="12" dur="1000" fill="hold"/>
                                        <p:tgtEl>
                                          <p:spTgt spid="2"/>
                                        </p:tgtEl>
                                        <p:attrNameLst>
                                          <p:attrName>ppt_x</p:attrName>
                                          <p:attrName>ppt_y</p:attrName>
                                        </p:attrNameLst>
                                      </p:cBhvr>
                                      <p:rCtr x="-18924" y="-18123"/>
                                    </p:animMotion>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4104"/>
                                        </p:tgtEl>
                                        <p:attrNameLst>
                                          <p:attrName>style.visibility</p:attrName>
                                        </p:attrNameLst>
                                      </p:cBhvr>
                                      <p:to>
                                        <p:strVal val="visible"/>
                                      </p:to>
                                    </p:set>
                                    <p:anim calcmode="lin" valueType="num">
                                      <p:cBhvr additive="base">
                                        <p:cTn id="16" dur="250" fill="hold"/>
                                        <p:tgtEl>
                                          <p:spTgt spid="4104"/>
                                        </p:tgtEl>
                                        <p:attrNameLst>
                                          <p:attrName>ppt_x</p:attrName>
                                        </p:attrNameLst>
                                      </p:cBhvr>
                                      <p:tavLst>
                                        <p:tav tm="0">
                                          <p:val>
                                            <p:strVal val="1+#ppt_w/2"/>
                                          </p:val>
                                        </p:tav>
                                        <p:tav tm="100000">
                                          <p:val>
                                            <p:strVal val="#ppt_x"/>
                                          </p:val>
                                        </p:tav>
                                      </p:tavLst>
                                    </p:anim>
                                    <p:anim calcmode="lin" valueType="num">
                                      <p:cBhvr additive="base">
                                        <p:cTn id="17" dur="250" fill="hold"/>
                                        <p:tgtEl>
                                          <p:spTgt spid="4104"/>
                                        </p:tgtEl>
                                        <p:attrNameLst>
                                          <p:attrName>ppt_y</p:attrName>
                                        </p:attrNameLst>
                                      </p:cBhvr>
                                      <p:tavLst>
                                        <p:tav tm="0">
                                          <p:val>
                                            <p:strVal val="#ppt_y"/>
                                          </p:val>
                                        </p:tav>
                                        <p:tav tm="100000">
                                          <p:val>
                                            <p:strVal val="#ppt_y"/>
                                          </p:val>
                                        </p:tav>
                                      </p:tavLst>
                                    </p:anim>
                                  </p:childTnLst>
                                </p:cTn>
                              </p:par>
                              <p:par>
                                <p:cTn id="18" presetID="35" presetClass="path" presetSubtype="0" decel="50000" fill="hold" nodeType="withEffect">
                                  <p:stCondLst>
                                    <p:cond delay="250"/>
                                  </p:stCondLst>
                                  <p:childTnLst>
                                    <p:animMotion origin="layout" path="M 2.22222E-6 4.03828E-6 L -0.04358 4.03828E-6 " pathEditMode="relative" rAng="0" ptsTypes="AA">
                                      <p:cBhvr>
                                        <p:cTn id="19" dur="3000" fill="hold"/>
                                        <p:tgtEl>
                                          <p:spTgt spid="4104"/>
                                        </p:tgtEl>
                                        <p:attrNameLst>
                                          <p:attrName>ppt_x</p:attrName>
                                          <p:attrName>ppt_y</p:attrName>
                                        </p:attrNameLst>
                                      </p:cBhvr>
                                      <p:rCtr x="-2187" y="0"/>
                                    </p:animMotion>
                                  </p:childTnLst>
                                </p:cTn>
                              </p:par>
                              <p:par>
                                <p:cTn id="20" presetID="2" presetClass="entr" presetSubtype="12" fill="hold" nodeType="withEffect">
                                  <p:stCondLst>
                                    <p:cond delay="0"/>
                                  </p:stCondLst>
                                  <p:childTnLst>
                                    <p:set>
                                      <p:cBhvr>
                                        <p:cTn id="21" dur="1" fill="hold">
                                          <p:stCondLst>
                                            <p:cond delay="0"/>
                                          </p:stCondLst>
                                        </p:cTn>
                                        <p:tgtEl>
                                          <p:spTgt spid="4105"/>
                                        </p:tgtEl>
                                        <p:attrNameLst>
                                          <p:attrName>style.visibility</p:attrName>
                                        </p:attrNameLst>
                                      </p:cBhvr>
                                      <p:to>
                                        <p:strVal val="visible"/>
                                      </p:to>
                                    </p:set>
                                    <p:anim calcmode="lin" valueType="num">
                                      <p:cBhvr additive="base">
                                        <p:cTn id="22" dur="250" fill="hold"/>
                                        <p:tgtEl>
                                          <p:spTgt spid="4105"/>
                                        </p:tgtEl>
                                        <p:attrNameLst>
                                          <p:attrName>ppt_x</p:attrName>
                                        </p:attrNameLst>
                                      </p:cBhvr>
                                      <p:tavLst>
                                        <p:tav tm="0">
                                          <p:val>
                                            <p:strVal val="0-#ppt_w/2"/>
                                          </p:val>
                                        </p:tav>
                                        <p:tav tm="100000">
                                          <p:val>
                                            <p:strVal val="#ppt_x"/>
                                          </p:val>
                                        </p:tav>
                                      </p:tavLst>
                                    </p:anim>
                                    <p:anim calcmode="lin" valueType="num">
                                      <p:cBhvr additive="base">
                                        <p:cTn id="23" dur="250" fill="hold"/>
                                        <p:tgtEl>
                                          <p:spTgt spid="4105"/>
                                        </p:tgtEl>
                                        <p:attrNameLst>
                                          <p:attrName>ppt_y</p:attrName>
                                        </p:attrNameLst>
                                      </p:cBhvr>
                                      <p:tavLst>
                                        <p:tav tm="0">
                                          <p:val>
                                            <p:strVal val="1+#ppt_h/2"/>
                                          </p:val>
                                        </p:tav>
                                        <p:tav tm="100000">
                                          <p:val>
                                            <p:strVal val="#ppt_y"/>
                                          </p:val>
                                        </p:tav>
                                      </p:tavLst>
                                    </p:anim>
                                  </p:childTnLst>
                                </p:cTn>
                              </p:par>
                              <p:par>
                                <p:cTn id="24" presetID="35" presetClass="path" presetSubtype="0" decel="50000" fill="hold" nodeType="withEffect">
                                  <p:stCondLst>
                                    <p:cond delay="250"/>
                                  </p:stCondLst>
                                  <p:childTnLst>
                                    <p:animMotion origin="layout" path="M 2.22222E-6 3.7419E-6 L 0.04462 -0.00371 " pathEditMode="relative" rAng="0" ptsTypes="AA">
                                      <p:cBhvr>
                                        <p:cTn id="25" dur="3000" fill="hold"/>
                                        <p:tgtEl>
                                          <p:spTgt spid="4105"/>
                                        </p:tgtEl>
                                        <p:attrNameLst>
                                          <p:attrName>ppt_x</p:attrName>
                                          <p:attrName>ppt_y</p:attrName>
                                        </p:attrNameLst>
                                      </p:cBhvr>
                                      <p:rCtr x="2222" y="-185"/>
                                    </p:animMotion>
                                  </p:childTnLst>
                                </p:cTn>
                              </p:par>
                              <p:par>
                                <p:cTn id="26" presetID="2" presetClass="entr" presetSubtype="1" fill="hold" nodeType="withEffect">
                                  <p:stCondLst>
                                    <p:cond delay="0"/>
                                  </p:stCondLst>
                                  <p:childTnLst>
                                    <p:set>
                                      <p:cBhvr>
                                        <p:cTn id="27" dur="1" fill="hold">
                                          <p:stCondLst>
                                            <p:cond delay="0"/>
                                          </p:stCondLst>
                                        </p:cTn>
                                        <p:tgtEl>
                                          <p:spTgt spid="4106"/>
                                        </p:tgtEl>
                                        <p:attrNameLst>
                                          <p:attrName>style.visibility</p:attrName>
                                        </p:attrNameLst>
                                      </p:cBhvr>
                                      <p:to>
                                        <p:strVal val="visible"/>
                                      </p:to>
                                    </p:set>
                                    <p:anim calcmode="lin" valueType="num">
                                      <p:cBhvr additive="base">
                                        <p:cTn id="28" dur="250" fill="hold"/>
                                        <p:tgtEl>
                                          <p:spTgt spid="4106"/>
                                        </p:tgtEl>
                                        <p:attrNameLst>
                                          <p:attrName>ppt_x</p:attrName>
                                        </p:attrNameLst>
                                      </p:cBhvr>
                                      <p:tavLst>
                                        <p:tav tm="0">
                                          <p:val>
                                            <p:strVal val="#ppt_x"/>
                                          </p:val>
                                        </p:tav>
                                        <p:tav tm="100000">
                                          <p:val>
                                            <p:strVal val="#ppt_x"/>
                                          </p:val>
                                        </p:tav>
                                      </p:tavLst>
                                    </p:anim>
                                    <p:anim calcmode="lin" valueType="num">
                                      <p:cBhvr additive="base">
                                        <p:cTn id="29" dur="250" fill="hold"/>
                                        <p:tgtEl>
                                          <p:spTgt spid="4106"/>
                                        </p:tgtEl>
                                        <p:attrNameLst>
                                          <p:attrName>ppt_y</p:attrName>
                                        </p:attrNameLst>
                                      </p:cBhvr>
                                      <p:tavLst>
                                        <p:tav tm="0">
                                          <p:val>
                                            <p:strVal val="0-#ppt_h/2"/>
                                          </p:val>
                                        </p:tav>
                                        <p:tav tm="100000">
                                          <p:val>
                                            <p:strVal val="#ppt_y"/>
                                          </p:val>
                                        </p:tav>
                                      </p:tavLst>
                                    </p:anim>
                                  </p:childTnLst>
                                </p:cTn>
                              </p:par>
                              <p:par>
                                <p:cTn id="30" presetID="35" presetClass="path" presetSubtype="0" decel="50000" fill="hold" nodeType="withEffect">
                                  <p:stCondLst>
                                    <p:cond delay="250"/>
                                  </p:stCondLst>
                                  <p:childTnLst>
                                    <p:animMotion origin="layout" path="M -8.33333E-7 -4.85335E-6 L -0.00052 0.05342 " pathEditMode="relative" rAng="0" ptsTypes="AA">
                                      <p:cBhvr>
                                        <p:cTn id="31" dur="3000" fill="hold"/>
                                        <p:tgtEl>
                                          <p:spTgt spid="4106"/>
                                        </p:tgtEl>
                                        <p:attrNameLst>
                                          <p:attrName>ppt_x</p:attrName>
                                          <p:attrName>ppt_y</p:attrName>
                                        </p:attrNameLst>
                                      </p:cBhvr>
                                      <p:rCtr x="-35" y="26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9821" y="392009"/>
            <a:ext cx="3348147" cy="20022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9640" y="2636997"/>
            <a:ext cx="3543193" cy="2118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7375" y="2326958"/>
            <a:ext cx="3543191" cy="2118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ZoneTexte 5"/>
          <p:cNvSpPr txBox="1"/>
          <p:nvPr/>
        </p:nvSpPr>
        <p:spPr>
          <a:xfrm>
            <a:off x="3860372" y="2469417"/>
            <a:ext cx="1484702"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r>
              <a:rPr lang="fr-FR" sz="2000" dirty="0">
                <a:solidFill>
                  <a:prstClr val="white">
                    <a:shade val="50000"/>
                  </a:prstClr>
                </a:solidFill>
              </a:rPr>
              <a:t>QUIMPER</a:t>
            </a:r>
          </a:p>
        </p:txBody>
      </p:sp>
      <p:grpSp>
        <p:nvGrpSpPr>
          <p:cNvPr id="16" name="Groupe 15"/>
          <p:cNvGrpSpPr/>
          <p:nvPr/>
        </p:nvGrpSpPr>
        <p:grpSpPr>
          <a:xfrm>
            <a:off x="2549054" y="806450"/>
            <a:ext cx="3668206" cy="3668870"/>
            <a:chOff x="2989826" y="386710"/>
            <a:chExt cx="4397144" cy="4397941"/>
          </a:xfrm>
          <a:effectLst>
            <a:glow rad="101600">
              <a:schemeClr val="bg1">
                <a:alpha val="40000"/>
              </a:schemeClr>
            </a:glow>
          </a:effectLst>
        </p:grpSpPr>
        <p:sp>
          <p:nvSpPr>
            <p:cNvPr id="17" name="Forme libre 16"/>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2" name="Forme libre 21"/>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3" name="Forme libre 22"/>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 name="Forme libre 1"/>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4" name="Grafik 7" descr="Logo_OPEL_large.png"/>
          <p:cNvPicPr>
            <a:picLocks noChangeAspect="1"/>
          </p:cNvPicPr>
          <p:nvPr/>
        </p:nvPicPr>
        <p:blipFill rotWithShape="1">
          <a:blip r:embed="rId5"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15" name="Grafik 7" descr="Logo_OPEL_large.png"/>
          <p:cNvPicPr>
            <a:picLocks noChangeAspect="1"/>
          </p:cNvPicPr>
          <p:nvPr/>
        </p:nvPicPr>
        <p:blipFill rotWithShape="1">
          <a:blip r:embed="rId5" cstate="print"/>
          <a:srcRect b="15801"/>
          <a:stretch/>
        </p:blipFill>
        <p:spPr>
          <a:xfrm>
            <a:off x="2414718" y="1828258"/>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1166455001"/>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 calcmode="lin" valueType="num">
                                      <p:cBhvr>
                                        <p:cTn id="13" dur="1000" fill="hold"/>
                                        <p:tgtEl>
                                          <p:spTgt spid="15"/>
                                        </p:tgtEl>
                                        <p:attrNameLst>
                                          <p:attrName>style.rotation</p:attrName>
                                        </p:attrNameLst>
                                      </p:cBhvr>
                                      <p:tavLst>
                                        <p:tav tm="0">
                                          <p:val>
                                            <p:fltVal val="90"/>
                                          </p:val>
                                        </p:tav>
                                        <p:tav tm="100000">
                                          <p:val>
                                            <p:fltVal val="0"/>
                                          </p:val>
                                        </p:tav>
                                      </p:tavLst>
                                    </p:anim>
                                    <p:animEffect transition="in" filter="fade">
                                      <p:cBhvr>
                                        <p:cTn id="14" dur="1000"/>
                                        <p:tgtEl>
                                          <p:spTgt spid="15"/>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1500"/>
                            </p:stCondLst>
                            <p:childTnLst>
                              <p:par>
                                <p:cTn id="21" presetID="10" presetClass="exit" presetSubtype="0" fill="hold" nodeType="afterEffect">
                                  <p:stCondLst>
                                    <p:cond delay="500"/>
                                  </p:stCondLst>
                                  <p:childTnLst>
                                    <p:animEffect transition="out" filter="fade">
                                      <p:cBhvr>
                                        <p:cTn id="22" dur="1000"/>
                                        <p:tgtEl>
                                          <p:spTgt spid="15"/>
                                        </p:tgtEl>
                                      </p:cBhvr>
                                    </p:animEffect>
                                    <p:set>
                                      <p:cBhvr>
                                        <p:cTn id="23" dur="1" fill="hold">
                                          <p:stCondLst>
                                            <p:cond delay="999"/>
                                          </p:stCondLst>
                                        </p:cTn>
                                        <p:tgtEl>
                                          <p:spTgt spid="15"/>
                                        </p:tgtEl>
                                        <p:attrNameLst>
                                          <p:attrName>style.visibility</p:attrName>
                                        </p:attrNameLst>
                                      </p:cBhvr>
                                      <p:to>
                                        <p:strVal val="hidden"/>
                                      </p:to>
                                    </p:set>
                                  </p:childTnLst>
                                </p:cTn>
                              </p:par>
                              <p:par>
                                <p:cTn id="24" presetID="64" presetClass="path" presetSubtype="0" accel="50000" decel="50000" fill="hold" grpId="0" nodeType="withEffect">
                                  <p:stCondLst>
                                    <p:cond delay="500"/>
                                  </p:stCondLst>
                                  <p:childTnLst>
                                    <p:animMotion origin="layout" path="M 1.38889E-6 3.92096E-6 L -0.37847 -0.36246 " pathEditMode="relative" rAng="0" ptsTypes="AA">
                                      <p:cBhvr>
                                        <p:cTn id="25" dur="1000" fill="hold"/>
                                        <p:tgtEl>
                                          <p:spTgt spid="6"/>
                                        </p:tgtEl>
                                        <p:attrNameLst>
                                          <p:attrName>ppt_x</p:attrName>
                                          <p:attrName>ppt_y</p:attrName>
                                        </p:attrNameLst>
                                      </p:cBhvr>
                                      <p:rCtr x="-18924" y="-18123"/>
                                    </p:animMotion>
                                  </p:childTnLst>
                                </p:cTn>
                              </p:par>
                              <p:par>
                                <p:cTn id="26" presetID="10" presetClass="exit" presetSubtype="0" fill="hold" grpId="1" nodeType="withEffect">
                                  <p:stCondLst>
                                    <p:cond delay="50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xit" presetSubtype="0" fill="hold" nodeType="withEffect">
                                  <p:stCondLst>
                                    <p:cond delay="500"/>
                                  </p:stCondLst>
                                  <p:childTnLst>
                                    <p:animEffect transition="out" filter="fade">
                                      <p:cBhvr>
                                        <p:cTn id="30" dur="1000"/>
                                        <p:tgtEl>
                                          <p:spTgt spid="16"/>
                                        </p:tgtEl>
                                      </p:cBhvr>
                                    </p:animEffect>
                                    <p:set>
                                      <p:cBhvr>
                                        <p:cTn id="31" dur="1" fill="hold">
                                          <p:stCondLst>
                                            <p:cond delay="999"/>
                                          </p:stCondLst>
                                        </p:cTn>
                                        <p:tgtEl>
                                          <p:spTgt spid="16"/>
                                        </p:tgtEl>
                                        <p:attrNameLst>
                                          <p:attrName>style.visibility</p:attrName>
                                        </p:attrNameLst>
                                      </p:cBhvr>
                                      <p:to>
                                        <p:strVal val="hidden"/>
                                      </p:to>
                                    </p:set>
                                  </p:childTnLst>
                                </p:cTn>
                              </p:par>
                              <p:par>
                                <p:cTn id="32" presetID="10" presetClass="exit" presetSubtype="0" fill="hold" nodeType="withEffect">
                                  <p:stCondLst>
                                    <p:cond delay="500"/>
                                  </p:stCondLst>
                                  <p:childTnLst>
                                    <p:animEffect transition="out" filter="fade">
                                      <p:cBhvr>
                                        <p:cTn id="33" dur="1000"/>
                                        <p:tgtEl>
                                          <p:spTgt spid="24"/>
                                        </p:tgtEl>
                                      </p:cBhvr>
                                    </p:animEffect>
                                    <p:set>
                                      <p:cBhvr>
                                        <p:cTn id="34" dur="1" fill="hold">
                                          <p:stCondLst>
                                            <p:cond delay="999"/>
                                          </p:stCondLst>
                                        </p:cTn>
                                        <p:tgtEl>
                                          <p:spTgt spid="24"/>
                                        </p:tgtEl>
                                        <p:attrNameLst>
                                          <p:attrName>style.visibility</p:attrName>
                                        </p:attrNameLst>
                                      </p:cBhvr>
                                      <p:to>
                                        <p:strVal val="hidden"/>
                                      </p:to>
                                    </p:set>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8194"/>
                                        </p:tgtEl>
                                        <p:attrNameLst>
                                          <p:attrName>style.visibility</p:attrName>
                                        </p:attrNameLst>
                                      </p:cBhvr>
                                      <p:to>
                                        <p:strVal val="visible"/>
                                      </p:to>
                                    </p:set>
                                    <p:anim calcmode="lin" valueType="num">
                                      <p:cBhvr additive="base">
                                        <p:cTn id="38" dur="250" fill="hold"/>
                                        <p:tgtEl>
                                          <p:spTgt spid="8194"/>
                                        </p:tgtEl>
                                        <p:attrNameLst>
                                          <p:attrName>ppt_x</p:attrName>
                                        </p:attrNameLst>
                                      </p:cBhvr>
                                      <p:tavLst>
                                        <p:tav tm="0">
                                          <p:val>
                                            <p:strVal val="1+#ppt_w/2"/>
                                          </p:val>
                                        </p:tav>
                                        <p:tav tm="100000">
                                          <p:val>
                                            <p:strVal val="#ppt_x"/>
                                          </p:val>
                                        </p:tav>
                                      </p:tavLst>
                                    </p:anim>
                                    <p:anim calcmode="lin" valueType="num">
                                      <p:cBhvr additive="base">
                                        <p:cTn id="39" dur="250" fill="hold"/>
                                        <p:tgtEl>
                                          <p:spTgt spid="8194"/>
                                        </p:tgtEl>
                                        <p:attrNameLst>
                                          <p:attrName>ppt_y</p:attrName>
                                        </p:attrNameLst>
                                      </p:cBhvr>
                                      <p:tavLst>
                                        <p:tav tm="0">
                                          <p:val>
                                            <p:strVal val="#ppt_y"/>
                                          </p:val>
                                        </p:tav>
                                        <p:tav tm="100000">
                                          <p:val>
                                            <p:strVal val="#ppt_y"/>
                                          </p:val>
                                        </p:tav>
                                      </p:tavLst>
                                    </p:anim>
                                  </p:childTnLst>
                                </p:cTn>
                              </p:par>
                              <p:par>
                                <p:cTn id="40" presetID="35" presetClass="path" presetSubtype="0" decel="50000" fill="hold" nodeType="withEffect">
                                  <p:stCondLst>
                                    <p:cond delay="250"/>
                                  </p:stCondLst>
                                  <p:childTnLst>
                                    <p:animMotion origin="layout" path="M 2.22222E-6 4.03828E-6 L -0.04358 4.03828E-6 " pathEditMode="relative" rAng="0" ptsTypes="AA">
                                      <p:cBhvr>
                                        <p:cTn id="41" dur="3000" fill="hold"/>
                                        <p:tgtEl>
                                          <p:spTgt spid="8194"/>
                                        </p:tgtEl>
                                        <p:attrNameLst>
                                          <p:attrName>ppt_x</p:attrName>
                                          <p:attrName>ppt_y</p:attrName>
                                        </p:attrNameLst>
                                      </p:cBhvr>
                                      <p:rCtr x="-2187" y="0"/>
                                    </p:animMotion>
                                  </p:childTnLst>
                                </p:cTn>
                              </p:par>
                              <p:par>
                                <p:cTn id="42" presetID="2" presetClass="entr" presetSubtype="12" fill="hold" nodeType="withEffect">
                                  <p:stCondLst>
                                    <p:cond delay="0"/>
                                  </p:stCondLst>
                                  <p:childTnLst>
                                    <p:set>
                                      <p:cBhvr>
                                        <p:cTn id="43" dur="1" fill="hold">
                                          <p:stCondLst>
                                            <p:cond delay="0"/>
                                          </p:stCondLst>
                                        </p:cTn>
                                        <p:tgtEl>
                                          <p:spTgt spid="8195"/>
                                        </p:tgtEl>
                                        <p:attrNameLst>
                                          <p:attrName>style.visibility</p:attrName>
                                        </p:attrNameLst>
                                      </p:cBhvr>
                                      <p:to>
                                        <p:strVal val="visible"/>
                                      </p:to>
                                    </p:set>
                                    <p:anim calcmode="lin" valueType="num">
                                      <p:cBhvr additive="base">
                                        <p:cTn id="44" dur="250" fill="hold"/>
                                        <p:tgtEl>
                                          <p:spTgt spid="8195"/>
                                        </p:tgtEl>
                                        <p:attrNameLst>
                                          <p:attrName>ppt_x</p:attrName>
                                        </p:attrNameLst>
                                      </p:cBhvr>
                                      <p:tavLst>
                                        <p:tav tm="0">
                                          <p:val>
                                            <p:strVal val="0-#ppt_w/2"/>
                                          </p:val>
                                        </p:tav>
                                        <p:tav tm="100000">
                                          <p:val>
                                            <p:strVal val="#ppt_x"/>
                                          </p:val>
                                        </p:tav>
                                      </p:tavLst>
                                    </p:anim>
                                    <p:anim calcmode="lin" valueType="num">
                                      <p:cBhvr additive="base">
                                        <p:cTn id="45" dur="250" fill="hold"/>
                                        <p:tgtEl>
                                          <p:spTgt spid="8195"/>
                                        </p:tgtEl>
                                        <p:attrNameLst>
                                          <p:attrName>ppt_y</p:attrName>
                                        </p:attrNameLst>
                                      </p:cBhvr>
                                      <p:tavLst>
                                        <p:tav tm="0">
                                          <p:val>
                                            <p:strVal val="1+#ppt_h/2"/>
                                          </p:val>
                                        </p:tav>
                                        <p:tav tm="100000">
                                          <p:val>
                                            <p:strVal val="#ppt_y"/>
                                          </p:val>
                                        </p:tav>
                                      </p:tavLst>
                                    </p:anim>
                                  </p:childTnLst>
                                </p:cTn>
                              </p:par>
                              <p:par>
                                <p:cTn id="46" presetID="35" presetClass="path" presetSubtype="0" decel="50000" fill="hold" nodeType="withEffect">
                                  <p:stCondLst>
                                    <p:cond delay="250"/>
                                  </p:stCondLst>
                                  <p:childTnLst>
                                    <p:animMotion origin="layout" path="M 2.22222E-6 3.7419E-6 L 0.04462 -0.00371 " pathEditMode="relative" rAng="0" ptsTypes="AA">
                                      <p:cBhvr>
                                        <p:cTn id="47" dur="3000" fill="hold"/>
                                        <p:tgtEl>
                                          <p:spTgt spid="8195"/>
                                        </p:tgtEl>
                                        <p:attrNameLst>
                                          <p:attrName>ppt_x</p:attrName>
                                          <p:attrName>ppt_y</p:attrName>
                                        </p:attrNameLst>
                                      </p:cBhvr>
                                      <p:rCtr x="2222" y="-185"/>
                                    </p:animMotion>
                                  </p:childTnLst>
                                </p:cTn>
                              </p:par>
                              <p:par>
                                <p:cTn id="48" presetID="2" presetClass="entr" presetSubtype="1" fill="hold" nodeType="withEffect">
                                  <p:stCondLst>
                                    <p:cond delay="0"/>
                                  </p:stCondLst>
                                  <p:childTnLst>
                                    <p:set>
                                      <p:cBhvr>
                                        <p:cTn id="49" dur="1" fill="hold">
                                          <p:stCondLst>
                                            <p:cond delay="0"/>
                                          </p:stCondLst>
                                        </p:cTn>
                                        <p:tgtEl>
                                          <p:spTgt spid="8196"/>
                                        </p:tgtEl>
                                        <p:attrNameLst>
                                          <p:attrName>style.visibility</p:attrName>
                                        </p:attrNameLst>
                                      </p:cBhvr>
                                      <p:to>
                                        <p:strVal val="visible"/>
                                      </p:to>
                                    </p:set>
                                    <p:anim calcmode="lin" valueType="num">
                                      <p:cBhvr additive="base">
                                        <p:cTn id="50" dur="250" fill="hold"/>
                                        <p:tgtEl>
                                          <p:spTgt spid="8196"/>
                                        </p:tgtEl>
                                        <p:attrNameLst>
                                          <p:attrName>ppt_x</p:attrName>
                                        </p:attrNameLst>
                                      </p:cBhvr>
                                      <p:tavLst>
                                        <p:tav tm="0">
                                          <p:val>
                                            <p:strVal val="#ppt_x"/>
                                          </p:val>
                                        </p:tav>
                                        <p:tav tm="100000">
                                          <p:val>
                                            <p:strVal val="#ppt_x"/>
                                          </p:val>
                                        </p:tav>
                                      </p:tavLst>
                                    </p:anim>
                                    <p:anim calcmode="lin" valueType="num">
                                      <p:cBhvr additive="base">
                                        <p:cTn id="51" dur="250" fill="hold"/>
                                        <p:tgtEl>
                                          <p:spTgt spid="8196"/>
                                        </p:tgtEl>
                                        <p:attrNameLst>
                                          <p:attrName>ppt_y</p:attrName>
                                        </p:attrNameLst>
                                      </p:cBhvr>
                                      <p:tavLst>
                                        <p:tav tm="0">
                                          <p:val>
                                            <p:strVal val="0-#ppt_h/2"/>
                                          </p:val>
                                        </p:tav>
                                        <p:tav tm="100000">
                                          <p:val>
                                            <p:strVal val="#ppt_y"/>
                                          </p:val>
                                        </p:tav>
                                      </p:tavLst>
                                    </p:anim>
                                  </p:childTnLst>
                                </p:cTn>
                              </p:par>
                              <p:par>
                                <p:cTn id="52" presetID="35" presetClass="path" presetSubtype="0" decel="50000" fill="hold" nodeType="withEffect">
                                  <p:stCondLst>
                                    <p:cond delay="250"/>
                                  </p:stCondLst>
                                  <p:childTnLst>
                                    <p:animMotion origin="layout" path="M -8.33333E-7 -4.85335E-6 L -0.00052 0.05342 " pathEditMode="relative" rAng="0" ptsTypes="AA">
                                      <p:cBhvr>
                                        <p:cTn id="53" dur="3000" fill="hold"/>
                                        <p:tgtEl>
                                          <p:spTgt spid="8196"/>
                                        </p:tgtEl>
                                        <p:attrNameLst>
                                          <p:attrName>ppt_x</p:attrName>
                                          <p:attrName>ppt_y</p:attrName>
                                        </p:attrNameLst>
                                      </p:cBhvr>
                                      <p:rCtr x="-35" y="26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animBg="1"/>
      <p:bldP spid="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810" b="27239"/>
          <a:stretch/>
        </p:blipFill>
        <p:spPr bwMode="auto">
          <a:xfrm>
            <a:off x="587375" y="2613085"/>
            <a:ext cx="5257669" cy="21441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220" name="Picture 4" descr="S:\NBR\NBR - Signalisation et immobilier\03_Batiment_immobilier\01_DDS_DSSA_Plans_Photos_Distributeurs_2012\Le Mans_FR1090_16213\Photos\2012-02-15 15.12.07.jpg"/>
          <p:cNvPicPr>
            <a:picLocks noChangeAspect="1" noChangeArrowheads="1"/>
          </p:cNvPicPr>
          <p:nvPr/>
        </p:nvPicPr>
        <p:blipFill rotWithShape="1">
          <a:blip r:embed="rId4">
            <a:extLst>
              <a:ext uri="{28A0092B-C50C-407E-A947-70E740481C1C}">
                <a14:useLocalDpi xmlns:a14="http://schemas.microsoft.com/office/drawing/2010/main" val="0"/>
              </a:ext>
            </a:extLst>
          </a:blip>
          <a:srcRect t="18852" b="22414"/>
          <a:stretch/>
        </p:blipFill>
        <p:spPr bwMode="auto">
          <a:xfrm>
            <a:off x="3925614" y="406340"/>
            <a:ext cx="4270649" cy="19974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ZoneTexte 5"/>
          <p:cNvSpPr txBox="1"/>
          <p:nvPr/>
        </p:nvSpPr>
        <p:spPr>
          <a:xfrm>
            <a:off x="3860372" y="2469417"/>
            <a:ext cx="1484702"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r>
              <a:rPr lang="fr-FR" sz="2000" dirty="0">
                <a:solidFill>
                  <a:prstClr val="white">
                    <a:shade val="50000"/>
                  </a:prstClr>
                </a:solidFill>
              </a:rPr>
              <a:t>LE MANS</a:t>
            </a:r>
          </a:p>
        </p:txBody>
      </p:sp>
      <p:grpSp>
        <p:nvGrpSpPr>
          <p:cNvPr id="16" name="Groupe 15"/>
          <p:cNvGrpSpPr/>
          <p:nvPr/>
        </p:nvGrpSpPr>
        <p:grpSpPr>
          <a:xfrm>
            <a:off x="2549054" y="806450"/>
            <a:ext cx="3668206" cy="3668870"/>
            <a:chOff x="2989826" y="386710"/>
            <a:chExt cx="4397144" cy="4397941"/>
          </a:xfrm>
          <a:effectLst>
            <a:glow rad="101600">
              <a:schemeClr val="bg1">
                <a:alpha val="40000"/>
              </a:schemeClr>
            </a:glow>
          </a:effectLst>
        </p:grpSpPr>
        <p:sp>
          <p:nvSpPr>
            <p:cNvPr id="17" name="Forme libre 16"/>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2" name="Forme libre 21"/>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3" name="Forme libre 22"/>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4" name="Forme libre 23"/>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5" name="Grafik 7" descr="Logo_OPEL_large.png"/>
          <p:cNvPicPr>
            <a:picLocks noChangeAspect="1"/>
          </p:cNvPicPr>
          <p:nvPr/>
        </p:nvPicPr>
        <p:blipFill rotWithShape="1">
          <a:blip r:embed="rId5"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6" name="Grafik 7" descr="Logo_OPEL_large.png"/>
          <p:cNvPicPr>
            <a:picLocks noChangeAspect="1"/>
          </p:cNvPicPr>
          <p:nvPr/>
        </p:nvPicPr>
        <p:blipFill rotWithShape="1">
          <a:blip r:embed="rId5"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 name="Forme libre 1"/>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5" name="Grafik 7" descr="Logo_OPEL_large.png"/>
          <p:cNvPicPr>
            <a:picLocks noChangeAspect="1"/>
          </p:cNvPicPr>
          <p:nvPr/>
        </p:nvPicPr>
        <p:blipFill rotWithShape="1">
          <a:blip r:embed="rId5" cstate="print"/>
          <a:srcRect b="15801"/>
          <a:stretch/>
        </p:blipFill>
        <p:spPr>
          <a:xfrm>
            <a:off x="3712815" y="1838347"/>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2724974292"/>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 calcmode="lin" valueType="num">
                                      <p:cBhvr>
                                        <p:cTn id="13" dur="1000" fill="hold"/>
                                        <p:tgtEl>
                                          <p:spTgt spid="15"/>
                                        </p:tgtEl>
                                        <p:attrNameLst>
                                          <p:attrName>style.rotation</p:attrName>
                                        </p:attrNameLst>
                                      </p:cBhvr>
                                      <p:tavLst>
                                        <p:tav tm="0">
                                          <p:val>
                                            <p:fltVal val="90"/>
                                          </p:val>
                                        </p:tav>
                                        <p:tav tm="100000">
                                          <p:val>
                                            <p:fltVal val="0"/>
                                          </p:val>
                                        </p:tav>
                                      </p:tavLst>
                                    </p:anim>
                                    <p:animEffect transition="in" filter="fade">
                                      <p:cBhvr>
                                        <p:cTn id="14" dur="1000"/>
                                        <p:tgtEl>
                                          <p:spTgt spid="15"/>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1500"/>
                            </p:stCondLst>
                            <p:childTnLst>
                              <p:par>
                                <p:cTn id="21" presetID="10" presetClass="exit" presetSubtype="0" fill="hold" nodeType="afterEffect">
                                  <p:stCondLst>
                                    <p:cond delay="500"/>
                                  </p:stCondLst>
                                  <p:childTnLst>
                                    <p:animEffect transition="out" filter="fade">
                                      <p:cBhvr>
                                        <p:cTn id="22" dur="1000"/>
                                        <p:tgtEl>
                                          <p:spTgt spid="26"/>
                                        </p:tgtEl>
                                      </p:cBhvr>
                                    </p:animEffect>
                                    <p:set>
                                      <p:cBhvr>
                                        <p:cTn id="23" dur="1" fill="hold">
                                          <p:stCondLst>
                                            <p:cond delay="999"/>
                                          </p:stCondLst>
                                        </p:cTn>
                                        <p:tgtEl>
                                          <p:spTgt spid="26"/>
                                        </p:tgtEl>
                                        <p:attrNameLst>
                                          <p:attrName>style.visibility</p:attrName>
                                        </p:attrNameLst>
                                      </p:cBhvr>
                                      <p:to>
                                        <p:strVal val="hidden"/>
                                      </p:to>
                                    </p:set>
                                  </p:childTnLst>
                                </p:cTn>
                              </p:par>
                              <p:par>
                                <p:cTn id="24" presetID="10" presetClass="exit" presetSubtype="0" fill="hold" grpId="0" nodeType="withEffect">
                                  <p:stCondLst>
                                    <p:cond delay="500"/>
                                  </p:stCondLst>
                                  <p:childTnLst>
                                    <p:animEffect transition="out" filter="fade">
                                      <p:cBhvr>
                                        <p:cTn id="25" dur="500"/>
                                        <p:tgtEl>
                                          <p:spTgt spid="24"/>
                                        </p:tgtEl>
                                      </p:cBhvr>
                                    </p:animEffect>
                                    <p:set>
                                      <p:cBhvr>
                                        <p:cTn id="26" dur="1" fill="hold">
                                          <p:stCondLst>
                                            <p:cond delay="499"/>
                                          </p:stCondLst>
                                        </p:cTn>
                                        <p:tgtEl>
                                          <p:spTgt spid="24"/>
                                        </p:tgtEl>
                                        <p:attrNameLst>
                                          <p:attrName>style.visibility</p:attrName>
                                        </p:attrNameLst>
                                      </p:cBhvr>
                                      <p:to>
                                        <p:strVal val="hidden"/>
                                      </p:to>
                                    </p:set>
                                  </p:childTnLst>
                                </p:cTn>
                              </p:par>
                              <p:par>
                                <p:cTn id="27" presetID="10" presetClass="exit" presetSubtype="0" fill="hold" nodeType="withEffect">
                                  <p:stCondLst>
                                    <p:cond delay="500"/>
                                  </p:stCondLst>
                                  <p:childTnLst>
                                    <p:animEffect transition="out" filter="fade">
                                      <p:cBhvr>
                                        <p:cTn id="28" dur="1000"/>
                                        <p:tgtEl>
                                          <p:spTgt spid="16"/>
                                        </p:tgtEl>
                                      </p:cBhvr>
                                    </p:animEffect>
                                    <p:set>
                                      <p:cBhvr>
                                        <p:cTn id="29" dur="1" fill="hold">
                                          <p:stCondLst>
                                            <p:cond delay="999"/>
                                          </p:stCondLst>
                                        </p:cTn>
                                        <p:tgtEl>
                                          <p:spTgt spid="16"/>
                                        </p:tgtEl>
                                        <p:attrNameLst>
                                          <p:attrName>style.visibility</p:attrName>
                                        </p:attrNameLst>
                                      </p:cBhvr>
                                      <p:to>
                                        <p:strVal val="hidden"/>
                                      </p:to>
                                    </p:set>
                                  </p:childTnLst>
                                </p:cTn>
                              </p:par>
                              <p:par>
                                <p:cTn id="30" presetID="10" presetClass="exit" presetSubtype="0" fill="hold" nodeType="withEffect">
                                  <p:stCondLst>
                                    <p:cond delay="500"/>
                                  </p:stCondLst>
                                  <p:childTnLst>
                                    <p:animEffect transition="out" filter="fade">
                                      <p:cBhvr>
                                        <p:cTn id="31" dur="1000"/>
                                        <p:tgtEl>
                                          <p:spTgt spid="25"/>
                                        </p:tgtEl>
                                      </p:cBhvr>
                                    </p:animEffect>
                                    <p:set>
                                      <p:cBhvr>
                                        <p:cTn id="32" dur="1" fill="hold">
                                          <p:stCondLst>
                                            <p:cond delay="999"/>
                                          </p:stCondLst>
                                        </p:cTn>
                                        <p:tgtEl>
                                          <p:spTgt spid="25"/>
                                        </p:tgtEl>
                                        <p:attrNameLst>
                                          <p:attrName>style.visibility</p:attrName>
                                        </p:attrNameLst>
                                      </p:cBhvr>
                                      <p:to>
                                        <p:strVal val="hidden"/>
                                      </p:to>
                                    </p:set>
                                  </p:childTnLst>
                                </p:cTn>
                              </p:par>
                              <p:par>
                                <p:cTn id="33" presetID="10" presetClass="exit" presetSubtype="0" fill="hold" nodeType="withEffect">
                                  <p:stCondLst>
                                    <p:cond delay="500"/>
                                  </p:stCondLst>
                                  <p:childTnLst>
                                    <p:animEffect transition="out" filter="fade">
                                      <p:cBhvr>
                                        <p:cTn id="34" dur="1000"/>
                                        <p:tgtEl>
                                          <p:spTgt spid="15"/>
                                        </p:tgtEl>
                                      </p:cBhvr>
                                    </p:animEffect>
                                    <p:set>
                                      <p:cBhvr>
                                        <p:cTn id="35" dur="1" fill="hold">
                                          <p:stCondLst>
                                            <p:cond delay="999"/>
                                          </p:stCondLst>
                                        </p:cTn>
                                        <p:tgtEl>
                                          <p:spTgt spid="15"/>
                                        </p:tgtEl>
                                        <p:attrNameLst>
                                          <p:attrName>style.visibility</p:attrName>
                                        </p:attrNameLst>
                                      </p:cBhvr>
                                      <p:to>
                                        <p:strVal val="hidden"/>
                                      </p:to>
                                    </p:set>
                                  </p:childTnLst>
                                </p:cTn>
                              </p:par>
                              <p:par>
                                <p:cTn id="36" presetID="10" presetClass="exit" presetSubtype="0" fill="hold" grpId="1" nodeType="withEffect">
                                  <p:stCondLst>
                                    <p:cond delay="50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64" presetClass="path" presetSubtype="0" accel="50000" decel="50000" fill="hold" grpId="0" nodeType="withEffect">
                                  <p:stCondLst>
                                    <p:cond delay="500"/>
                                  </p:stCondLst>
                                  <p:childTnLst>
                                    <p:animMotion origin="layout" path="M 1.38889E-6 3.92096E-6 L -0.37847 -0.36246 " pathEditMode="relative" rAng="0" ptsTypes="AA">
                                      <p:cBhvr>
                                        <p:cTn id="40" dur="1000" fill="hold"/>
                                        <p:tgtEl>
                                          <p:spTgt spid="6"/>
                                        </p:tgtEl>
                                        <p:attrNameLst>
                                          <p:attrName>ppt_x</p:attrName>
                                          <p:attrName>ppt_y</p:attrName>
                                        </p:attrNameLst>
                                      </p:cBhvr>
                                      <p:rCtr x="-18924" y="-18123"/>
                                    </p:animMotion>
                                  </p:childTnLst>
                                </p:cTn>
                              </p:par>
                            </p:childTnLst>
                          </p:cTn>
                        </p:par>
                        <p:par>
                          <p:cTn id="41" fill="hold">
                            <p:stCondLst>
                              <p:cond delay="3000"/>
                            </p:stCondLst>
                            <p:childTnLst>
                              <p:par>
                                <p:cTn id="42" presetID="2" presetClass="entr" presetSubtype="2" fill="hold" nodeType="afterEffect">
                                  <p:stCondLst>
                                    <p:cond delay="0"/>
                                  </p:stCondLst>
                                  <p:childTnLst>
                                    <p:set>
                                      <p:cBhvr>
                                        <p:cTn id="43" dur="1" fill="hold">
                                          <p:stCondLst>
                                            <p:cond delay="0"/>
                                          </p:stCondLst>
                                        </p:cTn>
                                        <p:tgtEl>
                                          <p:spTgt spid="9220"/>
                                        </p:tgtEl>
                                        <p:attrNameLst>
                                          <p:attrName>style.visibility</p:attrName>
                                        </p:attrNameLst>
                                      </p:cBhvr>
                                      <p:to>
                                        <p:strVal val="visible"/>
                                      </p:to>
                                    </p:set>
                                    <p:anim calcmode="lin" valueType="num">
                                      <p:cBhvr additive="base">
                                        <p:cTn id="44" dur="250" fill="hold"/>
                                        <p:tgtEl>
                                          <p:spTgt spid="9220"/>
                                        </p:tgtEl>
                                        <p:attrNameLst>
                                          <p:attrName>ppt_x</p:attrName>
                                        </p:attrNameLst>
                                      </p:cBhvr>
                                      <p:tavLst>
                                        <p:tav tm="0">
                                          <p:val>
                                            <p:strVal val="1+#ppt_w/2"/>
                                          </p:val>
                                        </p:tav>
                                        <p:tav tm="100000">
                                          <p:val>
                                            <p:strVal val="#ppt_x"/>
                                          </p:val>
                                        </p:tav>
                                      </p:tavLst>
                                    </p:anim>
                                    <p:anim calcmode="lin" valueType="num">
                                      <p:cBhvr additive="base">
                                        <p:cTn id="45" dur="250" fill="hold"/>
                                        <p:tgtEl>
                                          <p:spTgt spid="9220"/>
                                        </p:tgtEl>
                                        <p:attrNameLst>
                                          <p:attrName>ppt_y</p:attrName>
                                        </p:attrNameLst>
                                      </p:cBhvr>
                                      <p:tavLst>
                                        <p:tav tm="0">
                                          <p:val>
                                            <p:strVal val="#ppt_y"/>
                                          </p:val>
                                        </p:tav>
                                        <p:tav tm="100000">
                                          <p:val>
                                            <p:strVal val="#ppt_y"/>
                                          </p:val>
                                        </p:tav>
                                      </p:tavLst>
                                    </p:anim>
                                  </p:childTnLst>
                                </p:cTn>
                              </p:par>
                              <p:par>
                                <p:cTn id="46" presetID="35" presetClass="path" presetSubtype="0" decel="50000" fill="hold" nodeType="withEffect">
                                  <p:stCondLst>
                                    <p:cond delay="250"/>
                                  </p:stCondLst>
                                  <p:childTnLst>
                                    <p:animMotion origin="layout" path="M 2.22222E-6 4.03828E-6 L -0.04358 4.03828E-6 " pathEditMode="relative" rAng="0" ptsTypes="AA">
                                      <p:cBhvr>
                                        <p:cTn id="47" dur="3000" fill="hold"/>
                                        <p:tgtEl>
                                          <p:spTgt spid="9220"/>
                                        </p:tgtEl>
                                        <p:attrNameLst>
                                          <p:attrName>ppt_x</p:attrName>
                                          <p:attrName>ppt_y</p:attrName>
                                        </p:attrNameLst>
                                      </p:cBhvr>
                                      <p:rCtr x="-2187" y="0"/>
                                    </p:animMotion>
                                  </p:childTnLst>
                                </p:cTn>
                              </p:par>
                              <p:par>
                                <p:cTn id="48" presetID="2" presetClass="entr" presetSubtype="12" fill="hold" nodeType="withEffect">
                                  <p:stCondLst>
                                    <p:cond delay="0"/>
                                  </p:stCondLst>
                                  <p:childTnLst>
                                    <p:set>
                                      <p:cBhvr>
                                        <p:cTn id="49" dur="1" fill="hold">
                                          <p:stCondLst>
                                            <p:cond delay="0"/>
                                          </p:stCondLst>
                                        </p:cTn>
                                        <p:tgtEl>
                                          <p:spTgt spid="9218"/>
                                        </p:tgtEl>
                                        <p:attrNameLst>
                                          <p:attrName>style.visibility</p:attrName>
                                        </p:attrNameLst>
                                      </p:cBhvr>
                                      <p:to>
                                        <p:strVal val="visible"/>
                                      </p:to>
                                    </p:set>
                                    <p:anim calcmode="lin" valueType="num">
                                      <p:cBhvr additive="base">
                                        <p:cTn id="50" dur="250" fill="hold"/>
                                        <p:tgtEl>
                                          <p:spTgt spid="9218"/>
                                        </p:tgtEl>
                                        <p:attrNameLst>
                                          <p:attrName>ppt_x</p:attrName>
                                        </p:attrNameLst>
                                      </p:cBhvr>
                                      <p:tavLst>
                                        <p:tav tm="0">
                                          <p:val>
                                            <p:strVal val="0-#ppt_w/2"/>
                                          </p:val>
                                        </p:tav>
                                        <p:tav tm="100000">
                                          <p:val>
                                            <p:strVal val="#ppt_x"/>
                                          </p:val>
                                        </p:tav>
                                      </p:tavLst>
                                    </p:anim>
                                    <p:anim calcmode="lin" valueType="num">
                                      <p:cBhvr additive="base">
                                        <p:cTn id="51" dur="250" fill="hold"/>
                                        <p:tgtEl>
                                          <p:spTgt spid="9218"/>
                                        </p:tgtEl>
                                        <p:attrNameLst>
                                          <p:attrName>ppt_y</p:attrName>
                                        </p:attrNameLst>
                                      </p:cBhvr>
                                      <p:tavLst>
                                        <p:tav tm="0">
                                          <p:val>
                                            <p:strVal val="1+#ppt_h/2"/>
                                          </p:val>
                                        </p:tav>
                                        <p:tav tm="100000">
                                          <p:val>
                                            <p:strVal val="#ppt_y"/>
                                          </p:val>
                                        </p:tav>
                                      </p:tavLst>
                                    </p:anim>
                                  </p:childTnLst>
                                </p:cTn>
                              </p:par>
                              <p:par>
                                <p:cTn id="52" presetID="35" presetClass="path" presetSubtype="0" decel="50000" fill="hold" nodeType="withEffect">
                                  <p:stCondLst>
                                    <p:cond delay="250"/>
                                  </p:stCondLst>
                                  <p:childTnLst>
                                    <p:animMotion origin="layout" path="M 2.22222E-6 3.7419E-6 L 0.04462 -0.00371 " pathEditMode="relative" rAng="0" ptsTypes="AA">
                                      <p:cBhvr>
                                        <p:cTn id="53" dur="3000" fill="hold"/>
                                        <p:tgtEl>
                                          <p:spTgt spid="9218"/>
                                        </p:tgtEl>
                                        <p:attrNameLst>
                                          <p:attrName>ppt_x</p:attrName>
                                          <p:attrName>ppt_y</p:attrName>
                                        </p:attrNameLst>
                                      </p:cBhvr>
                                      <p:rCtr x="2222"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4" grpId="0" animBg="1"/>
      <p:bldP spid="2" grpId="0" animBg="1"/>
      <p:bldP spid="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8962" y="1008993"/>
            <a:ext cx="6269444" cy="3775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14" name="Groupe 13"/>
          <p:cNvGrpSpPr/>
          <p:nvPr/>
        </p:nvGrpSpPr>
        <p:grpSpPr>
          <a:xfrm>
            <a:off x="2549054" y="806450"/>
            <a:ext cx="3668206" cy="3668870"/>
            <a:chOff x="2989826" y="386710"/>
            <a:chExt cx="4397144" cy="4397941"/>
          </a:xfrm>
          <a:effectLst>
            <a:glow rad="101600">
              <a:schemeClr val="bg1">
                <a:alpha val="40000"/>
              </a:schemeClr>
            </a:glow>
          </a:effectLst>
        </p:grpSpPr>
        <p:sp>
          <p:nvSpPr>
            <p:cNvPr id="15" name="Forme libre 14"/>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6" name="Forme libre 15"/>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2" name="Forme libre 21"/>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3" name="Grafik 7" descr="Logo_OPEL_large.png"/>
          <p:cNvPicPr>
            <a:picLocks noChangeAspect="1"/>
          </p:cNvPicPr>
          <p:nvPr/>
        </p:nvPicPr>
        <p:blipFill rotWithShape="1">
          <a:blip r:embed="rId3"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4" name="Grafik 7" descr="Logo_OPEL_large.png"/>
          <p:cNvPicPr>
            <a:picLocks noChangeAspect="1"/>
          </p:cNvPicPr>
          <p:nvPr/>
        </p:nvPicPr>
        <p:blipFill rotWithShape="1">
          <a:blip r:embed="rId3"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5" name="Forme libre 24"/>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Forme libre 1"/>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3" name="Grafik 7" descr="Logo_OPEL_large.png"/>
          <p:cNvPicPr>
            <a:picLocks noChangeAspect="1"/>
          </p:cNvPicPr>
          <p:nvPr/>
        </p:nvPicPr>
        <p:blipFill rotWithShape="1">
          <a:blip r:embed="rId3" cstate="print"/>
          <a:srcRect b="15801"/>
          <a:stretch/>
        </p:blipFill>
        <p:spPr>
          <a:xfrm>
            <a:off x="3743709" y="3155852"/>
            <a:ext cx="425598" cy="359360"/>
          </a:xfrm>
          <a:prstGeom prst="rect">
            <a:avLst/>
          </a:prstGeom>
          <a:noFill/>
          <a:ln>
            <a:noFill/>
          </a:ln>
          <a:effectLst>
            <a:glow rad="114300">
              <a:schemeClr val="bg1">
                <a:alpha val="88000"/>
              </a:schemeClr>
            </a:glow>
          </a:effectLst>
        </p:spPr>
      </p:pic>
      <p:pic>
        <p:nvPicPr>
          <p:cNvPr id="26" name="Grafik 7" descr="Logo_OPEL_large.png"/>
          <p:cNvPicPr>
            <a:picLocks noChangeAspect="1"/>
          </p:cNvPicPr>
          <p:nvPr/>
        </p:nvPicPr>
        <p:blipFill rotWithShape="1">
          <a:blip r:embed="rId3"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4" name="ZoneTexte 3"/>
          <p:cNvSpPr txBox="1"/>
          <p:nvPr/>
        </p:nvSpPr>
        <p:spPr>
          <a:xfrm>
            <a:off x="3689796" y="2469417"/>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r>
              <a:rPr lang="fr-FR" sz="2000" dirty="0">
                <a:solidFill>
                  <a:prstClr val="white">
                    <a:shade val="50000"/>
                  </a:prstClr>
                </a:solidFill>
              </a:rPr>
              <a:t>PERIGUEUX</a:t>
            </a:r>
          </a:p>
        </p:txBody>
      </p:sp>
    </p:spTree>
    <p:extLst>
      <p:ext uri="{BB962C8B-B14F-4D97-AF65-F5344CB8AC3E}">
        <p14:creationId xmlns:p14="http://schemas.microsoft.com/office/powerpoint/2010/main" val="110660388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 calcmode="lin" valueType="num">
                                      <p:cBhvr>
                                        <p:cTn id="13" dur="1000" fill="hold"/>
                                        <p:tgtEl>
                                          <p:spTgt spid="13"/>
                                        </p:tgtEl>
                                        <p:attrNameLst>
                                          <p:attrName>style.rotation</p:attrName>
                                        </p:attrNameLst>
                                      </p:cBhvr>
                                      <p:tavLst>
                                        <p:tav tm="0">
                                          <p:val>
                                            <p:fltVal val="90"/>
                                          </p:val>
                                        </p:tav>
                                        <p:tav tm="100000">
                                          <p:val>
                                            <p:fltVal val="0"/>
                                          </p:val>
                                        </p:tav>
                                      </p:tavLst>
                                    </p:anim>
                                    <p:animEffect transition="in" filter="fade">
                                      <p:cBhvr>
                                        <p:cTn id="14" dur="1000"/>
                                        <p:tgtEl>
                                          <p:spTgt spid="13"/>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childTnLst>
                          </p:cTn>
                        </p:par>
                        <p:par>
                          <p:cTn id="20" fill="hold">
                            <p:stCondLst>
                              <p:cond delay="1500"/>
                            </p:stCondLst>
                            <p:childTnLst>
                              <p:par>
                                <p:cTn id="21" presetID="10" presetClass="exit" presetSubtype="0" fill="hold" nodeType="afterEffect">
                                  <p:stCondLst>
                                    <p:cond delay="500"/>
                                  </p:stCondLst>
                                  <p:childTnLst>
                                    <p:animEffect transition="out" filter="fade">
                                      <p:cBhvr>
                                        <p:cTn id="22" dur="1000"/>
                                        <p:tgtEl>
                                          <p:spTgt spid="24"/>
                                        </p:tgtEl>
                                      </p:cBhvr>
                                    </p:animEffect>
                                    <p:set>
                                      <p:cBhvr>
                                        <p:cTn id="23" dur="1" fill="hold">
                                          <p:stCondLst>
                                            <p:cond delay="999"/>
                                          </p:stCondLst>
                                        </p:cTn>
                                        <p:tgtEl>
                                          <p:spTgt spid="24"/>
                                        </p:tgtEl>
                                        <p:attrNameLst>
                                          <p:attrName>style.visibility</p:attrName>
                                        </p:attrNameLst>
                                      </p:cBhvr>
                                      <p:to>
                                        <p:strVal val="hidden"/>
                                      </p:to>
                                    </p:set>
                                  </p:childTnLst>
                                </p:cTn>
                              </p:par>
                              <p:par>
                                <p:cTn id="24" presetID="10" presetClass="exit" presetSubtype="0" fill="hold" grpId="0" nodeType="withEffect">
                                  <p:stCondLst>
                                    <p:cond delay="500"/>
                                  </p:stCondLst>
                                  <p:childTnLst>
                                    <p:animEffect transition="out" filter="fade">
                                      <p:cBhvr>
                                        <p:cTn id="25" dur="500"/>
                                        <p:tgtEl>
                                          <p:spTgt spid="22"/>
                                        </p:tgtEl>
                                      </p:cBhvr>
                                    </p:animEffect>
                                    <p:set>
                                      <p:cBhvr>
                                        <p:cTn id="26" dur="1" fill="hold">
                                          <p:stCondLst>
                                            <p:cond delay="499"/>
                                          </p:stCondLst>
                                        </p:cTn>
                                        <p:tgtEl>
                                          <p:spTgt spid="22"/>
                                        </p:tgtEl>
                                        <p:attrNameLst>
                                          <p:attrName>style.visibility</p:attrName>
                                        </p:attrNameLst>
                                      </p:cBhvr>
                                      <p:to>
                                        <p:strVal val="hidden"/>
                                      </p:to>
                                    </p:set>
                                  </p:childTnLst>
                                </p:cTn>
                              </p:par>
                              <p:par>
                                <p:cTn id="27" presetID="10" presetClass="exit" presetSubtype="0" fill="hold" nodeType="withEffect">
                                  <p:stCondLst>
                                    <p:cond delay="500"/>
                                  </p:stCondLst>
                                  <p:childTnLst>
                                    <p:animEffect transition="out" filter="fade">
                                      <p:cBhvr>
                                        <p:cTn id="28" dur="1000"/>
                                        <p:tgtEl>
                                          <p:spTgt spid="14"/>
                                        </p:tgtEl>
                                      </p:cBhvr>
                                    </p:animEffect>
                                    <p:set>
                                      <p:cBhvr>
                                        <p:cTn id="29" dur="1" fill="hold">
                                          <p:stCondLst>
                                            <p:cond delay="999"/>
                                          </p:stCondLst>
                                        </p:cTn>
                                        <p:tgtEl>
                                          <p:spTgt spid="14"/>
                                        </p:tgtEl>
                                        <p:attrNameLst>
                                          <p:attrName>style.visibility</p:attrName>
                                        </p:attrNameLst>
                                      </p:cBhvr>
                                      <p:to>
                                        <p:strVal val="hidden"/>
                                      </p:to>
                                    </p:set>
                                  </p:childTnLst>
                                </p:cTn>
                              </p:par>
                              <p:par>
                                <p:cTn id="30" presetID="10" presetClass="exit" presetSubtype="0" fill="hold" nodeType="withEffect">
                                  <p:stCondLst>
                                    <p:cond delay="500"/>
                                  </p:stCondLst>
                                  <p:childTnLst>
                                    <p:animEffect transition="out" filter="fade">
                                      <p:cBhvr>
                                        <p:cTn id="31" dur="1000"/>
                                        <p:tgtEl>
                                          <p:spTgt spid="23"/>
                                        </p:tgtEl>
                                      </p:cBhvr>
                                    </p:animEffect>
                                    <p:set>
                                      <p:cBhvr>
                                        <p:cTn id="32" dur="1" fill="hold">
                                          <p:stCondLst>
                                            <p:cond delay="999"/>
                                          </p:stCondLst>
                                        </p:cTn>
                                        <p:tgtEl>
                                          <p:spTgt spid="23"/>
                                        </p:tgtEl>
                                        <p:attrNameLst>
                                          <p:attrName>style.visibility</p:attrName>
                                        </p:attrNameLst>
                                      </p:cBhvr>
                                      <p:to>
                                        <p:strVal val="hidden"/>
                                      </p:to>
                                    </p:set>
                                  </p:childTnLst>
                                </p:cTn>
                              </p:par>
                              <p:par>
                                <p:cTn id="33" presetID="10" presetClass="exit" presetSubtype="0" fill="hold" nodeType="withEffect">
                                  <p:stCondLst>
                                    <p:cond delay="500"/>
                                  </p:stCondLst>
                                  <p:childTnLst>
                                    <p:animEffect transition="out" filter="fade">
                                      <p:cBhvr>
                                        <p:cTn id="34" dur="1000"/>
                                        <p:tgtEl>
                                          <p:spTgt spid="26"/>
                                        </p:tgtEl>
                                      </p:cBhvr>
                                    </p:animEffect>
                                    <p:set>
                                      <p:cBhvr>
                                        <p:cTn id="35" dur="1" fill="hold">
                                          <p:stCondLst>
                                            <p:cond delay="999"/>
                                          </p:stCondLst>
                                        </p:cTn>
                                        <p:tgtEl>
                                          <p:spTgt spid="26"/>
                                        </p:tgtEl>
                                        <p:attrNameLst>
                                          <p:attrName>style.visibility</p:attrName>
                                        </p:attrNameLst>
                                      </p:cBhvr>
                                      <p:to>
                                        <p:strVal val="hidden"/>
                                      </p:to>
                                    </p:set>
                                  </p:childTnLst>
                                </p:cTn>
                              </p:par>
                              <p:par>
                                <p:cTn id="36" presetID="10" presetClass="exit" presetSubtype="0" fill="hold" grpId="0" nodeType="withEffect">
                                  <p:stCondLst>
                                    <p:cond delay="500"/>
                                  </p:stCondLst>
                                  <p:childTnLst>
                                    <p:animEffect transition="out" filter="fade">
                                      <p:cBhvr>
                                        <p:cTn id="37" dur="500"/>
                                        <p:tgtEl>
                                          <p:spTgt spid="25"/>
                                        </p:tgtEl>
                                      </p:cBhvr>
                                    </p:animEffect>
                                    <p:set>
                                      <p:cBhvr>
                                        <p:cTn id="38" dur="1" fill="hold">
                                          <p:stCondLst>
                                            <p:cond delay="499"/>
                                          </p:stCondLst>
                                        </p:cTn>
                                        <p:tgtEl>
                                          <p:spTgt spid="25"/>
                                        </p:tgtEl>
                                        <p:attrNameLst>
                                          <p:attrName>style.visibility</p:attrName>
                                        </p:attrNameLst>
                                      </p:cBhvr>
                                      <p:to>
                                        <p:strVal val="hidden"/>
                                      </p:to>
                                    </p:set>
                                  </p:childTnLst>
                                </p:cTn>
                              </p:par>
                              <p:par>
                                <p:cTn id="39" presetID="10" presetClass="exit" presetSubtype="0" fill="hold" nodeType="withEffect">
                                  <p:stCondLst>
                                    <p:cond delay="500"/>
                                  </p:stCondLst>
                                  <p:childTnLst>
                                    <p:animEffect transition="out" filter="fade">
                                      <p:cBhvr>
                                        <p:cTn id="40" dur="1000"/>
                                        <p:tgtEl>
                                          <p:spTgt spid="13"/>
                                        </p:tgtEl>
                                      </p:cBhvr>
                                    </p:animEffect>
                                    <p:set>
                                      <p:cBhvr>
                                        <p:cTn id="41" dur="1" fill="hold">
                                          <p:stCondLst>
                                            <p:cond delay="999"/>
                                          </p:stCondLst>
                                        </p:cTn>
                                        <p:tgtEl>
                                          <p:spTgt spid="13"/>
                                        </p:tgtEl>
                                        <p:attrNameLst>
                                          <p:attrName>style.visibility</p:attrName>
                                        </p:attrNameLst>
                                      </p:cBhvr>
                                      <p:to>
                                        <p:strVal val="hidden"/>
                                      </p:to>
                                    </p:set>
                                  </p:childTnLst>
                                </p:cTn>
                              </p:par>
                              <p:par>
                                <p:cTn id="42" presetID="10" presetClass="exit" presetSubtype="0" fill="hold" grpId="1" nodeType="withEffect">
                                  <p:stCondLst>
                                    <p:cond delay="50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par>
                                <p:cTn id="45" presetID="64" presetClass="path" presetSubtype="0" accel="50000" decel="50000" fill="hold" grpId="0" nodeType="withEffect">
                                  <p:stCondLst>
                                    <p:cond delay="500"/>
                                  </p:stCondLst>
                                  <p:childTnLst>
                                    <p:animMotion origin="layout" path="M 1.38889E-6 3.92096E-6 L -0.37847 -0.36246 " pathEditMode="relative" rAng="0" ptsTypes="AA">
                                      <p:cBhvr>
                                        <p:cTn id="46" dur="1000" fill="hold"/>
                                        <p:tgtEl>
                                          <p:spTgt spid="4"/>
                                        </p:tgtEl>
                                        <p:attrNameLst>
                                          <p:attrName>ppt_x</p:attrName>
                                          <p:attrName>ppt_y</p:attrName>
                                        </p:attrNameLst>
                                      </p:cBhvr>
                                      <p:rCtr x="-18924" y="-18123"/>
                                    </p:animMotion>
                                  </p:childTnLst>
                                </p:cTn>
                              </p:par>
                            </p:childTnLst>
                          </p:cTn>
                        </p:par>
                        <p:par>
                          <p:cTn id="47" fill="hold">
                            <p:stCondLst>
                              <p:cond delay="3000"/>
                            </p:stCondLst>
                            <p:childTnLst>
                              <p:par>
                                <p:cTn id="48" presetID="2" presetClass="entr" presetSubtype="2" fill="hold" nodeType="afterEffect">
                                  <p:stCondLst>
                                    <p:cond delay="0"/>
                                  </p:stCondLst>
                                  <p:childTnLst>
                                    <p:set>
                                      <p:cBhvr>
                                        <p:cTn id="49" dur="1" fill="hold">
                                          <p:stCondLst>
                                            <p:cond delay="0"/>
                                          </p:stCondLst>
                                        </p:cTn>
                                        <p:tgtEl>
                                          <p:spTgt spid="7170"/>
                                        </p:tgtEl>
                                        <p:attrNameLst>
                                          <p:attrName>style.visibility</p:attrName>
                                        </p:attrNameLst>
                                      </p:cBhvr>
                                      <p:to>
                                        <p:strVal val="visible"/>
                                      </p:to>
                                    </p:set>
                                    <p:anim calcmode="lin" valueType="num">
                                      <p:cBhvr additive="base">
                                        <p:cTn id="50" dur="250" fill="hold"/>
                                        <p:tgtEl>
                                          <p:spTgt spid="7170"/>
                                        </p:tgtEl>
                                        <p:attrNameLst>
                                          <p:attrName>ppt_x</p:attrName>
                                        </p:attrNameLst>
                                      </p:cBhvr>
                                      <p:tavLst>
                                        <p:tav tm="0">
                                          <p:val>
                                            <p:strVal val="1+#ppt_w/2"/>
                                          </p:val>
                                        </p:tav>
                                        <p:tav tm="100000">
                                          <p:val>
                                            <p:strVal val="#ppt_x"/>
                                          </p:val>
                                        </p:tav>
                                      </p:tavLst>
                                    </p:anim>
                                    <p:anim calcmode="lin" valueType="num">
                                      <p:cBhvr additive="base">
                                        <p:cTn id="51" dur="250" fill="hold"/>
                                        <p:tgtEl>
                                          <p:spTgt spid="7170"/>
                                        </p:tgtEl>
                                        <p:attrNameLst>
                                          <p:attrName>ppt_y</p:attrName>
                                        </p:attrNameLst>
                                      </p:cBhvr>
                                      <p:tavLst>
                                        <p:tav tm="0">
                                          <p:val>
                                            <p:strVal val="#ppt_y"/>
                                          </p:val>
                                        </p:tav>
                                        <p:tav tm="100000">
                                          <p:val>
                                            <p:strVal val="#ppt_y"/>
                                          </p:val>
                                        </p:tav>
                                      </p:tavLst>
                                    </p:anim>
                                  </p:childTnLst>
                                </p:cTn>
                              </p:par>
                              <p:par>
                                <p:cTn id="52" presetID="35" presetClass="path" presetSubtype="0" decel="50000" fill="hold" nodeType="withEffect">
                                  <p:stCondLst>
                                    <p:cond delay="250"/>
                                  </p:stCondLst>
                                  <p:childTnLst>
                                    <p:animMotion origin="layout" path="M 2.22222E-6 4.03828E-6 L -0.04358 4.03828E-6 " pathEditMode="relative" rAng="0" ptsTypes="AA">
                                      <p:cBhvr>
                                        <p:cTn id="53" dur="3000" fill="hold"/>
                                        <p:tgtEl>
                                          <p:spTgt spid="7170"/>
                                        </p:tgtEl>
                                        <p:attrNameLst>
                                          <p:attrName>ppt_x</p:attrName>
                                          <p:attrName>ppt_y</p:attrName>
                                        </p:attrNameLst>
                                      </p:cBhvr>
                                      <p:rCtr x="-218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animBg="1"/>
      <p:bldP spid="2" grpId="0" animBg="1"/>
      <p:bldP spid="2" grpId="1" animBg="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e 13"/>
          <p:cNvGrpSpPr/>
          <p:nvPr/>
        </p:nvGrpSpPr>
        <p:grpSpPr>
          <a:xfrm>
            <a:off x="2549054" y="806450"/>
            <a:ext cx="3668206" cy="3668870"/>
            <a:chOff x="2989826" y="386710"/>
            <a:chExt cx="4397144" cy="4397941"/>
          </a:xfrm>
          <a:effectLst>
            <a:glow rad="101600">
              <a:schemeClr val="bg1">
                <a:alpha val="40000"/>
              </a:schemeClr>
            </a:glow>
          </a:effectLst>
        </p:grpSpPr>
        <p:sp>
          <p:nvSpPr>
            <p:cNvPr id="15" name="Forme libre 14"/>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6" name="Forme libre 15"/>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2" name="Forme libre 21"/>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3" name="Grafik 7" descr="Logo_OPEL_large.png"/>
          <p:cNvPicPr>
            <a:picLocks noChangeAspect="1"/>
          </p:cNvPicPr>
          <p:nvPr/>
        </p:nvPicPr>
        <p:blipFill rotWithShape="1">
          <a:blip r:embed="rId2"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4" name="Grafik 7" descr="Logo_OPEL_large.png"/>
          <p:cNvPicPr>
            <a:picLocks noChangeAspect="1"/>
          </p:cNvPicPr>
          <p:nvPr/>
        </p:nvPicPr>
        <p:blipFill rotWithShape="1">
          <a:blip r:embed="rId2"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5" name="Forme libre 24"/>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6" name="Forme libre 25"/>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8" name="Grafik 7" descr="Logo_OPEL_large.png"/>
          <p:cNvPicPr>
            <a:picLocks noChangeAspect="1"/>
          </p:cNvPicPr>
          <p:nvPr/>
        </p:nvPicPr>
        <p:blipFill rotWithShape="1">
          <a:blip r:embed="rId2"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4" name="ZoneTexte 3"/>
          <p:cNvSpPr txBox="1"/>
          <p:nvPr/>
        </p:nvSpPr>
        <p:spPr>
          <a:xfrm>
            <a:off x="3856257" y="2469417"/>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r>
              <a:rPr lang="fr-FR" sz="2000" dirty="0" smtClean="0">
                <a:solidFill>
                  <a:prstClr val="white">
                    <a:shade val="50000"/>
                  </a:prstClr>
                </a:solidFill>
              </a:rPr>
              <a:t>BORDEAUX</a:t>
            </a:r>
            <a:endParaRPr lang="fr-FR" sz="2000" dirty="0">
              <a:solidFill>
                <a:prstClr val="white">
                  <a:shade val="50000"/>
                </a:prstClr>
              </a:solidFill>
            </a:endParaRPr>
          </a:p>
        </p:txBody>
      </p:sp>
      <p:sp>
        <p:nvSpPr>
          <p:cNvPr id="2" name="Forme libre 1"/>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7" name="Grafik 7" descr="Logo_OPEL_large.png"/>
          <p:cNvPicPr>
            <a:picLocks noChangeAspect="1"/>
          </p:cNvPicPr>
          <p:nvPr/>
        </p:nvPicPr>
        <p:blipFill rotWithShape="1">
          <a:blip r:embed="rId2" cstate="print"/>
          <a:srcRect b="15801"/>
          <a:stretch/>
        </p:blipFill>
        <p:spPr>
          <a:xfrm>
            <a:off x="3856257" y="3186600"/>
            <a:ext cx="213178" cy="180000"/>
          </a:xfrm>
          <a:prstGeom prst="rect">
            <a:avLst/>
          </a:prstGeom>
          <a:noFill/>
          <a:ln>
            <a:noFill/>
          </a:ln>
          <a:effectLst>
            <a:glow rad="114300">
              <a:schemeClr val="bg1">
                <a:alpha val="88000"/>
              </a:schemeClr>
            </a:glow>
          </a:effectLst>
        </p:spPr>
      </p:pic>
      <p:pic>
        <p:nvPicPr>
          <p:cNvPr id="13" name="Grafik 7" descr="Logo_OPEL_large.png"/>
          <p:cNvPicPr>
            <a:picLocks noChangeAspect="1"/>
          </p:cNvPicPr>
          <p:nvPr/>
        </p:nvPicPr>
        <p:blipFill rotWithShape="1">
          <a:blip r:embed="rId2" cstate="print"/>
          <a:srcRect b="15801"/>
          <a:stretch/>
        </p:blipFill>
        <p:spPr>
          <a:xfrm>
            <a:off x="3420460" y="3187652"/>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255468121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 calcmode="lin" valueType="num">
                                      <p:cBhvr>
                                        <p:cTn id="13" dur="1000" fill="hold"/>
                                        <p:tgtEl>
                                          <p:spTgt spid="13"/>
                                        </p:tgtEl>
                                        <p:attrNameLst>
                                          <p:attrName>style.rotation</p:attrName>
                                        </p:attrNameLst>
                                      </p:cBhvr>
                                      <p:tavLst>
                                        <p:tav tm="0">
                                          <p:val>
                                            <p:fltVal val="90"/>
                                          </p:val>
                                        </p:tav>
                                        <p:tav tm="100000">
                                          <p:val>
                                            <p:fltVal val="0"/>
                                          </p:val>
                                        </p:tav>
                                      </p:tavLst>
                                    </p:anim>
                                    <p:animEffect transition="in" filter="fade">
                                      <p:cBhvr>
                                        <p:cTn id="14" dur="10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S:\SALES ADMINISTRATION\SSM 016 (10)\SSM 016 (10) Réseau Administration\Dealer Review\Dealer Review 2012\Photos\15_1242_N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50381" y="1232998"/>
            <a:ext cx="3734622" cy="2733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6" name="Picture 2" descr="S:\SALES ADMINISTRATION\SSM 016 (10)\SSM 016 (10) Réseau Administration\Dealer Review\Dealer Review 2012\Photos\15_1242_N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762" t="8688" r="731" b="15161"/>
          <a:stretch/>
        </p:blipFill>
        <p:spPr bwMode="auto">
          <a:xfrm>
            <a:off x="587375" y="1683729"/>
            <a:ext cx="3665823" cy="2781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ZoneTexte 4"/>
          <p:cNvSpPr txBox="1"/>
          <p:nvPr/>
        </p:nvSpPr>
        <p:spPr>
          <a:xfrm>
            <a:off x="3689796" y="2469417"/>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a:solidFill>
                  <a:prstClr val="white">
                    <a:shade val="50000"/>
                  </a:prstClr>
                </a:solidFill>
              </a:rPr>
              <a:t>CASTRES</a:t>
            </a:r>
          </a:p>
        </p:txBody>
      </p:sp>
      <p:grpSp>
        <p:nvGrpSpPr>
          <p:cNvPr id="16" name="Groupe 15"/>
          <p:cNvGrpSpPr/>
          <p:nvPr/>
        </p:nvGrpSpPr>
        <p:grpSpPr>
          <a:xfrm>
            <a:off x="2549054" y="806450"/>
            <a:ext cx="3668206" cy="3668870"/>
            <a:chOff x="2989826" y="386710"/>
            <a:chExt cx="4397144" cy="4397941"/>
          </a:xfrm>
          <a:effectLst>
            <a:glow rad="101600">
              <a:schemeClr val="bg1">
                <a:alpha val="40000"/>
              </a:schemeClr>
            </a:glow>
          </a:effectLst>
        </p:grpSpPr>
        <p:sp>
          <p:nvSpPr>
            <p:cNvPr id="17" name="Forme libre 16"/>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2" name="Forme libre 21"/>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3" name="Forme libre 22"/>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4" name="Forme libre 23"/>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5" name="Grafik 7" descr="Logo_OPEL_large.png"/>
          <p:cNvPicPr>
            <a:picLocks noChangeAspect="1"/>
          </p:cNvPicPr>
          <p:nvPr/>
        </p:nvPicPr>
        <p:blipFill rotWithShape="1">
          <a:blip r:embed="rId4"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6" name="Grafik 7" descr="Logo_OPEL_large.png"/>
          <p:cNvPicPr>
            <a:picLocks noChangeAspect="1"/>
          </p:cNvPicPr>
          <p:nvPr/>
        </p:nvPicPr>
        <p:blipFill rotWithShape="1">
          <a:blip r:embed="rId4"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7" name="Forme libre 26"/>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8" name="Forme libre 27"/>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9" name="Grafik 7" descr="Logo_OPEL_large.png"/>
          <p:cNvPicPr>
            <a:picLocks noChangeAspect="1"/>
          </p:cNvPicPr>
          <p:nvPr/>
        </p:nvPicPr>
        <p:blipFill rotWithShape="1">
          <a:blip r:embed="rId4"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31" name="Forme libre 30"/>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2" name="Grafik 7" descr="Logo_OPEL_large.png"/>
          <p:cNvPicPr>
            <a:picLocks noChangeAspect="1"/>
          </p:cNvPicPr>
          <p:nvPr/>
        </p:nvPicPr>
        <p:blipFill rotWithShape="1">
          <a:blip r:embed="rId4" cstate="print"/>
          <a:srcRect b="15801"/>
          <a:stretch/>
        </p:blipFill>
        <p:spPr>
          <a:xfrm>
            <a:off x="3856257" y="3186600"/>
            <a:ext cx="213178" cy="180000"/>
          </a:xfrm>
          <a:prstGeom prst="rect">
            <a:avLst/>
          </a:prstGeom>
          <a:noFill/>
          <a:ln>
            <a:noFill/>
          </a:ln>
          <a:effectLst>
            <a:glow rad="114300">
              <a:schemeClr val="bg1">
                <a:alpha val="88000"/>
              </a:schemeClr>
            </a:glow>
          </a:effectLst>
        </p:spPr>
      </p:pic>
      <p:pic>
        <p:nvPicPr>
          <p:cNvPr id="33" name="Grafik 7" descr="Logo_OPEL_large.png"/>
          <p:cNvPicPr>
            <a:picLocks noChangeAspect="1"/>
          </p:cNvPicPr>
          <p:nvPr/>
        </p:nvPicPr>
        <p:blipFill rotWithShape="1">
          <a:blip r:embed="rId4"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2" name="Forme libre 1"/>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5" name="Grafik 7" descr="Logo_OPEL_large.png"/>
          <p:cNvPicPr>
            <a:picLocks noChangeAspect="1"/>
          </p:cNvPicPr>
          <p:nvPr/>
        </p:nvPicPr>
        <p:blipFill rotWithShape="1">
          <a:blip r:embed="rId4" cstate="print"/>
          <a:srcRect b="15801"/>
          <a:stretch/>
        </p:blipFill>
        <p:spPr>
          <a:xfrm>
            <a:off x="4177125" y="3844364"/>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5603983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1"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10" presetClass="exit" presetSubtype="0" fill="hold" nodeType="afterEffect">
                                  <p:stCondLst>
                                    <p:cond delay="500"/>
                                  </p:stCondLst>
                                  <p:childTnLst>
                                    <p:animEffect transition="out" filter="fade">
                                      <p:cBhvr>
                                        <p:cTn id="21" dur="1000"/>
                                        <p:tgtEl>
                                          <p:spTgt spid="26"/>
                                        </p:tgtEl>
                                      </p:cBhvr>
                                    </p:animEffect>
                                    <p:set>
                                      <p:cBhvr>
                                        <p:cTn id="22" dur="1" fill="hold">
                                          <p:stCondLst>
                                            <p:cond delay="999"/>
                                          </p:stCondLst>
                                        </p:cTn>
                                        <p:tgtEl>
                                          <p:spTgt spid="26"/>
                                        </p:tgtEl>
                                        <p:attrNameLst>
                                          <p:attrName>style.visibility</p:attrName>
                                        </p:attrNameLst>
                                      </p:cBhvr>
                                      <p:to>
                                        <p:strVal val="hidden"/>
                                      </p:to>
                                    </p:set>
                                  </p:childTnLst>
                                </p:cTn>
                              </p:par>
                              <p:par>
                                <p:cTn id="23" presetID="10" presetClass="exit" presetSubtype="0" fill="hold" grpId="0" nodeType="withEffect">
                                  <p:stCondLst>
                                    <p:cond delay="500"/>
                                  </p:stCondLst>
                                  <p:childTnLst>
                                    <p:animEffect transition="out" filter="fade">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par>
                                <p:cTn id="26" presetID="10" presetClass="exit" presetSubtype="0" fill="hold" nodeType="withEffect">
                                  <p:stCondLst>
                                    <p:cond delay="500"/>
                                  </p:stCondLst>
                                  <p:childTnLst>
                                    <p:animEffect transition="out" filter="fade">
                                      <p:cBhvr>
                                        <p:cTn id="27" dur="1000"/>
                                        <p:tgtEl>
                                          <p:spTgt spid="16"/>
                                        </p:tgtEl>
                                      </p:cBhvr>
                                    </p:animEffect>
                                    <p:set>
                                      <p:cBhvr>
                                        <p:cTn id="28" dur="1" fill="hold">
                                          <p:stCondLst>
                                            <p:cond delay="999"/>
                                          </p:stCondLst>
                                        </p:cTn>
                                        <p:tgtEl>
                                          <p:spTgt spid="16"/>
                                        </p:tgtEl>
                                        <p:attrNameLst>
                                          <p:attrName>style.visibility</p:attrName>
                                        </p:attrNameLst>
                                      </p:cBhvr>
                                      <p:to>
                                        <p:strVal val="hidden"/>
                                      </p:to>
                                    </p:set>
                                  </p:childTnLst>
                                </p:cTn>
                              </p:par>
                              <p:par>
                                <p:cTn id="29" presetID="10" presetClass="exit" presetSubtype="0" fill="hold" nodeType="withEffect">
                                  <p:stCondLst>
                                    <p:cond delay="500"/>
                                  </p:stCondLst>
                                  <p:childTnLst>
                                    <p:animEffect transition="out" filter="fade">
                                      <p:cBhvr>
                                        <p:cTn id="30" dur="1000"/>
                                        <p:tgtEl>
                                          <p:spTgt spid="25"/>
                                        </p:tgtEl>
                                      </p:cBhvr>
                                    </p:animEffect>
                                    <p:set>
                                      <p:cBhvr>
                                        <p:cTn id="31" dur="1" fill="hold">
                                          <p:stCondLst>
                                            <p:cond delay="999"/>
                                          </p:stCondLst>
                                        </p:cTn>
                                        <p:tgtEl>
                                          <p:spTgt spid="25"/>
                                        </p:tgtEl>
                                        <p:attrNameLst>
                                          <p:attrName>style.visibility</p:attrName>
                                        </p:attrNameLst>
                                      </p:cBhvr>
                                      <p:to>
                                        <p:strVal val="hidden"/>
                                      </p:to>
                                    </p:set>
                                  </p:childTnLst>
                                </p:cTn>
                              </p:par>
                              <p:par>
                                <p:cTn id="32" presetID="10" presetClass="exit" presetSubtype="0" fill="hold" nodeType="withEffect">
                                  <p:stCondLst>
                                    <p:cond delay="500"/>
                                  </p:stCondLst>
                                  <p:childTnLst>
                                    <p:animEffect transition="out" filter="fade">
                                      <p:cBhvr>
                                        <p:cTn id="33" dur="1000"/>
                                        <p:tgtEl>
                                          <p:spTgt spid="29"/>
                                        </p:tgtEl>
                                      </p:cBhvr>
                                    </p:animEffect>
                                    <p:set>
                                      <p:cBhvr>
                                        <p:cTn id="34" dur="1" fill="hold">
                                          <p:stCondLst>
                                            <p:cond delay="999"/>
                                          </p:stCondLst>
                                        </p:cTn>
                                        <p:tgtEl>
                                          <p:spTgt spid="29"/>
                                        </p:tgtEl>
                                        <p:attrNameLst>
                                          <p:attrName>style.visibility</p:attrName>
                                        </p:attrNameLst>
                                      </p:cBhvr>
                                      <p:to>
                                        <p:strVal val="hidden"/>
                                      </p:to>
                                    </p:set>
                                  </p:childTnLst>
                                </p:cTn>
                              </p:par>
                              <p:par>
                                <p:cTn id="35" presetID="10" presetClass="exit" presetSubtype="0" fill="hold" grpId="0" nodeType="withEffect">
                                  <p:stCondLst>
                                    <p:cond delay="500"/>
                                  </p:stCondLst>
                                  <p:childTnLst>
                                    <p:animEffect transition="out" filter="fade">
                                      <p:cBhvr>
                                        <p:cTn id="36" dur="500"/>
                                        <p:tgtEl>
                                          <p:spTgt spid="27"/>
                                        </p:tgtEl>
                                      </p:cBhvr>
                                    </p:animEffect>
                                    <p:set>
                                      <p:cBhvr>
                                        <p:cTn id="37" dur="1" fill="hold">
                                          <p:stCondLst>
                                            <p:cond delay="499"/>
                                          </p:stCondLst>
                                        </p:cTn>
                                        <p:tgtEl>
                                          <p:spTgt spid="27"/>
                                        </p:tgtEl>
                                        <p:attrNameLst>
                                          <p:attrName>style.visibility</p:attrName>
                                        </p:attrNameLst>
                                      </p:cBhvr>
                                      <p:to>
                                        <p:strVal val="hidden"/>
                                      </p:to>
                                    </p:set>
                                  </p:childTnLst>
                                </p:cTn>
                              </p:par>
                              <p:par>
                                <p:cTn id="38" presetID="10" presetClass="exit" presetSubtype="0" fill="hold" nodeType="withEffect">
                                  <p:stCondLst>
                                    <p:cond delay="500"/>
                                  </p:stCondLst>
                                  <p:childTnLst>
                                    <p:animEffect transition="out" filter="fade">
                                      <p:cBhvr>
                                        <p:cTn id="39" dur="1000"/>
                                        <p:tgtEl>
                                          <p:spTgt spid="32"/>
                                        </p:tgtEl>
                                      </p:cBhvr>
                                    </p:animEffect>
                                    <p:set>
                                      <p:cBhvr>
                                        <p:cTn id="40" dur="1" fill="hold">
                                          <p:stCondLst>
                                            <p:cond delay="999"/>
                                          </p:stCondLst>
                                        </p:cTn>
                                        <p:tgtEl>
                                          <p:spTgt spid="32"/>
                                        </p:tgtEl>
                                        <p:attrNameLst>
                                          <p:attrName>style.visibility</p:attrName>
                                        </p:attrNameLst>
                                      </p:cBhvr>
                                      <p:to>
                                        <p:strVal val="hidden"/>
                                      </p:to>
                                    </p:set>
                                  </p:childTnLst>
                                </p:cTn>
                              </p:par>
                              <p:par>
                                <p:cTn id="41" presetID="10" presetClass="exit" presetSubtype="0" fill="hold" grpId="0" nodeType="withEffect">
                                  <p:stCondLst>
                                    <p:cond delay="500"/>
                                  </p:stCondLst>
                                  <p:childTnLst>
                                    <p:animEffect transition="out" filter="fade">
                                      <p:cBhvr>
                                        <p:cTn id="42" dur="500"/>
                                        <p:tgtEl>
                                          <p:spTgt spid="28"/>
                                        </p:tgtEl>
                                      </p:cBhvr>
                                    </p:animEffect>
                                    <p:set>
                                      <p:cBhvr>
                                        <p:cTn id="43" dur="1" fill="hold">
                                          <p:stCondLst>
                                            <p:cond delay="499"/>
                                          </p:stCondLst>
                                        </p:cTn>
                                        <p:tgtEl>
                                          <p:spTgt spid="28"/>
                                        </p:tgtEl>
                                        <p:attrNameLst>
                                          <p:attrName>style.visibility</p:attrName>
                                        </p:attrNameLst>
                                      </p:cBhvr>
                                      <p:to>
                                        <p:strVal val="hidden"/>
                                      </p:to>
                                    </p:set>
                                  </p:childTnLst>
                                </p:cTn>
                              </p:par>
                              <p:par>
                                <p:cTn id="44" presetID="10" presetClass="exit" presetSubtype="0" fill="hold" nodeType="withEffect">
                                  <p:stCondLst>
                                    <p:cond delay="500"/>
                                  </p:stCondLst>
                                  <p:childTnLst>
                                    <p:animEffect transition="out" filter="fade">
                                      <p:cBhvr>
                                        <p:cTn id="45" dur="1000"/>
                                        <p:tgtEl>
                                          <p:spTgt spid="33"/>
                                        </p:tgtEl>
                                      </p:cBhvr>
                                    </p:animEffect>
                                    <p:set>
                                      <p:cBhvr>
                                        <p:cTn id="46" dur="1" fill="hold">
                                          <p:stCondLst>
                                            <p:cond delay="999"/>
                                          </p:stCondLst>
                                        </p:cTn>
                                        <p:tgtEl>
                                          <p:spTgt spid="33"/>
                                        </p:tgtEl>
                                        <p:attrNameLst>
                                          <p:attrName>style.visibility</p:attrName>
                                        </p:attrNameLst>
                                      </p:cBhvr>
                                      <p:to>
                                        <p:strVal val="hidden"/>
                                      </p:to>
                                    </p:set>
                                  </p:childTnLst>
                                </p:cTn>
                              </p:par>
                              <p:par>
                                <p:cTn id="47" presetID="10" presetClass="exit" presetSubtype="0" fill="hold" grpId="0" nodeType="withEffect">
                                  <p:stCondLst>
                                    <p:cond delay="500"/>
                                  </p:stCondLst>
                                  <p:childTnLst>
                                    <p:animEffect transition="out" filter="fade">
                                      <p:cBhvr>
                                        <p:cTn id="48" dur="500"/>
                                        <p:tgtEl>
                                          <p:spTgt spid="31"/>
                                        </p:tgtEl>
                                      </p:cBhvr>
                                    </p:animEffect>
                                    <p:set>
                                      <p:cBhvr>
                                        <p:cTn id="49" dur="1" fill="hold">
                                          <p:stCondLst>
                                            <p:cond delay="499"/>
                                          </p:stCondLst>
                                        </p:cTn>
                                        <p:tgtEl>
                                          <p:spTgt spid="31"/>
                                        </p:tgtEl>
                                        <p:attrNameLst>
                                          <p:attrName>style.visibility</p:attrName>
                                        </p:attrNameLst>
                                      </p:cBhvr>
                                      <p:to>
                                        <p:strVal val="hidden"/>
                                      </p:to>
                                    </p:set>
                                  </p:childTnLst>
                                </p:cTn>
                              </p:par>
                              <p:par>
                                <p:cTn id="50" presetID="10" presetClass="exit" presetSubtype="0" fill="hold" nodeType="withEffect">
                                  <p:stCondLst>
                                    <p:cond delay="500"/>
                                  </p:stCondLst>
                                  <p:childTnLst>
                                    <p:animEffect transition="out" filter="fade">
                                      <p:cBhvr>
                                        <p:cTn id="51" dur="1000"/>
                                        <p:tgtEl>
                                          <p:spTgt spid="15"/>
                                        </p:tgtEl>
                                      </p:cBhvr>
                                    </p:animEffect>
                                    <p:set>
                                      <p:cBhvr>
                                        <p:cTn id="52" dur="1" fill="hold">
                                          <p:stCondLst>
                                            <p:cond delay="999"/>
                                          </p:stCondLst>
                                        </p:cTn>
                                        <p:tgtEl>
                                          <p:spTgt spid="15"/>
                                        </p:tgtEl>
                                        <p:attrNameLst>
                                          <p:attrName>style.visibility</p:attrName>
                                        </p:attrNameLst>
                                      </p:cBhvr>
                                      <p:to>
                                        <p:strVal val="hidden"/>
                                      </p:to>
                                    </p:set>
                                  </p:childTnLst>
                                </p:cTn>
                              </p:par>
                              <p:par>
                                <p:cTn id="53" presetID="10" presetClass="exit" presetSubtype="0" fill="hold" grpId="1" nodeType="withEffect">
                                  <p:stCondLst>
                                    <p:cond delay="50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64" presetClass="path" presetSubtype="0" accel="50000" decel="50000" fill="hold" grpId="0" nodeType="withEffect">
                                  <p:stCondLst>
                                    <p:cond delay="500"/>
                                  </p:stCondLst>
                                  <p:childTnLst>
                                    <p:animMotion origin="layout" path="M 1.38889E-6 3.92096E-6 L -0.37847 -0.36246 " pathEditMode="relative" rAng="0" ptsTypes="AA">
                                      <p:cBhvr>
                                        <p:cTn id="57" dur="1000" fill="hold"/>
                                        <p:tgtEl>
                                          <p:spTgt spid="5"/>
                                        </p:tgtEl>
                                        <p:attrNameLst>
                                          <p:attrName>ppt_x</p:attrName>
                                          <p:attrName>ppt_y</p:attrName>
                                        </p:attrNameLst>
                                      </p:cBhvr>
                                      <p:rCtr x="-18924" y="-18123"/>
                                    </p:animMotion>
                                  </p:childTnLst>
                                </p:cTn>
                              </p:par>
                            </p:childTnLst>
                          </p:cTn>
                        </p:par>
                        <p:par>
                          <p:cTn id="58" fill="hold">
                            <p:stCondLst>
                              <p:cond delay="2500"/>
                            </p:stCondLst>
                            <p:childTnLst>
                              <p:par>
                                <p:cTn id="59" presetID="2" presetClass="entr" presetSubtype="2" fill="hold" nodeType="afterEffect">
                                  <p:stCondLst>
                                    <p:cond delay="0"/>
                                  </p:stCondLst>
                                  <p:childTnLst>
                                    <p:set>
                                      <p:cBhvr>
                                        <p:cTn id="60" dur="1" fill="hold">
                                          <p:stCondLst>
                                            <p:cond delay="0"/>
                                          </p:stCondLst>
                                        </p:cTn>
                                        <p:tgtEl>
                                          <p:spTgt spid="1027"/>
                                        </p:tgtEl>
                                        <p:attrNameLst>
                                          <p:attrName>style.visibility</p:attrName>
                                        </p:attrNameLst>
                                      </p:cBhvr>
                                      <p:to>
                                        <p:strVal val="visible"/>
                                      </p:to>
                                    </p:set>
                                    <p:anim calcmode="lin" valueType="num">
                                      <p:cBhvr additive="base">
                                        <p:cTn id="61" dur="250" fill="hold"/>
                                        <p:tgtEl>
                                          <p:spTgt spid="1027"/>
                                        </p:tgtEl>
                                        <p:attrNameLst>
                                          <p:attrName>ppt_x</p:attrName>
                                        </p:attrNameLst>
                                      </p:cBhvr>
                                      <p:tavLst>
                                        <p:tav tm="0">
                                          <p:val>
                                            <p:strVal val="1+#ppt_w/2"/>
                                          </p:val>
                                        </p:tav>
                                        <p:tav tm="100000">
                                          <p:val>
                                            <p:strVal val="#ppt_x"/>
                                          </p:val>
                                        </p:tav>
                                      </p:tavLst>
                                    </p:anim>
                                    <p:anim calcmode="lin" valueType="num">
                                      <p:cBhvr additive="base">
                                        <p:cTn id="62" dur="250" fill="hold"/>
                                        <p:tgtEl>
                                          <p:spTgt spid="1027"/>
                                        </p:tgtEl>
                                        <p:attrNameLst>
                                          <p:attrName>ppt_y</p:attrName>
                                        </p:attrNameLst>
                                      </p:cBhvr>
                                      <p:tavLst>
                                        <p:tav tm="0">
                                          <p:val>
                                            <p:strVal val="#ppt_y"/>
                                          </p:val>
                                        </p:tav>
                                        <p:tav tm="100000">
                                          <p:val>
                                            <p:strVal val="#ppt_y"/>
                                          </p:val>
                                        </p:tav>
                                      </p:tavLst>
                                    </p:anim>
                                  </p:childTnLst>
                                </p:cTn>
                              </p:par>
                              <p:par>
                                <p:cTn id="63" presetID="35" presetClass="path" presetSubtype="0" decel="50000" fill="hold" nodeType="withEffect">
                                  <p:stCondLst>
                                    <p:cond delay="250"/>
                                  </p:stCondLst>
                                  <p:childTnLst>
                                    <p:animMotion origin="layout" path="M -3.88889E-6 -3.43316E-6 L -0.0092 -0.07255 " pathEditMode="relative" rAng="0" ptsTypes="AA">
                                      <p:cBhvr>
                                        <p:cTn id="64" dur="3000" fill="hold"/>
                                        <p:tgtEl>
                                          <p:spTgt spid="1027"/>
                                        </p:tgtEl>
                                        <p:attrNameLst>
                                          <p:attrName>ppt_x</p:attrName>
                                          <p:attrName>ppt_y</p:attrName>
                                        </p:attrNameLst>
                                      </p:cBhvr>
                                      <p:rCtr x="-469" y="-3643"/>
                                    </p:animMotion>
                                  </p:childTnLst>
                                </p:cTn>
                              </p:par>
                              <p:par>
                                <p:cTn id="65" presetID="2" presetClass="entr" presetSubtype="8" fill="hold" nodeType="withEffect">
                                  <p:stCondLst>
                                    <p:cond delay="0"/>
                                  </p:stCondLst>
                                  <p:childTnLst>
                                    <p:set>
                                      <p:cBhvr>
                                        <p:cTn id="66" dur="1" fill="hold">
                                          <p:stCondLst>
                                            <p:cond delay="0"/>
                                          </p:stCondLst>
                                        </p:cTn>
                                        <p:tgtEl>
                                          <p:spTgt spid="1026"/>
                                        </p:tgtEl>
                                        <p:attrNameLst>
                                          <p:attrName>style.visibility</p:attrName>
                                        </p:attrNameLst>
                                      </p:cBhvr>
                                      <p:to>
                                        <p:strVal val="visible"/>
                                      </p:to>
                                    </p:set>
                                    <p:anim calcmode="lin" valueType="num">
                                      <p:cBhvr additive="base">
                                        <p:cTn id="67" dur="250" fill="hold"/>
                                        <p:tgtEl>
                                          <p:spTgt spid="1026"/>
                                        </p:tgtEl>
                                        <p:attrNameLst>
                                          <p:attrName>ppt_x</p:attrName>
                                        </p:attrNameLst>
                                      </p:cBhvr>
                                      <p:tavLst>
                                        <p:tav tm="0">
                                          <p:val>
                                            <p:strVal val="0-#ppt_w/2"/>
                                          </p:val>
                                        </p:tav>
                                        <p:tav tm="100000">
                                          <p:val>
                                            <p:strVal val="#ppt_x"/>
                                          </p:val>
                                        </p:tav>
                                      </p:tavLst>
                                    </p:anim>
                                    <p:anim calcmode="lin" valueType="num">
                                      <p:cBhvr additive="base">
                                        <p:cTn id="68" dur="250" fill="hold"/>
                                        <p:tgtEl>
                                          <p:spTgt spid="1026"/>
                                        </p:tgtEl>
                                        <p:attrNameLst>
                                          <p:attrName>ppt_y</p:attrName>
                                        </p:attrNameLst>
                                      </p:cBhvr>
                                      <p:tavLst>
                                        <p:tav tm="0">
                                          <p:val>
                                            <p:strVal val="#ppt_y"/>
                                          </p:val>
                                        </p:tav>
                                        <p:tav tm="100000">
                                          <p:val>
                                            <p:strVal val="#ppt_y"/>
                                          </p:val>
                                        </p:tav>
                                      </p:tavLst>
                                    </p:anim>
                                  </p:childTnLst>
                                </p:cTn>
                              </p:par>
                              <p:par>
                                <p:cTn id="69" presetID="35" presetClass="path" presetSubtype="0" decel="50000" fill="hold" nodeType="withEffect">
                                  <p:stCondLst>
                                    <p:cond delay="250"/>
                                  </p:stCondLst>
                                  <p:childTnLst>
                                    <p:animMotion origin="layout" path="M 2.22222E-6 -3.20469E-6 L -0.00382 0.05558 " pathEditMode="relative" rAng="0" ptsTypes="AA">
                                      <p:cBhvr>
                                        <p:cTn id="70" dur="3000" fill="hold"/>
                                        <p:tgtEl>
                                          <p:spTgt spid="1026"/>
                                        </p:tgtEl>
                                        <p:attrNameLst>
                                          <p:attrName>ppt_x</p:attrName>
                                          <p:attrName>ppt_y</p:attrName>
                                        </p:attrNameLst>
                                      </p:cBhvr>
                                      <p:rCtr x="-191" y="27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4" grpId="0" animBg="1"/>
      <p:bldP spid="27" grpId="0" animBg="1"/>
      <p:bldP spid="28" grpId="0" animBg="1"/>
      <p:bldP spid="31" grpId="0" animBg="1"/>
      <p:bldP spid="2" grpId="0" animBg="1"/>
      <p:bldP spid="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733107" y="2169042"/>
            <a:ext cx="1614288" cy="369332"/>
          </a:xfrm>
          <a:prstGeom prst="rect">
            <a:avLst/>
          </a:prstGeom>
          <a:noFill/>
        </p:spPr>
        <p:txBody>
          <a:bodyPr wrap="none" rtlCol="0">
            <a:spAutoFit/>
          </a:bodyPr>
          <a:lstStyle/>
          <a:p>
            <a:r>
              <a:rPr lang="fr-FR" dirty="0" err="1" smtClean="0"/>
              <a:t>Video</a:t>
            </a:r>
            <a:r>
              <a:rPr lang="fr-FR" dirty="0" smtClean="0"/>
              <a:t> patinage</a:t>
            </a:r>
            <a:endParaRPr lang="fr-FR" dirty="0"/>
          </a:p>
        </p:txBody>
      </p:sp>
    </p:spTree>
    <p:extLst>
      <p:ext uri="{BB962C8B-B14F-4D97-AF65-F5344CB8AC3E}">
        <p14:creationId xmlns:p14="http://schemas.microsoft.com/office/powerpoint/2010/main" val="12319103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e 15"/>
          <p:cNvGrpSpPr/>
          <p:nvPr/>
        </p:nvGrpSpPr>
        <p:grpSpPr>
          <a:xfrm>
            <a:off x="2549054" y="806450"/>
            <a:ext cx="3668206" cy="3668870"/>
            <a:chOff x="2989826" y="386710"/>
            <a:chExt cx="4397144" cy="4397941"/>
          </a:xfrm>
          <a:effectLst>
            <a:glow rad="101600">
              <a:schemeClr val="bg1">
                <a:alpha val="40000"/>
              </a:schemeClr>
            </a:glow>
          </a:effectLst>
        </p:grpSpPr>
        <p:sp>
          <p:nvSpPr>
            <p:cNvPr id="17" name="Forme libre 16"/>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2" name="Forme libre 21"/>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3" name="Forme libre 22"/>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4" name="Forme libre 23"/>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5" name="Grafik 7" descr="Logo_OPEL_large.png"/>
          <p:cNvPicPr>
            <a:picLocks noChangeAspect="1"/>
          </p:cNvPicPr>
          <p:nvPr/>
        </p:nvPicPr>
        <p:blipFill rotWithShape="1">
          <a:blip r:embed="rId2"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6" name="Grafik 7" descr="Logo_OPEL_large.png"/>
          <p:cNvPicPr>
            <a:picLocks noChangeAspect="1"/>
          </p:cNvPicPr>
          <p:nvPr/>
        </p:nvPicPr>
        <p:blipFill rotWithShape="1">
          <a:blip r:embed="rId2"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7" name="Forme libre 26"/>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8" name="Forme libre 27"/>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9" name="Grafik 7" descr="Logo_OPEL_large.png"/>
          <p:cNvPicPr>
            <a:picLocks noChangeAspect="1"/>
          </p:cNvPicPr>
          <p:nvPr/>
        </p:nvPicPr>
        <p:blipFill rotWithShape="1">
          <a:blip r:embed="rId2"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30" name="Forme libre 29"/>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1" name="Grafik 7" descr="Logo_OPEL_large.png"/>
          <p:cNvPicPr>
            <a:picLocks noChangeAspect="1"/>
          </p:cNvPicPr>
          <p:nvPr/>
        </p:nvPicPr>
        <p:blipFill rotWithShape="1">
          <a:blip r:embed="rId2" cstate="print"/>
          <a:srcRect b="15801"/>
          <a:stretch/>
        </p:blipFill>
        <p:spPr>
          <a:xfrm>
            <a:off x="3856257" y="3186600"/>
            <a:ext cx="213178" cy="180000"/>
          </a:xfrm>
          <a:prstGeom prst="rect">
            <a:avLst/>
          </a:prstGeom>
          <a:noFill/>
          <a:ln>
            <a:noFill/>
          </a:ln>
          <a:effectLst>
            <a:glow rad="114300">
              <a:schemeClr val="bg1">
                <a:alpha val="88000"/>
              </a:schemeClr>
            </a:glow>
          </a:effectLst>
        </p:spPr>
      </p:pic>
      <p:pic>
        <p:nvPicPr>
          <p:cNvPr id="32" name="Grafik 7" descr="Logo_OPEL_large.png"/>
          <p:cNvPicPr>
            <a:picLocks noChangeAspect="1"/>
          </p:cNvPicPr>
          <p:nvPr/>
        </p:nvPicPr>
        <p:blipFill rotWithShape="1">
          <a:blip r:embed="rId2"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33" name="Forme libre 32"/>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4" name="Grafik 7" descr="Logo_OPEL_large.png"/>
          <p:cNvPicPr>
            <a:picLocks noChangeAspect="1"/>
          </p:cNvPicPr>
          <p:nvPr/>
        </p:nvPicPr>
        <p:blipFill rotWithShape="1">
          <a:blip r:embed="rId2"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2" name="Forme libre 1"/>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5" name="Grafik 7" descr="Logo_OPEL_large.png"/>
          <p:cNvPicPr>
            <a:picLocks noChangeAspect="1"/>
          </p:cNvPicPr>
          <p:nvPr/>
        </p:nvPicPr>
        <p:blipFill rotWithShape="1">
          <a:blip r:embed="rId2" cstate="print"/>
          <a:srcRect b="15801"/>
          <a:stretch/>
        </p:blipFill>
        <p:spPr>
          <a:xfrm>
            <a:off x="4081560" y="4046522"/>
            <a:ext cx="425598" cy="359360"/>
          </a:xfrm>
          <a:prstGeom prst="rect">
            <a:avLst/>
          </a:prstGeom>
          <a:noFill/>
          <a:ln>
            <a:noFill/>
          </a:ln>
          <a:effectLst>
            <a:glow rad="114300">
              <a:schemeClr val="bg1">
                <a:alpha val="88000"/>
              </a:schemeClr>
            </a:glow>
          </a:effectLst>
        </p:spPr>
      </p:pic>
      <p:sp>
        <p:nvSpPr>
          <p:cNvPr id="5" name="ZoneTexte 4"/>
          <p:cNvSpPr txBox="1"/>
          <p:nvPr/>
        </p:nvSpPr>
        <p:spPr>
          <a:xfrm>
            <a:off x="3532180" y="2791820"/>
            <a:ext cx="2211736"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smtClean="0">
                <a:solidFill>
                  <a:prstClr val="white">
                    <a:shade val="50000"/>
                  </a:prstClr>
                </a:solidFill>
              </a:rPr>
              <a:t>CARCASSONNE</a:t>
            </a:r>
            <a:endParaRPr lang="fr-FR" sz="2000" dirty="0">
              <a:solidFill>
                <a:prstClr val="white">
                  <a:shade val="50000"/>
                </a:prstClr>
              </a:solidFill>
            </a:endParaRPr>
          </a:p>
        </p:txBody>
      </p:sp>
    </p:spTree>
    <p:extLst>
      <p:ext uri="{BB962C8B-B14F-4D97-AF65-F5344CB8AC3E}">
        <p14:creationId xmlns:p14="http://schemas.microsoft.com/office/powerpoint/2010/main" val="691958625"/>
      </p:ext>
    </p:extLst>
  </p:cSld>
  <p:clrMapOvr>
    <a:masterClrMapping/>
  </p:clrMapOvr>
  <mc:AlternateContent xmlns:mc="http://schemas.openxmlformats.org/markup-compatibility/2006" xmlns:p14="http://schemas.microsoft.com/office/powerpoint/2010/main">
    <mc:Choice Requires="p14">
      <p:transition spd="slow" p14:dur="1500" advClick="0" advTm="4000">
        <p14:window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 calcmode="lin" valueType="num">
                                      <p:cBhvr>
                                        <p:cTn id="13" dur="1000" fill="hold"/>
                                        <p:tgtEl>
                                          <p:spTgt spid="15"/>
                                        </p:tgtEl>
                                        <p:attrNameLst>
                                          <p:attrName>style.rotation</p:attrName>
                                        </p:attrNameLst>
                                      </p:cBhvr>
                                      <p:tavLst>
                                        <p:tav tm="0">
                                          <p:val>
                                            <p:fltVal val="90"/>
                                          </p:val>
                                        </p:tav>
                                        <p:tav tm="100000">
                                          <p:val>
                                            <p:fltVal val="0"/>
                                          </p:val>
                                        </p:tav>
                                      </p:tavLst>
                                    </p:anim>
                                    <p:animEffect transition="in" filter="fade">
                                      <p:cBhvr>
                                        <p:cTn id="14" dur="10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Effect transition="in" filter="fade">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NBR\NBR - Signalisation et immobilier\03_Batiment_immobilier\01_DDS_DSSA_Plans_Photos_Distributeurs_2012\Valence_FR1528_5963\photos\Valence 2012 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0481" y="1046661"/>
            <a:ext cx="7459799" cy="36971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ZoneTexte 3"/>
          <p:cNvSpPr txBox="1"/>
          <p:nvPr/>
        </p:nvSpPr>
        <p:spPr>
          <a:xfrm>
            <a:off x="3689796" y="2469417"/>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a:solidFill>
                  <a:prstClr val="white">
                    <a:shade val="50000"/>
                  </a:prstClr>
                </a:solidFill>
              </a:rPr>
              <a:t>VALENCE</a:t>
            </a:r>
          </a:p>
        </p:txBody>
      </p:sp>
      <p:grpSp>
        <p:nvGrpSpPr>
          <p:cNvPr id="14" name="Groupe 13"/>
          <p:cNvGrpSpPr/>
          <p:nvPr/>
        </p:nvGrpSpPr>
        <p:grpSpPr>
          <a:xfrm>
            <a:off x="2549054" y="806450"/>
            <a:ext cx="3668206" cy="3668870"/>
            <a:chOff x="2989826" y="386710"/>
            <a:chExt cx="4397144" cy="4397941"/>
          </a:xfrm>
          <a:effectLst>
            <a:glow rad="101600">
              <a:schemeClr val="bg1">
                <a:alpha val="40000"/>
              </a:schemeClr>
            </a:glow>
          </a:effectLst>
        </p:grpSpPr>
        <p:sp>
          <p:nvSpPr>
            <p:cNvPr id="15" name="Forme libre 14"/>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6" name="Forme libre 15"/>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2" name="Forme libre 21"/>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3" name="Grafik 7" descr="Logo_OPEL_large.png"/>
          <p:cNvPicPr>
            <a:picLocks noChangeAspect="1"/>
          </p:cNvPicPr>
          <p:nvPr/>
        </p:nvPicPr>
        <p:blipFill rotWithShape="1">
          <a:blip r:embed="rId3"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4" name="Grafik 7" descr="Logo_OPEL_large.png"/>
          <p:cNvPicPr>
            <a:picLocks noChangeAspect="1"/>
          </p:cNvPicPr>
          <p:nvPr/>
        </p:nvPicPr>
        <p:blipFill rotWithShape="1">
          <a:blip r:embed="rId3"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5" name="Forme libre 24"/>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6" name="Forme libre 25"/>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7" name="Grafik 7" descr="Logo_OPEL_large.png"/>
          <p:cNvPicPr>
            <a:picLocks noChangeAspect="1"/>
          </p:cNvPicPr>
          <p:nvPr/>
        </p:nvPicPr>
        <p:blipFill rotWithShape="1">
          <a:blip r:embed="rId3"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28" name="Forme libre 27"/>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9" name="Grafik 7" descr="Logo_OPEL_large.png"/>
          <p:cNvPicPr>
            <a:picLocks noChangeAspect="1"/>
          </p:cNvPicPr>
          <p:nvPr/>
        </p:nvPicPr>
        <p:blipFill rotWithShape="1">
          <a:blip r:embed="rId3" cstate="print"/>
          <a:srcRect b="15801"/>
          <a:stretch/>
        </p:blipFill>
        <p:spPr>
          <a:xfrm>
            <a:off x="3856257" y="3186600"/>
            <a:ext cx="213178" cy="180000"/>
          </a:xfrm>
          <a:prstGeom prst="rect">
            <a:avLst/>
          </a:prstGeom>
          <a:noFill/>
          <a:ln>
            <a:noFill/>
          </a:ln>
          <a:effectLst>
            <a:glow rad="114300">
              <a:schemeClr val="bg1">
                <a:alpha val="88000"/>
              </a:schemeClr>
            </a:glow>
          </a:effectLst>
        </p:spPr>
      </p:pic>
      <p:sp>
        <p:nvSpPr>
          <p:cNvPr id="31" name="Forme libre 30"/>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2" name="Grafik 7" descr="Logo_OPEL_large.png"/>
          <p:cNvPicPr>
            <a:picLocks noChangeAspect="1"/>
          </p:cNvPicPr>
          <p:nvPr/>
        </p:nvPicPr>
        <p:blipFill rotWithShape="1">
          <a:blip r:embed="rId3"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34" name="Forme libre 33"/>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0" name="Grafik 7" descr="Logo_OPEL_large.png"/>
          <p:cNvPicPr>
            <a:picLocks noChangeAspect="1"/>
          </p:cNvPicPr>
          <p:nvPr/>
        </p:nvPicPr>
        <p:blipFill rotWithShape="1">
          <a:blip r:embed="rId3"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2" name="Forme libre 1"/>
          <p:cNvSpPr/>
          <p:nvPr/>
        </p:nvSpPr>
        <p:spPr>
          <a:xfrm>
            <a:off x="4300396" y="3422210"/>
            <a:ext cx="906087" cy="766589"/>
          </a:xfrm>
          <a:custGeom>
            <a:avLst/>
            <a:gdLst>
              <a:gd name="connsiteX0" fmla="*/ 0 w 906087"/>
              <a:gd name="connsiteY0" fmla="*/ 787651 h 841972"/>
              <a:gd name="connsiteX1" fmla="*/ 54321 w 906087"/>
              <a:gd name="connsiteY1" fmla="*/ 823865 h 841972"/>
              <a:gd name="connsiteX2" fmla="*/ 144855 w 906087"/>
              <a:gd name="connsiteY2" fmla="*/ 841972 h 841972"/>
              <a:gd name="connsiteX3" fmla="*/ 244444 w 906087"/>
              <a:gd name="connsiteY3" fmla="*/ 814812 h 841972"/>
              <a:gd name="connsiteX4" fmla="*/ 262551 w 906087"/>
              <a:gd name="connsiteY4" fmla="*/ 787651 h 841972"/>
              <a:gd name="connsiteX5" fmla="*/ 316871 w 906087"/>
              <a:gd name="connsiteY5" fmla="*/ 769544 h 841972"/>
              <a:gd name="connsiteX6" fmla="*/ 325925 w 906087"/>
              <a:gd name="connsiteY6" fmla="*/ 742384 h 841972"/>
              <a:gd name="connsiteX7" fmla="*/ 344032 w 906087"/>
              <a:gd name="connsiteY7" fmla="*/ 715224 h 841972"/>
              <a:gd name="connsiteX8" fmla="*/ 353085 w 906087"/>
              <a:gd name="connsiteY8" fmla="*/ 679010 h 841972"/>
              <a:gd name="connsiteX9" fmla="*/ 380246 w 906087"/>
              <a:gd name="connsiteY9" fmla="*/ 488887 h 841972"/>
              <a:gd name="connsiteX10" fmla="*/ 407406 w 906087"/>
              <a:gd name="connsiteY10" fmla="*/ 470780 h 841972"/>
              <a:gd name="connsiteX11" fmla="*/ 443620 w 906087"/>
              <a:gd name="connsiteY11" fmla="*/ 461727 h 841972"/>
              <a:gd name="connsiteX12" fmla="*/ 470780 w 906087"/>
              <a:gd name="connsiteY12" fmla="*/ 443620 h 841972"/>
              <a:gd name="connsiteX13" fmla="*/ 506994 w 906087"/>
              <a:gd name="connsiteY13" fmla="*/ 425513 h 841972"/>
              <a:gd name="connsiteX14" fmla="*/ 525101 w 906087"/>
              <a:gd name="connsiteY14" fmla="*/ 398352 h 841972"/>
              <a:gd name="connsiteX15" fmla="*/ 579422 w 906087"/>
              <a:gd name="connsiteY15" fmla="*/ 380245 h 841972"/>
              <a:gd name="connsiteX16" fmla="*/ 597529 w 906087"/>
              <a:gd name="connsiteY16" fmla="*/ 353085 h 841972"/>
              <a:gd name="connsiteX17" fmla="*/ 633743 w 906087"/>
              <a:gd name="connsiteY17" fmla="*/ 344032 h 841972"/>
              <a:gd name="connsiteX18" fmla="*/ 697117 w 906087"/>
              <a:gd name="connsiteY18" fmla="*/ 325925 h 841972"/>
              <a:gd name="connsiteX19" fmla="*/ 706170 w 906087"/>
              <a:gd name="connsiteY19" fmla="*/ 298764 h 841972"/>
              <a:gd name="connsiteX20" fmla="*/ 760491 w 906087"/>
              <a:gd name="connsiteY20" fmla="*/ 280657 h 841972"/>
              <a:gd name="connsiteX21" fmla="*/ 787652 w 906087"/>
              <a:gd name="connsiteY21" fmla="*/ 262550 h 841972"/>
              <a:gd name="connsiteX22" fmla="*/ 796705 w 906087"/>
              <a:gd name="connsiteY22" fmla="*/ 235390 h 841972"/>
              <a:gd name="connsiteX23" fmla="*/ 823865 w 906087"/>
              <a:gd name="connsiteY23" fmla="*/ 226337 h 841972"/>
              <a:gd name="connsiteX24" fmla="*/ 851026 w 906087"/>
              <a:gd name="connsiteY24" fmla="*/ 199176 h 841972"/>
              <a:gd name="connsiteX25" fmla="*/ 869133 w 906087"/>
              <a:gd name="connsiteY25" fmla="*/ 144855 h 841972"/>
              <a:gd name="connsiteX26" fmla="*/ 896293 w 906087"/>
              <a:gd name="connsiteY26" fmla="*/ 81481 h 841972"/>
              <a:gd name="connsiteX27" fmla="*/ 905347 w 906087"/>
              <a:gd name="connsiteY27" fmla="*/ 45267 h 841972"/>
              <a:gd name="connsiteX28" fmla="*/ 905347 w 906087"/>
              <a:gd name="connsiteY28" fmla="*/ 0 h 8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6087" h="841972">
                <a:moveTo>
                  <a:pt x="0" y="787651"/>
                </a:moveTo>
                <a:cubicBezTo>
                  <a:pt x="18107" y="799722"/>
                  <a:pt x="35298" y="813296"/>
                  <a:pt x="54321" y="823865"/>
                </a:cubicBezTo>
                <a:cubicBezTo>
                  <a:pt x="76202" y="836022"/>
                  <a:pt x="129104" y="839722"/>
                  <a:pt x="144855" y="841972"/>
                </a:cubicBezTo>
                <a:cubicBezTo>
                  <a:pt x="187698" y="836617"/>
                  <a:pt x="215098" y="844158"/>
                  <a:pt x="244444" y="814812"/>
                </a:cubicBezTo>
                <a:cubicBezTo>
                  <a:pt x="252138" y="807118"/>
                  <a:pt x="253324" y="793418"/>
                  <a:pt x="262551" y="787651"/>
                </a:cubicBezTo>
                <a:cubicBezTo>
                  <a:pt x="278736" y="777535"/>
                  <a:pt x="316871" y="769544"/>
                  <a:pt x="316871" y="769544"/>
                </a:cubicBezTo>
                <a:cubicBezTo>
                  <a:pt x="319889" y="760491"/>
                  <a:pt x="321657" y="750920"/>
                  <a:pt x="325925" y="742384"/>
                </a:cubicBezTo>
                <a:cubicBezTo>
                  <a:pt x="330791" y="732652"/>
                  <a:pt x="339746" y="725225"/>
                  <a:pt x="344032" y="715224"/>
                </a:cubicBezTo>
                <a:cubicBezTo>
                  <a:pt x="348933" y="703787"/>
                  <a:pt x="350067" y="691081"/>
                  <a:pt x="353085" y="679010"/>
                </a:cubicBezTo>
                <a:cubicBezTo>
                  <a:pt x="355642" y="632993"/>
                  <a:pt x="333380" y="535753"/>
                  <a:pt x="380246" y="488887"/>
                </a:cubicBezTo>
                <a:cubicBezTo>
                  <a:pt x="387940" y="481193"/>
                  <a:pt x="397405" y="475066"/>
                  <a:pt x="407406" y="470780"/>
                </a:cubicBezTo>
                <a:cubicBezTo>
                  <a:pt x="418843" y="465879"/>
                  <a:pt x="431549" y="464745"/>
                  <a:pt x="443620" y="461727"/>
                </a:cubicBezTo>
                <a:cubicBezTo>
                  <a:pt x="452673" y="455691"/>
                  <a:pt x="461333" y="449018"/>
                  <a:pt x="470780" y="443620"/>
                </a:cubicBezTo>
                <a:cubicBezTo>
                  <a:pt x="482498" y="436924"/>
                  <a:pt x="496626" y="434153"/>
                  <a:pt x="506994" y="425513"/>
                </a:cubicBezTo>
                <a:cubicBezTo>
                  <a:pt x="515353" y="418547"/>
                  <a:pt x="515874" y="404119"/>
                  <a:pt x="525101" y="398352"/>
                </a:cubicBezTo>
                <a:cubicBezTo>
                  <a:pt x="541286" y="388236"/>
                  <a:pt x="579422" y="380245"/>
                  <a:pt x="579422" y="380245"/>
                </a:cubicBezTo>
                <a:cubicBezTo>
                  <a:pt x="585458" y="371192"/>
                  <a:pt x="588476" y="359120"/>
                  <a:pt x="597529" y="353085"/>
                </a:cubicBezTo>
                <a:cubicBezTo>
                  <a:pt x="607882" y="346183"/>
                  <a:pt x="621779" y="347450"/>
                  <a:pt x="633743" y="344032"/>
                </a:cubicBezTo>
                <a:cubicBezTo>
                  <a:pt x="724660" y="318055"/>
                  <a:pt x="583906" y="354226"/>
                  <a:pt x="697117" y="325925"/>
                </a:cubicBezTo>
                <a:cubicBezTo>
                  <a:pt x="700135" y="316871"/>
                  <a:pt x="698404" y="304311"/>
                  <a:pt x="706170" y="298764"/>
                </a:cubicBezTo>
                <a:cubicBezTo>
                  <a:pt x="721701" y="287670"/>
                  <a:pt x="744610" y="291244"/>
                  <a:pt x="760491" y="280657"/>
                </a:cubicBezTo>
                <a:lnTo>
                  <a:pt x="787652" y="262550"/>
                </a:lnTo>
                <a:cubicBezTo>
                  <a:pt x="790670" y="253497"/>
                  <a:pt x="789957" y="242138"/>
                  <a:pt x="796705" y="235390"/>
                </a:cubicBezTo>
                <a:cubicBezTo>
                  <a:pt x="803453" y="228642"/>
                  <a:pt x="815925" y="231631"/>
                  <a:pt x="823865" y="226337"/>
                </a:cubicBezTo>
                <a:cubicBezTo>
                  <a:pt x="834518" y="219235"/>
                  <a:pt x="841972" y="208230"/>
                  <a:pt x="851026" y="199176"/>
                </a:cubicBezTo>
                <a:cubicBezTo>
                  <a:pt x="857062" y="181069"/>
                  <a:pt x="860597" y="161926"/>
                  <a:pt x="869133" y="144855"/>
                </a:cubicBezTo>
                <a:cubicBezTo>
                  <a:pt x="885230" y="112661"/>
                  <a:pt x="887411" y="112566"/>
                  <a:pt x="896293" y="81481"/>
                </a:cubicBezTo>
                <a:cubicBezTo>
                  <a:pt x="899711" y="69517"/>
                  <a:pt x="903973" y="57634"/>
                  <a:pt x="905347" y="45267"/>
                </a:cubicBezTo>
                <a:cubicBezTo>
                  <a:pt x="907013" y="30270"/>
                  <a:pt x="905347" y="15089"/>
                  <a:pt x="90534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5" name="Grafik 7" descr="Logo_OPEL_large.png"/>
          <p:cNvPicPr>
            <a:picLocks noChangeAspect="1"/>
          </p:cNvPicPr>
          <p:nvPr/>
        </p:nvPicPr>
        <p:blipFill rotWithShape="1">
          <a:blip r:embed="rId3" cstate="print"/>
          <a:srcRect b="15801"/>
          <a:stretch/>
        </p:blipFill>
        <p:spPr>
          <a:xfrm>
            <a:off x="4178579" y="4098799"/>
            <a:ext cx="213178" cy="180000"/>
          </a:xfrm>
          <a:prstGeom prst="rect">
            <a:avLst/>
          </a:prstGeom>
          <a:noFill/>
          <a:ln>
            <a:noFill/>
          </a:ln>
          <a:effectLst>
            <a:glow rad="114300">
              <a:schemeClr val="bg1">
                <a:alpha val="88000"/>
              </a:schemeClr>
            </a:glow>
          </a:effectLst>
        </p:spPr>
      </p:pic>
      <p:pic>
        <p:nvPicPr>
          <p:cNvPr id="13" name="Grafik 7" descr="Logo_OPEL_large.png"/>
          <p:cNvPicPr>
            <a:picLocks noChangeAspect="1"/>
          </p:cNvPicPr>
          <p:nvPr/>
        </p:nvPicPr>
        <p:blipFill rotWithShape="1">
          <a:blip r:embed="rId3" cstate="print"/>
          <a:srcRect b="15801"/>
          <a:stretch/>
        </p:blipFill>
        <p:spPr>
          <a:xfrm>
            <a:off x="4973248" y="3209554"/>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20208458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 calcmode="lin" valueType="num">
                                      <p:cBhvr>
                                        <p:cTn id="13" dur="1000" fill="hold"/>
                                        <p:tgtEl>
                                          <p:spTgt spid="13"/>
                                        </p:tgtEl>
                                        <p:attrNameLst>
                                          <p:attrName>style.rotation</p:attrName>
                                        </p:attrNameLst>
                                      </p:cBhvr>
                                      <p:tavLst>
                                        <p:tav tm="0">
                                          <p:val>
                                            <p:fltVal val="90"/>
                                          </p:val>
                                        </p:tav>
                                        <p:tav tm="100000">
                                          <p:val>
                                            <p:fltVal val="0"/>
                                          </p:val>
                                        </p:tav>
                                      </p:tavLst>
                                    </p:anim>
                                    <p:animEffect transition="in" filter="fade">
                                      <p:cBhvr>
                                        <p:cTn id="14" dur="1000"/>
                                        <p:tgtEl>
                                          <p:spTgt spid="13"/>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childTnLst>
                          </p:cTn>
                        </p:par>
                        <p:par>
                          <p:cTn id="20" fill="hold">
                            <p:stCondLst>
                              <p:cond delay="1500"/>
                            </p:stCondLst>
                            <p:childTnLst>
                              <p:par>
                                <p:cTn id="21" presetID="10" presetClass="exit" presetSubtype="0" fill="hold" nodeType="afterEffect">
                                  <p:stCondLst>
                                    <p:cond delay="500"/>
                                  </p:stCondLst>
                                  <p:childTnLst>
                                    <p:animEffect transition="out" filter="fade">
                                      <p:cBhvr>
                                        <p:cTn id="22" dur="1000"/>
                                        <p:tgtEl>
                                          <p:spTgt spid="24"/>
                                        </p:tgtEl>
                                      </p:cBhvr>
                                    </p:animEffect>
                                    <p:set>
                                      <p:cBhvr>
                                        <p:cTn id="23" dur="1" fill="hold">
                                          <p:stCondLst>
                                            <p:cond delay="999"/>
                                          </p:stCondLst>
                                        </p:cTn>
                                        <p:tgtEl>
                                          <p:spTgt spid="24"/>
                                        </p:tgtEl>
                                        <p:attrNameLst>
                                          <p:attrName>style.visibility</p:attrName>
                                        </p:attrNameLst>
                                      </p:cBhvr>
                                      <p:to>
                                        <p:strVal val="hidden"/>
                                      </p:to>
                                    </p:set>
                                  </p:childTnLst>
                                </p:cTn>
                              </p:par>
                              <p:par>
                                <p:cTn id="24" presetID="10" presetClass="exit" presetSubtype="0" fill="hold" grpId="0" nodeType="withEffect">
                                  <p:stCondLst>
                                    <p:cond delay="500"/>
                                  </p:stCondLst>
                                  <p:childTnLst>
                                    <p:animEffect transition="out" filter="fade">
                                      <p:cBhvr>
                                        <p:cTn id="25" dur="500"/>
                                        <p:tgtEl>
                                          <p:spTgt spid="22"/>
                                        </p:tgtEl>
                                      </p:cBhvr>
                                    </p:animEffect>
                                    <p:set>
                                      <p:cBhvr>
                                        <p:cTn id="26" dur="1" fill="hold">
                                          <p:stCondLst>
                                            <p:cond delay="499"/>
                                          </p:stCondLst>
                                        </p:cTn>
                                        <p:tgtEl>
                                          <p:spTgt spid="22"/>
                                        </p:tgtEl>
                                        <p:attrNameLst>
                                          <p:attrName>style.visibility</p:attrName>
                                        </p:attrNameLst>
                                      </p:cBhvr>
                                      <p:to>
                                        <p:strVal val="hidden"/>
                                      </p:to>
                                    </p:set>
                                  </p:childTnLst>
                                </p:cTn>
                              </p:par>
                              <p:par>
                                <p:cTn id="27" presetID="10" presetClass="exit" presetSubtype="0" fill="hold" nodeType="withEffect">
                                  <p:stCondLst>
                                    <p:cond delay="500"/>
                                  </p:stCondLst>
                                  <p:childTnLst>
                                    <p:animEffect transition="out" filter="fade">
                                      <p:cBhvr>
                                        <p:cTn id="28" dur="1000"/>
                                        <p:tgtEl>
                                          <p:spTgt spid="14"/>
                                        </p:tgtEl>
                                      </p:cBhvr>
                                    </p:animEffect>
                                    <p:set>
                                      <p:cBhvr>
                                        <p:cTn id="29" dur="1" fill="hold">
                                          <p:stCondLst>
                                            <p:cond delay="999"/>
                                          </p:stCondLst>
                                        </p:cTn>
                                        <p:tgtEl>
                                          <p:spTgt spid="14"/>
                                        </p:tgtEl>
                                        <p:attrNameLst>
                                          <p:attrName>style.visibility</p:attrName>
                                        </p:attrNameLst>
                                      </p:cBhvr>
                                      <p:to>
                                        <p:strVal val="hidden"/>
                                      </p:to>
                                    </p:set>
                                  </p:childTnLst>
                                </p:cTn>
                              </p:par>
                              <p:par>
                                <p:cTn id="30" presetID="10" presetClass="exit" presetSubtype="0" fill="hold" nodeType="withEffect">
                                  <p:stCondLst>
                                    <p:cond delay="500"/>
                                  </p:stCondLst>
                                  <p:childTnLst>
                                    <p:animEffect transition="out" filter="fade">
                                      <p:cBhvr>
                                        <p:cTn id="31" dur="1000"/>
                                        <p:tgtEl>
                                          <p:spTgt spid="23"/>
                                        </p:tgtEl>
                                      </p:cBhvr>
                                    </p:animEffect>
                                    <p:set>
                                      <p:cBhvr>
                                        <p:cTn id="32" dur="1" fill="hold">
                                          <p:stCondLst>
                                            <p:cond delay="999"/>
                                          </p:stCondLst>
                                        </p:cTn>
                                        <p:tgtEl>
                                          <p:spTgt spid="23"/>
                                        </p:tgtEl>
                                        <p:attrNameLst>
                                          <p:attrName>style.visibility</p:attrName>
                                        </p:attrNameLst>
                                      </p:cBhvr>
                                      <p:to>
                                        <p:strVal val="hidden"/>
                                      </p:to>
                                    </p:set>
                                  </p:childTnLst>
                                </p:cTn>
                              </p:par>
                              <p:par>
                                <p:cTn id="33" presetID="10" presetClass="exit" presetSubtype="0" fill="hold" nodeType="withEffect">
                                  <p:stCondLst>
                                    <p:cond delay="500"/>
                                  </p:stCondLst>
                                  <p:childTnLst>
                                    <p:animEffect transition="out" filter="fade">
                                      <p:cBhvr>
                                        <p:cTn id="34" dur="1000"/>
                                        <p:tgtEl>
                                          <p:spTgt spid="27"/>
                                        </p:tgtEl>
                                      </p:cBhvr>
                                    </p:animEffect>
                                    <p:set>
                                      <p:cBhvr>
                                        <p:cTn id="35" dur="1" fill="hold">
                                          <p:stCondLst>
                                            <p:cond delay="999"/>
                                          </p:stCondLst>
                                        </p:cTn>
                                        <p:tgtEl>
                                          <p:spTgt spid="27"/>
                                        </p:tgtEl>
                                        <p:attrNameLst>
                                          <p:attrName>style.visibility</p:attrName>
                                        </p:attrNameLst>
                                      </p:cBhvr>
                                      <p:to>
                                        <p:strVal val="hidden"/>
                                      </p:to>
                                    </p:set>
                                  </p:childTnLst>
                                </p:cTn>
                              </p:par>
                              <p:par>
                                <p:cTn id="36" presetID="10" presetClass="exit" presetSubtype="0" fill="hold" grpId="0" nodeType="withEffect">
                                  <p:stCondLst>
                                    <p:cond delay="500"/>
                                  </p:stCondLst>
                                  <p:childTnLst>
                                    <p:animEffect transition="out" filter="fade">
                                      <p:cBhvr>
                                        <p:cTn id="37" dur="500"/>
                                        <p:tgtEl>
                                          <p:spTgt spid="25"/>
                                        </p:tgtEl>
                                      </p:cBhvr>
                                    </p:animEffect>
                                    <p:set>
                                      <p:cBhvr>
                                        <p:cTn id="38" dur="1" fill="hold">
                                          <p:stCondLst>
                                            <p:cond delay="499"/>
                                          </p:stCondLst>
                                        </p:cTn>
                                        <p:tgtEl>
                                          <p:spTgt spid="25"/>
                                        </p:tgtEl>
                                        <p:attrNameLst>
                                          <p:attrName>style.visibility</p:attrName>
                                        </p:attrNameLst>
                                      </p:cBhvr>
                                      <p:to>
                                        <p:strVal val="hidden"/>
                                      </p:to>
                                    </p:set>
                                  </p:childTnLst>
                                </p:cTn>
                              </p:par>
                              <p:par>
                                <p:cTn id="39" presetID="10" presetClass="exit" presetSubtype="0" fill="hold" nodeType="withEffect">
                                  <p:stCondLst>
                                    <p:cond delay="500"/>
                                  </p:stCondLst>
                                  <p:childTnLst>
                                    <p:animEffect transition="out" filter="fade">
                                      <p:cBhvr>
                                        <p:cTn id="40" dur="1000"/>
                                        <p:tgtEl>
                                          <p:spTgt spid="29"/>
                                        </p:tgtEl>
                                      </p:cBhvr>
                                    </p:animEffect>
                                    <p:set>
                                      <p:cBhvr>
                                        <p:cTn id="41" dur="1" fill="hold">
                                          <p:stCondLst>
                                            <p:cond delay="999"/>
                                          </p:stCondLst>
                                        </p:cTn>
                                        <p:tgtEl>
                                          <p:spTgt spid="29"/>
                                        </p:tgtEl>
                                        <p:attrNameLst>
                                          <p:attrName>style.visibility</p:attrName>
                                        </p:attrNameLst>
                                      </p:cBhvr>
                                      <p:to>
                                        <p:strVal val="hidden"/>
                                      </p:to>
                                    </p:set>
                                  </p:childTnLst>
                                </p:cTn>
                              </p:par>
                              <p:par>
                                <p:cTn id="42" presetID="10" presetClass="exit" presetSubtype="0" fill="hold" grpId="0" nodeType="withEffect">
                                  <p:stCondLst>
                                    <p:cond delay="500"/>
                                  </p:stCondLst>
                                  <p:childTnLst>
                                    <p:animEffect transition="out" filter="fade">
                                      <p:cBhvr>
                                        <p:cTn id="43" dur="500"/>
                                        <p:tgtEl>
                                          <p:spTgt spid="26"/>
                                        </p:tgtEl>
                                      </p:cBhvr>
                                    </p:animEffect>
                                    <p:set>
                                      <p:cBhvr>
                                        <p:cTn id="44" dur="1" fill="hold">
                                          <p:stCondLst>
                                            <p:cond delay="499"/>
                                          </p:stCondLst>
                                        </p:cTn>
                                        <p:tgtEl>
                                          <p:spTgt spid="26"/>
                                        </p:tgtEl>
                                        <p:attrNameLst>
                                          <p:attrName>style.visibility</p:attrName>
                                        </p:attrNameLst>
                                      </p:cBhvr>
                                      <p:to>
                                        <p:strVal val="hidden"/>
                                      </p:to>
                                    </p:set>
                                  </p:childTnLst>
                                </p:cTn>
                              </p:par>
                              <p:par>
                                <p:cTn id="45" presetID="10" presetClass="exit" presetSubtype="0" fill="hold" nodeType="withEffect">
                                  <p:stCondLst>
                                    <p:cond delay="500"/>
                                  </p:stCondLst>
                                  <p:childTnLst>
                                    <p:animEffect transition="out" filter="fade">
                                      <p:cBhvr>
                                        <p:cTn id="46" dur="1000"/>
                                        <p:tgtEl>
                                          <p:spTgt spid="30"/>
                                        </p:tgtEl>
                                      </p:cBhvr>
                                    </p:animEffect>
                                    <p:set>
                                      <p:cBhvr>
                                        <p:cTn id="47" dur="1" fill="hold">
                                          <p:stCondLst>
                                            <p:cond delay="999"/>
                                          </p:stCondLst>
                                        </p:cTn>
                                        <p:tgtEl>
                                          <p:spTgt spid="30"/>
                                        </p:tgtEl>
                                        <p:attrNameLst>
                                          <p:attrName>style.visibility</p:attrName>
                                        </p:attrNameLst>
                                      </p:cBhvr>
                                      <p:to>
                                        <p:strVal val="hidden"/>
                                      </p:to>
                                    </p:set>
                                  </p:childTnLst>
                                </p:cTn>
                              </p:par>
                              <p:par>
                                <p:cTn id="48" presetID="10" presetClass="exit" presetSubtype="0" fill="hold" grpId="0" nodeType="withEffect">
                                  <p:stCondLst>
                                    <p:cond delay="500"/>
                                  </p:stCondLst>
                                  <p:childTnLst>
                                    <p:animEffect transition="out" filter="fade">
                                      <p:cBhvr>
                                        <p:cTn id="49" dur="500"/>
                                        <p:tgtEl>
                                          <p:spTgt spid="28"/>
                                        </p:tgtEl>
                                      </p:cBhvr>
                                    </p:animEffect>
                                    <p:set>
                                      <p:cBhvr>
                                        <p:cTn id="50" dur="1" fill="hold">
                                          <p:stCondLst>
                                            <p:cond delay="499"/>
                                          </p:stCondLst>
                                        </p:cTn>
                                        <p:tgtEl>
                                          <p:spTgt spid="28"/>
                                        </p:tgtEl>
                                        <p:attrNameLst>
                                          <p:attrName>style.visibility</p:attrName>
                                        </p:attrNameLst>
                                      </p:cBhvr>
                                      <p:to>
                                        <p:strVal val="hidden"/>
                                      </p:to>
                                    </p:set>
                                  </p:childTnLst>
                                </p:cTn>
                              </p:par>
                              <p:par>
                                <p:cTn id="51" presetID="10" presetClass="exit" presetSubtype="0" fill="hold" nodeType="withEffect">
                                  <p:stCondLst>
                                    <p:cond delay="500"/>
                                  </p:stCondLst>
                                  <p:childTnLst>
                                    <p:animEffect transition="out" filter="fade">
                                      <p:cBhvr>
                                        <p:cTn id="52" dur="1000"/>
                                        <p:tgtEl>
                                          <p:spTgt spid="32"/>
                                        </p:tgtEl>
                                      </p:cBhvr>
                                    </p:animEffect>
                                    <p:set>
                                      <p:cBhvr>
                                        <p:cTn id="53" dur="1" fill="hold">
                                          <p:stCondLst>
                                            <p:cond delay="999"/>
                                          </p:stCondLst>
                                        </p:cTn>
                                        <p:tgtEl>
                                          <p:spTgt spid="32"/>
                                        </p:tgtEl>
                                        <p:attrNameLst>
                                          <p:attrName>style.visibility</p:attrName>
                                        </p:attrNameLst>
                                      </p:cBhvr>
                                      <p:to>
                                        <p:strVal val="hidden"/>
                                      </p:to>
                                    </p:set>
                                  </p:childTnLst>
                                </p:cTn>
                              </p:par>
                              <p:par>
                                <p:cTn id="54" presetID="10" presetClass="exit" presetSubtype="0" fill="hold" grpId="0" nodeType="withEffect">
                                  <p:stCondLst>
                                    <p:cond delay="500"/>
                                  </p:stCondLst>
                                  <p:childTnLst>
                                    <p:animEffect transition="out" filter="fade">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par>
                                <p:cTn id="57" presetID="10" presetClass="exit" presetSubtype="0" fill="hold" nodeType="withEffect">
                                  <p:stCondLst>
                                    <p:cond delay="500"/>
                                  </p:stCondLst>
                                  <p:childTnLst>
                                    <p:animEffect transition="out" filter="fade">
                                      <p:cBhvr>
                                        <p:cTn id="58" dur="1000"/>
                                        <p:tgtEl>
                                          <p:spTgt spid="35"/>
                                        </p:tgtEl>
                                      </p:cBhvr>
                                    </p:animEffect>
                                    <p:set>
                                      <p:cBhvr>
                                        <p:cTn id="59" dur="1" fill="hold">
                                          <p:stCondLst>
                                            <p:cond delay="999"/>
                                          </p:stCondLst>
                                        </p:cTn>
                                        <p:tgtEl>
                                          <p:spTgt spid="35"/>
                                        </p:tgtEl>
                                        <p:attrNameLst>
                                          <p:attrName>style.visibility</p:attrName>
                                        </p:attrNameLst>
                                      </p:cBhvr>
                                      <p:to>
                                        <p:strVal val="hidden"/>
                                      </p:to>
                                    </p:set>
                                  </p:childTnLst>
                                </p:cTn>
                              </p:par>
                              <p:par>
                                <p:cTn id="60" presetID="10" presetClass="exit" presetSubtype="0" fill="hold" grpId="0" nodeType="withEffect">
                                  <p:stCondLst>
                                    <p:cond delay="500"/>
                                  </p:stCondLst>
                                  <p:childTnLst>
                                    <p:animEffect transition="out" filter="fade">
                                      <p:cBhvr>
                                        <p:cTn id="61" dur="500"/>
                                        <p:tgtEl>
                                          <p:spTgt spid="34"/>
                                        </p:tgtEl>
                                      </p:cBhvr>
                                    </p:animEffect>
                                    <p:set>
                                      <p:cBhvr>
                                        <p:cTn id="62" dur="1" fill="hold">
                                          <p:stCondLst>
                                            <p:cond delay="499"/>
                                          </p:stCondLst>
                                        </p:cTn>
                                        <p:tgtEl>
                                          <p:spTgt spid="34"/>
                                        </p:tgtEl>
                                        <p:attrNameLst>
                                          <p:attrName>style.visibility</p:attrName>
                                        </p:attrNameLst>
                                      </p:cBhvr>
                                      <p:to>
                                        <p:strVal val="hidden"/>
                                      </p:to>
                                    </p:set>
                                  </p:childTnLst>
                                </p:cTn>
                              </p:par>
                              <p:par>
                                <p:cTn id="63" presetID="10" presetClass="exit" presetSubtype="0" fill="hold" nodeType="withEffect">
                                  <p:stCondLst>
                                    <p:cond delay="500"/>
                                  </p:stCondLst>
                                  <p:childTnLst>
                                    <p:animEffect transition="out" filter="fade">
                                      <p:cBhvr>
                                        <p:cTn id="64" dur="1000"/>
                                        <p:tgtEl>
                                          <p:spTgt spid="13"/>
                                        </p:tgtEl>
                                      </p:cBhvr>
                                    </p:animEffect>
                                    <p:set>
                                      <p:cBhvr>
                                        <p:cTn id="65" dur="1" fill="hold">
                                          <p:stCondLst>
                                            <p:cond delay="999"/>
                                          </p:stCondLst>
                                        </p:cTn>
                                        <p:tgtEl>
                                          <p:spTgt spid="13"/>
                                        </p:tgtEl>
                                        <p:attrNameLst>
                                          <p:attrName>style.visibility</p:attrName>
                                        </p:attrNameLst>
                                      </p:cBhvr>
                                      <p:to>
                                        <p:strVal val="hidden"/>
                                      </p:to>
                                    </p:set>
                                  </p:childTnLst>
                                </p:cTn>
                              </p:par>
                              <p:par>
                                <p:cTn id="66" presetID="10" presetClass="exit" presetSubtype="0" fill="hold" grpId="1" nodeType="withEffect">
                                  <p:stCondLst>
                                    <p:cond delay="500"/>
                                  </p:stCondLst>
                                  <p:childTnLst>
                                    <p:animEffect transition="out" filter="fade">
                                      <p:cBhvr>
                                        <p:cTn id="67" dur="500"/>
                                        <p:tgtEl>
                                          <p:spTgt spid="2"/>
                                        </p:tgtEl>
                                      </p:cBhvr>
                                    </p:animEffect>
                                    <p:set>
                                      <p:cBhvr>
                                        <p:cTn id="68" dur="1" fill="hold">
                                          <p:stCondLst>
                                            <p:cond delay="499"/>
                                          </p:stCondLst>
                                        </p:cTn>
                                        <p:tgtEl>
                                          <p:spTgt spid="2"/>
                                        </p:tgtEl>
                                        <p:attrNameLst>
                                          <p:attrName>style.visibility</p:attrName>
                                        </p:attrNameLst>
                                      </p:cBhvr>
                                      <p:to>
                                        <p:strVal val="hidden"/>
                                      </p:to>
                                    </p:set>
                                  </p:childTnLst>
                                </p:cTn>
                              </p:par>
                              <p:par>
                                <p:cTn id="69" presetID="64" presetClass="path" presetSubtype="0" accel="50000" decel="50000" fill="hold" grpId="0" nodeType="withEffect">
                                  <p:stCondLst>
                                    <p:cond delay="500"/>
                                  </p:stCondLst>
                                  <p:childTnLst>
                                    <p:animMotion origin="layout" path="M 1.38889E-6 3.92096E-6 L -0.37847 -0.36246 " pathEditMode="relative" rAng="0" ptsTypes="AA">
                                      <p:cBhvr>
                                        <p:cTn id="70" dur="1000" fill="hold"/>
                                        <p:tgtEl>
                                          <p:spTgt spid="4"/>
                                        </p:tgtEl>
                                        <p:attrNameLst>
                                          <p:attrName>ppt_x</p:attrName>
                                          <p:attrName>ppt_y</p:attrName>
                                        </p:attrNameLst>
                                      </p:cBhvr>
                                      <p:rCtr x="-18924" y="-18123"/>
                                    </p:animMotion>
                                  </p:childTnLst>
                                </p:cTn>
                              </p:par>
                            </p:childTnLst>
                          </p:cTn>
                        </p:par>
                        <p:par>
                          <p:cTn id="71" fill="hold">
                            <p:stCondLst>
                              <p:cond delay="3000"/>
                            </p:stCondLst>
                            <p:childTnLst>
                              <p:par>
                                <p:cTn id="72" presetID="2" presetClass="entr" presetSubtype="2" fill="hold" nodeType="afterEffect">
                                  <p:stCondLst>
                                    <p:cond delay="0"/>
                                  </p:stCondLst>
                                  <p:childTnLst>
                                    <p:set>
                                      <p:cBhvr>
                                        <p:cTn id="73" dur="1" fill="hold">
                                          <p:stCondLst>
                                            <p:cond delay="0"/>
                                          </p:stCondLst>
                                        </p:cTn>
                                        <p:tgtEl>
                                          <p:spTgt spid="2050"/>
                                        </p:tgtEl>
                                        <p:attrNameLst>
                                          <p:attrName>style.visibility</p:attrName>
                                        </p:attrNameLst>
                                      </p:cBhvr>
                                      <p:to>
                                        <p:strVal val="visible"/>
                                      </p:to>
                                    </p:set>
                                    <p:anim calcmode="lin" valueType="num">
                                      <p:cBhvr additive="base">
                                        <p:cTn id="74" dur="250" fill="hold"/>
                                        <p:tgtEl>
                                          <p:spTgt spid="2050"/>
                                        </p:tgtEl>
                                        <p:attrNameLst>
                                          <p:attrName>ppt_x</p:attrName>
                                        </p:attrNameLst>
                                      </p:cBhvr>
                                      <p:tavLst>
                                        <p:tav tm="0">
                                          <p:val>
                                            <p:strVal val="1+#ppt_w/2"/>
                                          </p:val>
                                        </p:tav>
                                        <p:tav tm="100000">
                                          <p:val>
                                            <p:strVal val="#ppt_x"/>
                                          </p:val>
                                        </p:tav>
                                      </p:tavLst>
                                    </p:anim>
                                    <p:anim calcmode="lin" valueType="num">
                                      <p:cBhvr additive="base">
                                        <p:cTn id="75" dur="250" fill="hold"/>
                                        <p:tgtEl>
                                          <p:spTgt spid="2050"/>
                                        </p:tgtEl>
                                        <p:attrNameLst>
                                          <p:attrName>ppt_y</p:attrName>
                                        </p:attrNameLst>
                                      </p:cBhvr>
                                      <p:tavLst>
                                        <p:tav tm="0">
                                          <p:val>
                                            <p:strVal val="#ppt_y"/>
                                          </p:val>
                                        </p:tav>
                                        <p:tav tm="100000">
                                          <p:val>
                                            <p:strVal val="#ppt_y"/>
                                          </p:val>
                                        </p:tav>
                                      </p:tavLst>
                                    </p:anim>
                                  </p:childTnLst>
                                </p:cTn>
                              </p:par>
                              <p:par>
                                <p:cTn id="76" presetID="35" presetClass="path" presetSubtype="0" decel="50000" fill="hold" nodeType="withEffect">
                                  <p:stCondLst>
                                    <p:cond delay="250"/>
                                  </p:stCondLst>
                                  <p:childTnLst>
                                    <p:animMotion origin="layout" path="M 2.22222E-6 4.03828E-6 L -0.04358 4.03828E-6 " pathEditMode="relative" rAng="0" ptsTypes="AA">
                                      <p:cBhvr>
                                        <p:cTn id="77" dur="3000" fill="hold"/>
                                        <p:tgtEl>
                                          <p:spTgt spid="2050"/>
                                        </p:tgtEl>
                                        <p:attrNameLst>
                                          <p:attrName>ppt_x</p:attrName>
                                          <p:attrName>ppt_y</p:attrName>
                                        </p:attrNameLst>
                                      </p:cBhvr>
                                      <p:rCtr x="-218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2" grpId="0" animBg="1"/>
      <p:bldP spid="25" grpId="0" animBg="1"/>
      <p:bldP spid="26" grpId="0" animBg="1"/>
      <p:bldP spid="28" grpId="0" animBg="1"/>
      <p:bldP spid="31" grpId="0" animBg="1"/>
      <p:bldP spid="34" grpId="0" animBg="1"/>
      <p:bldP spid="2" grpId="0" animBg="1"/>
      <p:bldP spid="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761072" y="2469417"/>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smtClean="0">
                <a:solidFill>
                  <a:prstClr val="white">
                    <a:shade val="50000"/>
                  </a:prstClr>
                </a:solidFill>
              </a:rPr>
              <a:t>GRENOBLE</a:t>
            </a:r>
            <a:endParaRPr lang="fr-FR" sz="2000" dirty="0">
              <a:solidFill>
                <a:prstClr val="white">
                  <a:shade val="50000"/>
                </a:prstClr>
              </a:solidFill>
            </a:endParaRPr>
          </a:p>
        </p:txBody>
      </p:sp>
      <p:grpSp>
        <p:nvGrpSpPr>
          <p:cNvPr id="14" name="Groupe 13"/>
          <p:cNvGrpSpPr/>
          <p:nvPr/>
        </p:nvGrpSpPr>
        <p:grpSpPr>
          <a:xfrm>
            <a:off x="2549054" y="806450"/>
            <a:ext cx="3668206" cy="3668870"/>
            <a:chOff x="2989826" y="386710"/>
            <a:chExt cx="4397144" cy="4397941"/>
          </a:xfrm>
          <a:effectLst>
            <a:glow rad="101600">
              <a:schemeClr val="bg1">
                <a:alpha val="40000"/>
              </a:schemeClr>
            </a:glow>
          </a:effectLst>
        </p:grpSpPr>
        <p:sp>
          <p:nvSpPr>
            <p:cNvPr id="15" name="Forme libre 14"/>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6" name="Forme libre 15"/>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2" name="Forme libre 21"/>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3" name="Grafik 7" descr="Logo_OPEL_large.png"/>
          <p:cNvPicPr>
            <a:picLocks noChangeAspect="1"/>
          </p:cNvPicPr>
          <p:nvPr/>
        </p:nvPicPr>
        <p:blipFill rotWithShape="1">
          <a:blip r:embed="rId2"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4" name="Grafik 7" descr="Logo_OPEL_large.png"/>
          <p:cNvPicPr>
            <a:picLocks noChangeAspect="1"/>
          </p:cNvPicPr>
          <p:nvPr/>
        </p:nvPicPr>
        <p:blipFill rotWithShape="1">
          <a:blip r:embed="rId2"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5" name="Forme libre 24"/>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6" name="Forme libre 25"/>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7" name="Grafik 7" descr="Logo_OPEL_large.png"/>
          <p:cNvPicPr>
            <a:picLocks noChangeAspect="1"/>
          </p:cNvPicPr>
          <p:nvPr/>
        </p:nvPicPr>
        <p:blipFill rotWithShape="1">
          <a:blip r:embed="rId2"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28" name="Forme libre 27"/>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9" name="Grafik 7" descr="Logo_OPEL_large.png"/>
          <p:cNvPicPr>
            <a:picLocks noChangeAspect="1"/>
          </p:cNvPicPr>
          <p:nvPr/>
        </p:nvPicPr>
        <p:blipFill rotWithShape="1">
          <a:blip r:embed="rId2" cstate="print"/>
          <a:srcRect b="15801"/>
          <a:stretch/>
        </p:blipFill>
        <p:spPr>
          <a:xfrm>
            <a:off x="3856257" y="3186600"/>
            <a:ext cx="213178" cy="180000"/>
          </a:xfrm>
          <a:prstGeom prst="rect">
            <a:avLst/>
          </a:prstGeom>
          <a:noFill/>
          <a:ln>
            <a:noFill/>
          </a:ln>
          <a:effectLst>
            <a:glow rad="114300">
              <a:schemeClr val="bg1">
                <a:alpha val="88000"/>
              </a:schemeClr>
            </a:glow>
          </a:effectLst>
        </p:spPr>
      </p:pic>
      <p:sp>
        <p:nvSpPr>
          <p:cNvPr id="30" name="Forme libre 29"/>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1" name="Grafik 7" descr="Logo_OPEL_large.png"/>
          <p:cNvPicPr>
            <a:picLocks noChangeAspect="1"/>
          </p:cNvPicPr>
          <p:nvPr/>
        </p:nvPicPr>
        <p:blipFill rotWithShape="1">
          <a:blip r:embed="rId2"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32" name="Forme libre 31"/>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3" name="Grafik 7" descr="Logo_OPEL_large.png"/>
          <p:cNvPicPr>
            <a:picLocks noChangeAspect="1"/>
          </p:cNvPicPr>
          <p:nvPr/>
        </p:nvPicPr>
        <p:blipFill rotWithShape="1">
          <a:blip r:embed="rId2"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34" name="Forme libre 33"/>
          <p:cNvSpPr/>
          <p:nvPr/>
        </p:nvSpPr>
        <p:spPr>
          <a:xfrm>
            <a:off x="4300396" y="3422210"/>
            <a:ext cx="906087" cy="766589"/>
          </a:xfrm>
          <a:custGeom>
            <a:avLst/>
            <a:gdLst>
              <a:gd name="connsiteX0" fmla="*/ 0 w 906087"/>
              <a:gd name="connsiteY0" fmla="*/ 787651 h 841972"/>
              <a:gd name="connsiteX1" fmla="*/ 54321 w 906087"/>
              <a:gd name="connsiteY1" fmla="*/ 823865 h 841972"/>
              <a:gd name="connsiteX2" fmla="*/ 144855 w 906087"/>
              <a:gd name="connsiteY2" fmla="*/ 841972 h 841972"/>
              <a:gd name="connsiteX3" fmla="*/ 244444 w 906087"/>
              <a:gd name="connsiteY3" fmla="*/ 814812 h 841972"/>
              <a:gd name="connsiteX4" fmla="*/ 262551 w 906087"/>
              <a:gd name="connsiteY4" fmla="*/ 787651 h 841972"/>
              <a:gd name="connsiteX5" fmla="*/ 316871 w 906087"/>
              <a:gd name="connsiteY5" fmla="*/ 769544 h 841972"/>
              <a:gd name="connsiteX6" fmla="*/ 325925 w 906087"/>
              <a:gd name="connsiteY6" fmla="*/ 742384 h 841972"/>
              <a:gd name="connsiteX7" fmla="*/ 344032 w 906087"/>
              <a:gd name="connsiteY7" fmla="*/ 715224 h 841972"/>
              <a:gd name="connsiteX8" fmla="*/ 353085 w 906087"/>
              <a:gd name="connsiteY8" fmla="*/ 679010 h 841972"/>
              <a:gd name="connsiteX9" fmla="*/ 380246 w 906087"/>
              <a:gd name="connsiteY9" fmla="*/ 488887 h 841972"/>
              <a:gd name="connsiteX10" fmla="*/ 407406 w 906087"/>
              <a:gd name="connsiteY10" fmla="*/ 470780 h 841972"/>
              <a:gd name="connsiteX11" fmla="*/ 443620 w 906087"/>
              <a:gd name="connsiteY11" fmla="*/ 461727 h 841972"/>
              <a:gd name="connsiteX12" fmla="*/ 470780 w 906087"/>
              <a:gd name="connsiteY12" fmla="*/ 443620 h 841972"/>
              <a:gd name="connsiteX13" fmla="*/ 506994 w 906087"/>
              <a:gd name="connsiteY13" fmla="*/ 425513 h 841972"/>
              <a:gd name="connsiteX14" fmla="*/ 525101 w 906087"/>
              <a:gd name="connsiteY14" fmla="*/ 398352 h 841972"/>
              <a:gd name="connsiteX15" fmla="*/ 579422 w 906087"/>
              <a:gd name="connsiteY15" fmla="*/ 380245 h 841972"/>
              <a:gd name="connsiteX16" fmla="*/ 597529 w 906087"/>
              <a:gd name="connsiteY16" fmla="*/ 353085 h 841972"/>
              <a:gd name="connsiteX17" fmla="*/ 633743 w 906087"/>
              <a:gd name="connsiteY17" fmla="*/ 344032 h 841972"/>
              <a:gd name="connsiteX18" fmla="*/ 697117 w 906087"/>
              <a:gd name="connsiteY18" fmla="*/ 325925 h 841972"/>
              <a:gd name="connsiteX19" fmla="*/ 706170 w 906087"/>
              <a:gd name="connsiteY19" fmla="*/ 298764 h 841972"/>
              <a:gd name="connsiteX20" fmla="*/ 760491 w 906087"/>
              <a:gd name="connsiteY20" fmla="*/ 280657 h 841972"/>
              <a:gd name="connsiteX21" fmla="*/ 787652 w 906087"/>
              <a:gd name="connsiteY21" fmla="*/ 262550 h 841972"/>
              <a:gd name="connsiteX22" fmla="*/ 796705 w 906087"/>
              <a:gd name="connsiteY22" fmla="*/ 235390 h 841972"/>
              <a:gd name="connsiteX23" fmla="*/ 823865 w 906087"/>
              <a:gd name="connsiteY23" fmla="*/ 226337 h 841972"/>
              <a:gd name="connsiteX24" fmla="*/ 851026 w 906087"/>
              <a:gd name="connsiteY24" fmla="*/ 199176 h 841972"/>
              <a:gd name="connsiteX25" fmla="*/ 869133 w 906087"/>
              <a:gd name="connsiteY25" fmla="*/ 144855 h 841972"/>
              <a:gd name="connsiteX26" fmla="*/ 896293 w 906087"/>
              <a:gd name="connsiteY26" fmla="*/ 81481 h 841972"/>
              <a:gd name="connsiteX27" fmla="*/ 905347 w 906087"/>
              <a:gd name="connsiteY27" fmla="*/ 45267 h 841972"/>
              <a:gd name="connsiteX28" fmla="*/ 905347 w 906087"/>
              <a:gd name="connsiteY28" fmla="*/ 0 h 8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6087" h="841972">
                <a:moveTo>
                  <a:pt x="0" y="787651"/>
                </a:moveTo>
                <a:cubicBezTo>
                  <a:pt x="18107" y="799722"/>
                  <a:pt x="35298" y="813296"/>
                  <a:pt x="54321" y="823865"/>
                </a:cubicBezTo>
                <a:cubicBezTo>
                  <a:pt x="76202" y="836022"/>
                  <a:pt x="129104" y="839722"/>
                  <a:pt x="144855" y="841972"/>
                </a:cubicBezTo>
                <a:cubicBezTo>
                  <a:pt x="187698" y="836617"/>
                  <a:pt x="215098" y="844158"/>
                  <a:pt x="244444" y="814812"/>
                </a:cubicBezTo>
                <a:cubicBezTo>
                  <a:pt x="252138" y="807118"/>
                  <a:pt x="253324" y="793418"/>
                  <a:pt x="262551" y="787651"/>
                </a:cubicBezTo>
                <a:cubicBezTo>
                  <a:pt x="278736" y="777535"/>
                  <a:pt x="316871" y="769544"/>
                  <a:pt x="316871" y="769544"/>
                </a:cubicBezTo>
                <a:cubicBezTo>
                  <a:pt x="319889" y="760491"/>
                  <a:pt x="321657" y="750920"/>
                  <a:pt x="325925" y="742384"/>
                </a:cubicBezTo>
                <a:cubicBezTo>
                  <a:pt x="330791" y="732652"/>
                  <a:pt x="339746" y="725225"/>
                  <a:pt x="344032" y="715224"/>
                </a:cubicBezTo>
                <a:cubicBezTo>
                  <a:pt x="348933" y="703787"/>
                  <a:pt x="350067" y="691081"/>
                  <a:pt x="353085" y="679010"/>
                </a:cubicBezTo>
                <a:cubicBezTo>
                  <a:pt x="355642" y="632993"/>
                  <a:pt x="333380" y="535753"/>
                  <a:pt x="380246" y="488887"/>
                </a:cubicBezTo>
                <a:cubicBezTo>
                  <a:pt x="387940" y="481193"/>
                  <a:pt x="397405" y="475066"/>
                  <a:pt x="407406" y="470780"/>
                </a:cubicBezTo>
                <a:cubicBezTo>
                  <a:pt x="418843" y="465879"/>
                  <a:pt x="431549" y="464745"/>
                  <a:pt x="443620" y="461727"/>
                </a:cubicBezTo>
                <a:cubicBezTo>
                  <a:pt x="452673" y="455691"/>
                  <a:pt x="461333" y="449018"/>
                  <a:pt x="470780" y="443620"/>
                </a:cubicBezTo>
                <a:cubicBezTo>
                  <a:pt x="482498" y="436924"/>
                  <a:pt x="496626" y="434153"/>
                  <a:pt x="506994" y="425513"/>
                </a:cubicBezTo>
                <a:cubicBezTo>
                  <a:pt x="515353" y="418547"/>
                  <a:pt x="515874" y="404119"/>
                  <a:pt x="525101" y="398352"/>
                </a:cubicBezTo>
                <a:cubicBezTo>
                  <a:pt x="541286" y="388236"/>
                  <a:pt x="579422" y="380245"/>
                  <a:pt x="579422" y="380245"/>
                </a:cubicBezTo>
                <a:cubicBezTo>
                  <a:pt x="585458" y="371192"/>
                  <a:pt x="588476" y="359120"/>
                  <a:pt x="597529" y="353085"/>
                </a:cubicBezTo>
                <a:cubicBezTo>
                  <a:pt x="607882" y="346183"/>
                  <a:pt x="621779" y="347450"/>
                  <a:pt x="633743" y="344032"/>
                </a:cubicBezTo>
                <a:cubicBezTo>
                  <a:pt x="724660" y="318055"/>
                  <a:pt x="583906" y="354226"/>
                  <a:pt x="697117" y="325925"/>
                </a:cubicBezTo>
                <a:cubicBezTo>
                  <a:pt x="700135" y="316871"/>
                  <a:pt x="698404" y="304311"/>
                  <a:pt x="706170" y="298764"/>
                </a:cubicBezTo>
                <a:cubicBezTo>
                  <a:pt x="721701" y="287670"/>
                  <a:pt x="744610" y="291244"/>
                  <a:pt x="760491" y="280657"/>
                </a:cubicBezTo>
                <a:lnTo>
                  <a:pt x="787652" y="262550"/>
                </a:lnTo>
                <a:cubicBezTo>
                  <a:pt x="790670" y="253497"/>
                  <a:pt x="789957" y="242138"/>
                  <a:pt x="796705" y="235390"/>
                </a:cubicBezTo>
                <a:cubicBezTo>
                  <a:pt x="803453" y="228642"/>
                  <a:pt x="815925" y="231631"/>
                  <a:pt x="823865" y="226337"/>
                </a:cubicBezTo>
                <a:cubicBezTo>
                  <a:pt x="834518" y="219235"/>
                  <a:pt x="841972" y="208230"/>
                  <a:pt x="851026" y="199176"/>
                </a:cubicBezTo>
                <a:cubicBezTo>
                  <a:pt x="857062" y="181069"/>
                  <a:pt x="860597" y="161926"/>
                  <a:pt x="869133" y="144855"/>
                </a:cubicBezTo>
                <a:cubicBezTo>
                  <a:pt x="885230" y="112661"/>
                  <a:pt x="887411" y="112566"/>
                  <a:pt x="896293" y="81481"/>
                </a:cubicBezTo>
                <a:cubicBezTo>
                  <a:pt x="899711" y="69517"/>
                  <a:pt x="903973" y="57634"/>
                  <a:pt x="905347" y="45267"/>
                </a:cubicBezTo>
                <a:cubicBezTo>
                  <a:pt x="907013" y="30270"/>
                  <a:pt x="905347" y="15089"/>
                  <a:pt x="90534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5" name="Grafik 7" descr="Logo_OPEL_large.png"/>
          <p:cNvPicPr>
            <a:picLocks noChangeAspect="1"/>
          </p:cNvPicPr>
          <p:nvPr/>
        </p:nvPicPr>
        <p:blipFill rotWithShape="1">
          <a:blip r:embed="rId2" cstate="print"/>
          <a:srcRect b="15801"/>
          <a:stretch/>
        </p:blipFill>
        <p:spPr>
          <a:xfrm>
            <a:off x="4178579" y="4098799"/>
            <a:ext cx="213178" cy="180000"/>
          </a:xfrm>
          <a:prstGeom prst="rect">
            <a:avLst/>
          </a:prstGeom>
          <a:noFill/>
          <a:ln>
            <a:noFill/>
          </a:ln>
          <a:effectLst>
            <a:glow rad="114300">
              <a:schemeClr val="bg1">
                <a:alpha val="88000"/>
              </a:schemeClr>
            </a:glow>
          </a:effectLst>
        </p:spPr>
      </p:pic>
      <p:sp>
        <p:nvSpPr>
          <p:cNvPr id="2" name="Forme libre 1"/>
          <p:cNvSpPr/>
          <p:nvPr/>
        </p:nvSpPr>
        <p:spPr>
          <a:xfrm>
            <a:off x="5205743" y="3186820"/>
            <a:ext cx="353085" cy="208230"/>
          </a:xfrm>
          <a:custGeom>
            <a:avLst/>
            <a:gdLst>
              <a:gd name="connsiteX0" fmla="*/ 0 w 353085"/>
              <a:gd name="connsiteY0" fmla="*/ 208230 h 208230"/>
              <a:gd name="connsiteX1" fmla="*/ 45267 w 353085"/>
              <a:gd name="connsiteY1" fmla="*/ 190123 h 208230"/>
              <a:gd name="connsiteX2" fmla="*/ 81481 w 353085"/>
              <a:gd name="connsiteY2" fmla="*/ 181069 h 208230"/>
              <a:gd name="connsiteX3" fmla="*/ 144855 w 353085"/>
              <a:gd name="connsiteY3" fmla="*/ 162962 h 208230"/>
              <a:gd name="connsiteX4" fmla="*/ 172015 w 353085"/>
              <a:gd name="connsiteY4" fmla="*/ 144855 h 208230"/>
              <a:gd name="connsiteX5" fmla="*/ 208229 w 353085"/>
              <a:gd name="connsiteY5" fmla="*/ 135802 h 208230"/>
              <a:gd name="connsiteX6" fmla="*/ 226336 w 353085"/>
              <a:gd name="connsiteY6" fmla="*/ 108641 h 208230"/>
              <a:gd name="connsiteX7" fmla="*/ 235390 w 353085"/>
              <a:gd name="connsiteY7" fmla="*/ 81481 h 208230"/>
              <a:gd name="connsiteX8" fmla="*/ 271604 w 353085"/>
              <a:gd name="connsiteY8" fmla="*/ 72428 h 208230"/>
              <a:gd name="connsiteX9" fmla="*/ 334978 w 353085"/>
              <a:gd name="connsiteY9" fmla="*/ 54321 h 208230"/>
              <a:gd name="connsiteX10" fmla="*/ 353085 w 353085"/>
              <a:gd name="connsiteY10" fmla="*/ 0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085" h="208230">
                <a:moveTo>
                  <a:pt x="0" y="208230"/>
                </a:moveTo>
                <a:cubicBezTo>
                  <a:pt x="15089" y="202194"/>
                  <a:pt x="29850" y="195262"/>
                  <a:pt x="45267" y="190123"/>
                </a:cubicBezTo>
                <a:cubicBezTo>
                  <a:pt x="57071" y="186188"/>
                  <a:pt x="69517" y="184487"/>
                  <a:pt x="81481" y="181069"/>
                </a:cubicBezTo>
                <a:cubicBezTo>
                  <a:pt x="172399" y="155092"/>
                  <a:pt x="31642" y="191267"/>
                  <a:pt x="144855" y="162962"/>
                </a:cubicBezTo>
                <a:cubicBezTo>
                  <a:pt x="153908" y="156926"/>
                  <a:pt x="162014" y="149141"/>
                  <a:pt x="172015" y="144855"/>
                </a:cubicBezTo>
                <a:cubicBezTo>
                  <a:pt x="183452" y="139954"/>
                  <a:pt x="197876" y="142704"/>
                  <a:pt x="208229" y="135802"/>
                </a:cubicBezTo>
                <a:cubicBezTo>
                  <a:pt x="217283" y="129766"/>
                  <a:pt x="221470" y="118373"/>
                  <a:pt x="226336" y="108641"/>
                </a:cubicBezTo>
                <a:cubicBezTo>
                  <a:pt x="230604" y="100105"/>
                  <a:pt x="227938" y="87442"/>
                  <a:pt x="235390" y="81481"/>
                </a:cubicBezTo>
                <a:cubicBezTo>
                  <a:pt x="245106" y="73708"/>
                  <a:pt x="259640" y="75846"/>
                  <a:pt x="271604" y="72428"/>
                </a:cubicBezTo>
                <a:cubicBezTo>
                  <a:pt x="362521" y="46451"/>
                  <a:pt x="221767" y="82622"/>
                  <a:pt x="334978" y="54321"/>
                </a:cubicBezTo>
                <a:cubicBezTo>
                  <a:pt x="345668" y="11560"/>
                  <a:pt x="338466" y="29236"/>
                  <a:pt x="35308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2" name="Grafik 7" descr="Logo_OPEL_large.png"/>
          <p:cNvPicPr>
            <a:picLocks noChangeAspect="1"/>
          </p:cNvPicPr>
          <p:nvPr/>
        </p:nvPicPr>
        <p:blipFill rotWithShape="1">
          <a:blip r:embed="rId2" cstate="print"/>
          <a:srcRect b="15801"/>
          <a:stretch/>
        </p:blipFill>
        <p:spPr>
          <a:xfrm>
            <a:off x="5349767" y="2989034"/>
            <a:ext cx="425598" cy="359360"/>
          </a:xfrm>
          <a:prstGeom prst="rect">
            <a:avLst/>
          </a:prstGeom>
          <a:noFill/>
          <a:ln>
            <a:noFill/>
          </a:ln>
          <a:effectLst>
            <a:glow rad="114300">
              <a:schemeClr val="bg1">
                <a:alpha val="88000"/>
              </a:schemeClr>
            </a:glow>
          </a:effectLst>
        </p:spPr>
      </p:pic>
      <p:pic>
        <p:nvPicPr>
          <p:cNvPr id="36" name="Grafik 7" descr="Logo_OPEL_large.png"/>
          <p:cNvPicPr>
            <a:picLocks noChangeAspect="1"/>
          </p:cNvPicPr>
          <p:nvPr/>
        </p:nvPicPr>
        <p:blipFill rotWithShape="1">
          <a:blip r:embed="rId2" cstate="print"/>
          <a:srcRect b="15801"/>
          <a:stretch/>
        </p:blipFill>
        <p:spPr>
          <a:xfrm>
            <a:off x="5100377" y="3322088"/>
            <a:ext cx="213178" cy="18000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3278824290"/>
      </p:ext>
    </p:extLst>
  </p:cSld>
  <p:clrMapOvr>
    <a:masterClrMapping/>
  </p:clrMapOvr>
  <mc:AlternateContent xmlns:mc="http://schemas.openxmlformats.org/markup-compatibility/2006" xmlns:p14="http://schemas.microsoft.com/office/powerpoint/2010/main">
    <mc:Choice Requires="p14">
      <p:transition spd="slow" p14:dur="1500" advClick="0" advTm="4000">
        <p14:window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cTn>
                              </p:par>
                              <p:par>
                                <p:cTn id="14" presetID="31"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fltVal val="0"/>
                                          </p:val>
                                        </p:tav>
                                        <p:tav tm="100000">
                                          <p:val>
                                            <p:strVal val="#ppt_w"/>
                                          </p:val>
                                        </p:tav>
                                      </p:tavLst>
                                    </p:anim>
                                    <p:anim calcmode="lin" valueType="num">
                                      <p:cBhvr>
                                        <p:cTn id="17" dur="1000" fill="hold"/>
                                        <p:tgtEl>
                                          <p:spTgt spid="12"/>
                                        </p:tgtEl>
                                        <p:attrNameLst>
                                          <p:attrName>ppt_h</p:attrName>
                                        </p:attrNameLst>
                                      </p:cBhvr>
                                      <p:tavLst>
                                        <p:tav tm="0">
                                          <p:val>
                                            <p:fltVal val="0"/>
                                          </p:val>
                                        </p:tav>
                                        <p:tav tm="100000">
                                          <p:val>
                                            <p:strVal val="#ppt_h"/>
                                          </p:val>
                                        </p:tav>
                                      </p:tavLst>
                                    </p:anim>
                                    <p:anim calcmode="lin" valueType="num">
                                      <p:cBhvr>
                                        <p:cTn id="18" dur="1000" fill="hold"/>
                                        <p:tgtEl>
                                          <p:spTgt spid="12"/>
                                        </p:tgtEl>
                                        <p:attrNameLst>
                                          <p:attrName>style.rotation</p:attrName>
                                        </p:attrNameLst>
                                      </p:cBhvr>
                                      <p:tavLst>
                                        <p:tav tm="0">
                                          <p:val>
                                            <p:fltVal val="90"/>
                                          </p:val>
                                        </p:tav>
                                        <p:tav tm="100000">
                                          <p:val>
                                            <p:fltVal val="0"/>
                                          </p:val>
                                        </p:tav>
                                      </p:tavLst>
                                    </p:anim>
                                    <p:animEffect transition="in" filter="fade">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689796" y="2469417"/>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smtClean="0">
                <a:solidFill>
                  <a:prstClr val="white">
                    <a:shade val="50000"/>
                  </a:prstClr>
                </a:solidFill>
              </a:rPr>
              <a:t>SAINT DIÈ</a:t>
            </a:r>
            <a:endParaRPr lang="fr-FR" sz="2000" dirty="0">
              <a:solidFill>
                <a:prstClr val="white">
                  <a:shade val="50000"/>
                </a:prstClr>
              </a:solidFill>
            </a:endParaRPr>
          </a:p>
        </p:txBody>
      </p:sp>
      <p:grpSp>
        <p:nvGrpSpPr>
          <p:cNvPr id="14" name="Groupe 13"/>
          <p:cNvGrpSpPr/>
          <p:nvPr/>
        </p:nvGrpSpPr>
        <p:grpSpPr>
          <a:xfrm>
            <a:off x="2549054" y="806450"/>
            <a:ext cx="3668206" cy="3668870"/>
            <a:chOff x="2989826" y="386710"/>
            <a:chExt cx="4397144" cy="4397941"/>
          </a:xfrm>
          <a:effectLst>
            <a:glow rad="101600">
              <a:schemeClr val="bg1">
                <a:alpha val="40000"/>
              </a:schemeClr>
            </a:glow>
          </a:effectLst>
        </p:grpSpPr>
        <p:sp>
          <p:nvSpPr>
            <p:cNvPr id="15" name="Forme libre 14"/>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6" name="Forme libre 15"/>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2" name="Forme libre 21"/>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3" name="Grafik 7" descr="Logo_OPEL_large.png"/>
          <p:cNvPicPr>
            <a:picLocks noChangeAspect="1"/>
          </p:cNvPicPr>
          <p:nvPr/>
        </p:nvPicPr>
        <p:blipFill rotWithShape="1">
          <a:blip r:embed="rId2"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4" name="Grafik 7" descr="Logo_OPEL_large.png"/>
          <p:cNvPicPr>
            <a:picLocks noChangeAspect="1"/>
          </p:cNvPicPr>
          <p:nvPr/>
        </p:nvPicPr>
        <p:blipFill rotWithShape="1">
          <a:blip r:embed="rId2"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5" name="Forme libre 24"/>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6" name="Forme libre 25"/>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7" name="Grafik 7" descr="Logo_OPEL_large.png"/>
          <p:cNvPicPr>
            <a:picLocks noChangeAspect="1"/>
          </p:cNvPicPr>
          <p:nvPr/>
        </p:nvPicPr>
        <p:blipFill rotWithShape="1">
          <a:blip r:embed="rId2"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28" name="Forme libre 27"/>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9" name="Grafik 7" descr="Logo_OPEL_large.png"/>
          <p:cNvPicPr>
            <a:picLocks noChangeAspect="1"/>
          </p:cNvPicPr>
          <p:nvPr/>
        </p:nvPicPr>
        <p:blipFill rotWithShape="1">
          <a:blip r:embed="rId2" cstate="print"/>
          <a:srcRect b="15801"/>
          <a:stretch/>
        </p:blipFill>
        <p:spPr>
          <a:xfrm>
            <a:off x="3856257" y="3186600"/>
            <a:ext cx="213178" cy="180000"/>
          </a:xfrm>
          <a:prstGeom prst="rect">
            <a:avLst/>
          </a:prstGeom>
          <a:noFill/>
          <a:ln>
            <a:noFill/>
          </a:ln>
          <a:effectLst>
            <a:glow rad="114300">
              <a:schemeClr val="bg1">
                <a:alpha val="88000"/>
              </a:schemeClr>
            </a:glow>
          </a:effectLst>
        </p:spPr>
      </p:pic>
      <p:sp>
        <p:nvSpPr>
          <p:cNvPr id="30" name="Forme libre 29"/>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1" name="Grafik 7" descr="Logo_OPEL_large.png"/>
          <p:cNvPicPr>
            <a:picLocks noChangeAspect="1"/>
          </p:cNvPicPr>
          <p:nvPr/>
        </p:nvPicPr>
        <p:blipFill rotWithShape="1">
          <a:blip r:embed="rId2"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32" name="Forme libre 31"/>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3" name="Grafik 7" descr="Logo_OPEL_large.png"/>
          <p:cNvPicPr>
            <a:picLocks noChangeAspect="1"/>
          </p:cNvPicPr>
          <p:nvPr/>
        </p:nvPicPr>
        <p:blipFill rotWithShape="1">
          <a:blip r:embed="rId2"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34" name="Forme libre 33"/>
          <p:cNvSpPr/>
          <p:nvPr/>
        </p:nvSpPr>
        <p:spPr>
          <a:xfrm>
            <a:off x="4300396" y="3422210"/>
            <a:ext cx="906087" cy="766589"/>
          </a:xfrm>
          <a:custGeom>
            <a:avLst/>
            <a:gdLst>
              <a:gd name="connsiteX0" fmla="*/ 0 w 906087"/>
              <a:gd name="connsiteY0" fmla="*/ 787651 h 841972"/>
              <a:gd name="connsiteX1" fmla="*/ 54321 w 906087"/>
              <a:gd name="connsiteY1" fmla="*/ 823865 h 841972"/>
              <a:gd name="connsiteX2" fmla="*/ 144855 w 906087"/>
              <a:gd name="connsiteY2" fmla="*/ 841972 h 841972"/>
              <a:gd name="connsiteX3" fmla="*/ 244444 w 906087"/>
              <a:gd name="connsiteY3" fmla="*/ 814812 h 841972"/>
              <a:gd name="connsiteX4" fmla="*/ 262551 w 906087"/>
              <a:gd name="connsiteY4" fmla="*/ 787651 h 841972"/>
              <a:gd name="connsiteX5" fmla="*/ 316871 w 906087"/>
              <a:gd name="connsiteY5" fmla="*/ 769544 h 841972"/>
              <a:gd name="connsiteX6" fmla="*/ 325925 w 906087"/>
              <a:gd name="connsiteY6" fmla="*/ 742384 h 841972"/>
              <a:gd name="connsiteX7" fmla="*/ 344032 w 906087"/>
              <a:gd name="connsiteY7" fmla="*/ 715224 h 841972"/>
              <a:gd name="connsiteX8" fmla="*/ 353085 w 906087"/>
              <a:gd name="connsiteY8" fmla="*/ 679010 h 841972"/>
              <a:gd name="connsiteX9" fmla="*/ 380246 w 906087"/>
              <a:gd name="connsiteY9" fmla="*/ 488887 h 841972"/>
              <a:gd name="connsiteX10" fmla="*/ 407406 w 906087"/>
              <a:gd name="connsiteY10" fmla="*/ 470780 h 841972"/>
              <a:gd name="connsiteX11" fmla="*/ 443620 w 906087"/>
              <a:gd name="connsiteY11" fmla="*/ 461727 h 841972"/>
              <a:gd name="connsiteX12" fmla="*/ 470780 w 906087"/>
              <a:gd name="connsiteY12" fmla="*/ 443620 h 841972"/>
              <a:gd name="connsiteX13" fmla="*/ 506994 w 906087"/>
              <a:gd name="connsiteY13" fmla="*/ 425513 h 841972"/>
              <a:gd name="connsiteX14" fmla="*/ 525101 w 906087"/>
              <a:gd name="connsiteY14" fmla="*/ 398352 h 841972"/>
              <a:gd name="connsiteX15" fmla="*/ 579422 w 906087"/>
              <a:gd name="connsiteY15" fmla="*/ 380245 h 841972"/>
              <a:gd name="connsiteX16" fmla="*/ 597529 w 906087"/>
              <a:gd name="connsiteY16" fmla="*/ 353085 h 841972"/>
              <a:gd name="connsiteX17" fmla="*/ 633743 w 906087"/>
              <a:gd name="connsiteY17" fmla="*/ 344032 h 841972"/>
              <a:gd name="connsiteX18" fmla="*/ 697117 w 906087"/>
              <a:gd name="connsiteY18" fmla="*/ 325925 h 841972"/>
              <a:gd name="connsiteX19" fmla="*/ 706170 w 906087"/>
              <a:gd name="connsiteY19" fmla="*/ 298764 h 841972"/>
              <a:gd name="connsiteX20" fmla="*/ 760491 w 906087"/>
              <a:gd name="connsiteY20" fmla="*/ 280657 h 841972"/>
              <a:gd name="connsiteX21" fmla="*/ 787652 w 906087"/>
              <a:gd name="connsiteY21" fmla="*/ 262550 h 841972"/>
              <a:gd name="connsiteX22" fmla="*/ 796705 w 906087"/>
              <a:gd name="connsiteY22" fmla="*/ 235390 h 841972"/>
              <a:gd name="connsiteX23" fmla="*/ 823865 w 906087"/>
              <a:gd name="connsiteY23" fmla="*/ 226337 h 841972"/>
              <a:gd name="connsiteX24" fmla="*/ 851026 w 906087"/>
              <a:gd name="connsiteY24" fmla="*/ 199176 h 841972"/>
              <a:gd name="connsiteX25" fmla="*/ 869133 w 906087"/>
              <a:gd name="connsiteY25" fmla="*/ 144855 h 841972"/>
              <a:gd name="connsiteX26" fmla="*/ 896293 w 906087"/>
              <a:gd name="connsiteY26" fmla="*/ 81481 h 841972"/>
              <a:gd name="connsiteX27" fmla="*/ 905347 w 906087"/>
              <a:gd name="connsiteY27" fmla="*/ 45267 h 841972"/>
              <a:gd name="connsiteX28" fmla="*/ 905347 w 906087"/>
              <a:gd name="connsiteY28" fmla="*/ 0 h 8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6087" h="841972">
                <a:moveTo>
                  <a:pt x="0" y="787651"/>
                </a:moveTo>
                <a:cubicBezTo>
                  <a:pt x="18107" y="799722"/>
                  <a:pt x="35298" y="813296"/>
                  <a:pt x="54321" y="823865"/>
                </a:cubicBezTo>
                <a:cubicBezTo>
                  <a:pt x="76202" y="836022"/>
                  <a:pt x="129104" y="839722"/>
                  <a:pt x="144855" y="841972"/>
                </a:cubicBezTo>
                <a:cubicBezTo>
                  <a:pt x="187698" y="836617"/>
                  <a:pt x="215098" y="844158"/>
                  <a:pt x="244444" y="814812"/>
                </a:cubicBezTo>
                <a:cubicBezTo>
                  <a:pt x="252138" y="807118"/>
                  <a:pt x="253324" y="793418"/>
                  <a:pt x="262551" y="787651"/>
                </a:cubicBezTo>
                <a:cubicBezTo>
                  <a:pt x="278736" y="777535"/>
                  <a:pt x="316871" y="769544"/>
                  <a:pt x="316871" y="769544"/>
                </a:cubicBezTo>
                <a:cubicBezTo>
                  <a:pt x="319889" y="760491"/>
                  <a:pt x="321657" y="750920"/>
                  <a:pt x="325925" y="742384"/>
                </a:cubicBezTo>
                <a:cubicBezTo>
                  <a:pt x="330791" y="732652"/>
                  <a:pt x="339746" y="725225"/>
                  <a:pt x="344032" y="715224"/>
                </a:cubicBezTo>
                <a:cubicBezTo>
                  <a:pt x="348933" y="703787"/>
                  <a:pt x="350067" y="691081"/>
                  <a:pt x="353085" y="679010"/>
                </a:cubicBezTo>
                <a:cubicBezTo>
                  <a:pt x="355642" y="632993"/>
                  <a:pt x="333380" y="535753"/>
                  <a:pt x="380246" y="488887"/>
                </a:cubicBezTo>
                <a:cubicBezTo>
                  <a:pt x="387940" y="481193"/>
                  <a:pt x="397405" y="475066"/>
                  <a:pt x="407406" y="470780"/>
                </a:cubicBezTo>
                <a:cubicBezTo>
                  <a:pt x="418843" y="465879"/>
                  <a:pt x="431549" y="464745"/>
                  <a:pt x="443620" y="461727"/>
                </a:cubicBezTo>
                <a:cubicBezTo>
                  <a:pt x="452673" y="455691"/>
                  <a:pt x="461333" y="449018"/>
                  <a:pt x="470780" y="443620"/>
                </a:cubicBezTo>
                <a:cubicBezTo>
                  <a:pt x="482498" y="436924"/>
                  <a:pt x="496626" y="434153"/>
                  <a:pt x="506994" y="425513"/>
                </a:cubicBezTo>
                <a:cubicBezTo>
                  <a:pt x="515353" y="418547"/>
                  <a:pt x="515874" y="404119"/>
                  <a:pt x="525101" y="398352"/>
                </a:cubicBezTo>
                <a:cubicBezTo>
                  <a:pt x="541286" y="388236"/>
                  <a:pt x="579422" y="380245"/>
                  <a:pt x="579422" y="380245"/>
                </a:cubicBezTo>
                <a:cubicBezTo>
                  <a:pt x="585458" y="371192"/>
                  <a:pt x="588476" y="359120"/>
                  <a:pt x="597529" y="353085"/>
                </a:cubicBezTo>
                <a:cubicBezTo>
                  <a:pt x="607882" y="346183"/>
                  <a:pt x="621779" y="347450"/>
                  <a:pt x="633743" y="344032"/>
                </a:cubicBezTo>
                <a:cubicBezTo>
                  <a:pt x="724660" y="318055"/>
                  <a:pt x="583906" y="354226"/>
                  <a:pt x="697117" y="325925"/>
                </a:cubicBezTo>
                <a:cubicBezTo>
                  <a:pt x="700135" y="316871"/>
                  <a:pt x="698404" y="304311"/>
                  <a:pt x="706170" y="298764"/>
                </a:cubicBezTo>
                <a:cubicBezTo>
                  <a:pt x="721701" y="287670"/>
                  <a:pt x="744610" y="291244"/>
                  <a:pt x="760491" y="280657"/>
                </a:cubicBezTo>
                <a:lnTo>
                  <a:pt x="787652" y="262550"/>
                </a:lnTo>
                <a:cubicBezTo>
                  <a:pt x="790670" y="253497"/>
                  <a:pt x="789957" y="242138"/>
                  <a:pt x="796705" y="235390"/>
                </a:cubicBezTo>
                <a:cubicBezTo>
                  <a:pt x="803453" y="228642"/>
                  <a:pt x="815925" y="231631"/>
                  <a:pt x="823865" y="226337"/>
                </a:cubicBezTo>
                <a:cubicBezTo>
                  <a:pt x="834518" y="219235"/>
                  <a:pt x="841972" y="208230"/>
                  <a:pt x="851026" y="199176"/>
                </a:cubicBezTo>
                <a:cubicBezTo>
                  <a:pt x="857062" y="181069"/>
                  <a:pt x="860597" y="161926"/>
                  <a:pt x="869133" y="144855"/>
                </a:cubicBezTo>
                <a:cubicBezTo>
                  <a:pt x="885230" y="112661"/>
                  <a:pt x="887411" y="112566"/>
                  <a:pt x="896293" y="81481"/>
                </a:cubicBezTo>
                <a:cubicBezTo>
                  <a:pt x="899711" y="69517"/>
                  <a:pt x="903973" y="57634"/>
                  <a:pt x="905347" y="45267"/>
                </a:cubicBezTo>
                <a:cubicBezTo>
                  <a:pt x="907013" y="30270"/>
                  <a:pt x="905347" y="15089"/>
                  <a:pt x="90534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5" name="Grafik 7" descr="Logo_OPEL_large.png"/>
          <p:cNvPicPr>
            <a:picLocks noChangeAspect="1"/>
          </p:cNvPicPr>
          <p:nvPr/>
        </p:nvPicPr>
        <p:blipFill rotWithShape="1">
          <a:blip r:embed="rId2" cstate="print"/>
          <a:srcRect b="15801"/>
          <a:stretch/>
        </p:blipFill>
        <p:spPr>
          <a:xfrm>
            <a:off x="4178579" y="4098799"/>
            <a:ext cx="213178" cy="180000"/>
          </a:xfrm>
          <a:prstGeom prst="rect">
            <a:avLst/>
          </a:prstGeom>
          <a:noFill/>
          <a:ln>
            <a:noFill/>
          </a:ln>
          <a:effectLst>
            <a:glow rad="114300">
              <a:schemeClr val="bg1">
                <a:alpha val="88000"/>
              </a:schemeClr>
            </a:glow>
          </a:effectLst>
        </p:spPr>
      </p:pic>
      <p:sp>
        <p:nvSpPr>
          <p:cNvPr id="36" name="Forme libre 35"/>
          <p:cNvSpPr/>
          <p:nvPr/>
        </p:nvSpPr>
        <p:spPr>
          <a:xfrm>
            <a:off x="5205743" y="3186820"/>
            <a:ext cx="353085" cy="208230"/>
          </a:xfrm>
          <a:custGeom>
            <a:avLst/>
            <a:gdLst>
              <a:gd name="connsiteX0" fmla="*/ 0 w 353085"/>
              <a:gd name="connsiteY0" fmla="*/ 208230 h 208230"/>
              <a:gd name="connsiteX1" fmla="*/ 45267 w 353085"/>
              <a:gd name="connsiteY1" fmla="*/ 190123 h 208230"/>
              <a:gd name="connsiteX2" fmla="*/ 81481 w 353085"/>
              <a:gd name="connsiteY2" fmla="*/ 181069 h 208230"/>
              <a:gd name="connsiteX3" fmla="*/ 144855 w 353085"/>
              <a:gd name="connsiteY3" fmla="*/ 162962 h 208230"/>
              <a:gd name="connsiteX4" fmla="*/ 172015 w 353085"/>
              <a:gd name="connsiteY4" fmla="*/ 144855 h 208230"/>
              <a:gd name="connsiteX5" fmla="*/ 208229 w 353085"/>
              <a:gd name="connsiteY5" fmla="*/ 135802 h 208230"/>
              <a:gd name="connsiteX6" fmla="*/ 226336 w 353085"/>
              <a:gd name="connsiteY6" fmla="*/ 108641 h 208230"/>
              <a:gd name="connsiteX7" fmla="*/ 235390 w 353085"/>
              <a:gd name="connsiteY7" fmla="*/ 81481 h 208230"/>
              <a:gd name="connsiteX8" fmla="*/ 271604 w 353085"/>
              <a:gd name="connsiteY8" fmla="*/ 72428 h 208230"/>
              <a:gd name="connsiteX9" fmla="*/ 334978 w 353085"/>
              <a:gd name="connsiteY9" fmla="*/ 54321 h 208230"/>
              <a:gd name="connsiteX10" fmla="*/ 353085 w 353085"/>
              <a:gd name="connsiteY10" fmla="*/ 0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085" h="208230">
                <a:moveTo>
                  <a:pt x="0" y="208230"/>
                </a:moveTo>
                <a:cubicBezTo>
                  <a:pt x="15089" y="202194"/>
                  <a:pt x="29850" y="195262"/>
                  <a:pt x="45267" y="190123"/>
                </a:cubicBezTo>
                <a:cubicBezTo>
                  <a:pt x="57071" y="186188"/>
                  <a:pt x="69517" y="184487"/>
                  <a:pt x="81481" y="181069"/>
                </a:cubicBezTo>
                <a:cubicBezTo>
                  <a:pt x="172399" y="155092"/>
                  <a:pt x="31642" y="191267"/>
                  <a:pt x="144855" y="162962"/>
                </a:cubicBezTo>
                <a:cubicBezTo>
                  <a:pt x="153908" y="156926"/>
                  <a:pt x="162014" y="149141"/>
                  <a:pt x="172015" y="144855"/>
                </a:cubicBezTo>
                <a:cubicBezTo>
                  <a:pt x="183452" y="139954"/>
                  <a:pt x="197876" y="142704"/>
                  <a:pt x="208229" y="135802"/>
                </a:cubicBezTo>
                <a:cubicBezTo>
                  <a:pt x="217283" y="129766"/>
                  <a:pt x="221470" y="118373"/>
                  <a:pt x="226336" y="108641"/>
                </a:cubicBezTo>
                <a:cubicBezTo>
                  <a:pt x="230604" y="100105"/>
                  <a:pt x="227938" y="87442"/>
                  <a:pt x="235390" y="81481"/>
                </a:cubicBezTo>
                <a:cubicBezTo>
                  <a:pt x="245106" y="73708"/>
                  <a:pt x="259640" y="75846"/>
                  <a:pt x="271604" y="72428"/>
                </a:cubicBezTo>
                <a:cubicBezTo>
                  <a:pt x="362521" y="46451"/>
                  <a:pt x="221767" y="82622"/>
                  <a:pt x="334978" y="54321"/>
                </a:cubicBezTo>
                <a:cubicBezTo>
                  <a:pt x="345668" y="11560"/>
                  <a:pt x="338466" y="29236"/>
                  <a:pt x="35308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8" name="Grafik 7" descr="Logo_OPEL_large.png"/>
          <p:cNvPicPr>
            <a:picLocks noChangeAspect="1"/>
          </p:cNvPicPr>
          <p:nvPr/>
        </p:nvPicPr>
        <p:blipFill rotWithShape="1">
          <a:blip r:embed="rId2" cstate="print"/>
          <a:srcRect b="15801"/>
          <a:stretch/>
        </p:blipFill>
        <p:spPr>
          <a:xfrm>
            <a:off x="5100377" y="3322088"/>
            <a:ext cx="213178" cy="180000"/>
          </a:xfrm>
          <a:prstGeom prst="rect">
            <a:avLst/>
          </a:prstGeom>
          <a:noFill/>
          <a:ln>
            <a:noFill/>
          </a:ln>
          <a:effectLst>
            <a:glow rad="114300">
              <a:schemeClr val="bg1">
                <a:alpha val="88000"/>
              </a:schemeClr>
            </a:glow>
          </a:effectLst>
        </p:spPr>
      </p:pic>
      <p:sp>
        <p:nvSpPr>
          <p:cNvPr id="2" name="Forme libre 1"/>
          <p:cNvSpPr/>
          <p:nvPr/>
        </p:nvSpPr>
        <p:spPr>
          <a:xfrm>
            <a:off x="5240710" y="2136618"/>
            <a:ext cx="390545" cy="1013988"/>
          </a:xfrm>
          <a:custGeom>
            <a:avLst/>
            <a:gdLst>
              <a:gd name="connsiteX0" fmla="*/ 281904 w 390545"/>
              <a:gd name="connsiteY0" fmla="*/ 1013988 h 1013988"/>
              <a:gd name="connsiteX1" fmla="*/ 245690 w 390545"/>
              <a:gd name="connsiteY1" fmla="*/ 968721 h 1013988"/>
              <a:gd name="connsiteX2" fmla="*/ 191369 w 390545"/>
              <a:gd name="connsiteY2" fmla="*/ 950614 h 1013988"/>
              <a:gd name="connsiteX3" fmla="*/ 127995 w 390545"/>
              <a:gd name="connsiteY3" fmla="*/ 923453 h 1013988"/>
              <a:gd name="connsiteX4" fmla="*/ 109888 w 390545"/>
              <a:gd name="connsiteY4" fmla="*/ 896293 h 1013988"/>
              <a:gd name="connsiteX5" fmla="*/ 82728 w 390545"/>
              <a:gd name="connsiteY5" fmla="*/ 887239 h 1013988"/>
              <a:gd name="connsiteX6" fmla="*/ 19353 w 390545"/>
              <a:gd name="connsiteY6" fmla="*/ 823865 h 1013988"/>
              <a:gd name="connsiteX7" fmla="*/ 10300 w 390545"/>
              <a:gd name="connsiteY7" fmla="*/ 688063 h 1013988"/>
              <a:gd name="connsiteX8" fmla="*/ 19353 w 390545"/>
              <a:gd name="connsiteY8" fmla="*/ 660903 h 1013988"/>
              <a:gd name="connsiteX9" fmla="*/ 46514 w 390545"/>
              <a:gd name="connsiteY9" fmla="*/ 633742 h 1013988"/>
              <a:gd name="connsiteX10" fmla="*/ 73674 w 390545"/>
              <a:gd name="connsiteY10" fmla="*/ 579422 h 1013988"/>
              <a:gd name="connsiteX11" fmla="*/ 100835 w 390545"/>
              <a:gd name="connsiteY11" fmla="*/ 561315 h 1013988"/>
              <a:gd name="connsiteX12" fmla="*/ 118941 w 390545"/>
              <a:gd name="connsiteY12" fmla="*/ 534154 h 1013988"/>
              <a:gd name="connsiteX13" fmla="*/ 127995 w 390545"/>
              <a:gd name="connsiteY13" fmla="*/ 506994 h 1013988"/>
              <a:gd name="connsiteX14" fmla="*/ 164209 w 390545"/>
              <a:gd name="connsiteY14" fmla="*/ 452673 h 1013988"/>
              <a:gd name="connsiteX15" fmla="*/ 182316 w 390545"/>
              <a:gd name="connsiteY15" fmla="*/ 425513 h 1013988"/>
              <a:gd name="connsiteX16" fmla="*/ 200423 w 390545"/>
              <a:gd name="connsiteY16" fmla="*/ 389299 h 1013988"/>
              <a:gd name="connsiteX17" fmla="*/ 209476 w 390545"/>
              <a:gd name="connsiteY17" fmla="*/ 362138 h 1013988"/>
              <a:gd name="connsiteX18" fmla="*/ 236637 w 390545"/>
              <a:gd name="connsiteY18" fmla="*/ 353085 h 1013988"/>
              <a:gd name="connsiteX19" fmla="*/ 254743 w 390545"/>
              <a:gd name="connsiteY19" fmla="*/ 298764 h 1013988"/>
              <a:gd name="connsiteX20" fmla="*/ 272850 w 390545"/>
              <a:gd name="connsiteY20" fmla="*/ 235390 h 1013988"/>
              <a:gd name="connsiteX21" fmla="*/ 290957 w 390545"/>
              <a:gd name="connsiteY21" fmla="*/ 199176 h 1013988"/>
              <a:gd name="connsiteX22" fmla="*/ 300011 w 390545"/>
              <a:gd name="connsiteY22" fmla="*/ 172016 h 1013988"/>
              <a:gd name="connsiteX23" fmla="*/ 318118 w 390545"/>
              <a:gd name="connsiteY23" fmla="*/ 135802 h 1013988"/>
              <a:gd name="connsiteX24" fmla="*/ 327171 w 390545"/>
              <a:gd name="connsiteY24" fmla="*/ 108641 h 1013988"/>
              <a:gd name="connsiteX25" fmla="*/ 354332 w 390545"/>
              <a:gd name="connsiteY25" fmla="*/ 90534 h 1013988"/>
              <a:gd name="connsiteX26" fmla="*/ 372439 w 390545"/>
              <a:gd name="connsiteY26" fmla="*/ 36214 h 1013988"/>
              <a:gd name="connsiteX27" fmla="*/ 390545 w 390545"/>
              <a:gd name="connsiteY27" fmla="*/ 0 h 101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0545" h="1013988">
                <a:moveTo>
                  <a:pt x="281904" y="1013988"/>
                </a:moveTo>
                <a:cubicBezTo>
                  <a:pt x="269833" y="998899"/>
                  <a:pt x="261520" y="979802"/>
                  <a:pt x="245690" y="968721"/>
                </a:cubicBezTo>
                <a:cubicBezTo>
                  <a:pt x="230054" y="957776"/>
                  <a:pt x="208440" y="959150"/>
                  <a:pt x="191369" y="950614"/>
                </a:cubicBezTo>
                <a:cubicBezTo>
                  <a:pt x="146619" y="928239"/>
                  <a:pt x="167958" y="936775"/>
                  <a:pt x="127995" y="923453"/>
                </a:cubicBezTo>
                <a:cubicBezTo>
                  <a:pt x="121959" y="914400"/>
                  <a:pt x="118384" y="903090"/>
                  <a:pt x="109888" y="896293"/>
                </a:cubicBezTo>
                <a:cubicBezTo>
                  <a:pt x="102436" y="890331"/>
                  <a:pt x="89476" y="893987"/>
                  <a:pt x="82728" y="887239"/>
                </a:cubicBezTo>
                <a:cubicBezTo>
                  <a:pt x="10090" y="814601"/>
                  <a:pt x="80811" y="844352"/>
                  <a:pt x="19353" y="823865"/>
                </a:cubicBezTo>
                <a:cubicBezTo>
                  <a:pt x="-4798" y="751413"/>
                  <a:pt x="-4582" y="777354"/>
                  <a:pt x="10300" y="688063"/>
                </a:cubicBezTo>
                <a:cubicBezTo>
                  <a:pt x="11869" y="678650"/>
                  <a:pt x="14059" y="668843"/>
                  <a:pt x="19353" y="660903"/>
                </a:cubicBezTo>
                <a:cubicBezTo>
                  <a:pt x="26455" y="650250"/>
                  <a:pt x="37460" y="642796"/>
                  <a:pt x="46514" y="633742"/>
                </a:cubicBezTo>
                <a:cubicBezTo>
                  <a:pt x="53877" y="611651"/>
                  <a:pt x="56123" y="596972"/>
                  <a:pt x="73674" y="579422"/>
                </a:cubicBezTo>
                <a:cubicBezTo>
                  <a:pt x="81368" y="571728"/>
                  <a:pt x="91781" y="567351"/>
                  <a:pt x="100835" y="561315"/>
                </a:cubicBezTo>
                <a:cubicBezTo>
                  <a:pt x="106870" y="552261"/>
                  <a:pt x="114075" y="543886"/>
                  <a:pt x="118941" y="534154"/>
                </a:cubicBezTo>
                <a:cubicBezTo>
                  <a:pt x="123209" y="525618"/>
                  <a:pt x="123360" y="515336"/>
                  <a:pt x="127995" y="506994"/>
                </a:cubicBezTo>
                <a:cubicBezTo>
                  <a:pt x="138564" y="487971"/>
                  <a:pt x="152138" y="470780"/>
                  <a:pt x="164209" y="452673"/>
                </a:cubicBezTo>
                <a:cubicBezTo>
                  <a:pt x="170245" y="443620"/>
                  <a:pt x="177450" y="435245"/>
                  <a:pt x="182316" y="425513"/>
                </a:cubicBezTo>
                <a:cubicBezTo>
                  <a:pt x="188352" y="413442"/>
                  <a:pt x="195107" y="401704"/>
                  <a:pt x="200423" y="389299"/>
                </a:cubicBezTo>
                <a:cubicBezTo>
                  <a:pt x="204182" y="380527"/>
                  <a:pt x="202728" y="368886"/>
                  <a:pt x="209476" y="362138"/>
                </a:cubicBezTo>
                <a:cubicBezTo>
                  <a:pt x="216224" y="355390"/>
                  <a:pt x="227583" y="356103"/>
                  <a:pt x="236637" y="353085"/>
                </a:cubicBezTo>
                <a:cubicBezTo>
                  <a:pt x="242672" y="334978"/>
                  <a:pt x="250114" y="317280"/>
                  <a:pt x="254743" y="298764"/>
                </a:cubicBezTo>
                <a:cubicBezTo>
                  <a:pt x="259336" y="280393"/>
                  <a:pt x="265059" y="253570"/>
                  <a:pt x="272850" y="235390"/>
                </a:cubicBezTo>
                <a:cubicBezTo>
                  <a:pt x="278166" y="222985"/>
                  <a:pt x="285640" y="211581"/>
                  <a:pt x="290957" y="199176"/>
                </a:cubicBezTo>
                <a:cubicBezTo>
                  <a:pt x="294716" y="190405"/>
                  <a:pt x="296252" y="180787"/>
                  <a:pt x="300011" y="172016"/>
                </a:cubicBezTo>
                <a:cubicBezTo>
                  <a:pt x="305328" y="159611"/>
                  <a:pt x="312802" y="148207"/>
                  <a:pt x="318118" y="135802"/>
                </a:cubicBezTo>
                <a:cubicBezTo>
                  <a:pt x="321877" y="127030"/>
                  <a:pt x="321209" y="116093"/>
                  <a:pt x="327171" y="108641"/>
                </a:cubicBezTo>
                <a:cubicBezTo>
                  <a:pt x="333968" y="100144"/>
                  <a:pt x="345278" y="96570"/>
                  <a:pt x="354332" y="90534"/>
                </a:cubicBezTo>
                <a:lnTo>
                  <a:pt x="372439" y="36214"/>
                </a:lnTo>
                <a:cubicBezTo>
                  <a:pt x="382842" y="5003"/>
                  <a:pt x="374743" y="15802"/>
                  <a:pt x="39054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2" name="Grafik 7" descr="Logo_OPEL_large.png"/>
          <p:cNvPicPr>
            <a:picLocks noChangeAspect="1"/>
          </p:cNvPicPr>
          <p:nvPr/>
        </p:nvPicPr>
        <p:blipFill rotWithShape="1">
          <a:blip r:embed="rId2" cstate="print"/>
          <a:srcRect b="15801"/>
          <a:stretch/>
        </p:blipFill>
        <p:spPr>
          <a:xfrm>
            <a:off x="5433750" y="1946495"/>
            <a:ext cx="425598" cy="359360"/>
          </a:xfrm>
          <a:prstGeom prst="rect">
            <a:avLst/>
          </a:prstGeom>
          <a:noFill/>
          <a:ln>
            <a:noFill/>
          </a:ln>
          <a:effectLst>
            <a:glow rad="114300">
              <a:schemeClr val="bg1">
                <a:alpha val="88000"/>
              </a:schemeClr>
            </a:glow>
          </a:effectLst>
        </p:spPr>
      </p:pic>
      <p:pic>
        <p:nvPicPr>
          <p:cNvPr id="37" name="Grafik 7" descr="Logo_OPEL_large.png"/>
          <p:cNvPicPr>
            <a:picLocks noChangeAspect="1"/>
          </p:cNvPicPr>
          <p:nvPr/>
        </p:nvPicPr>
        <p:blipFill rotWithShape="1">
          <a:blip r:embed="rId2" cstate="print"/>
          <a:srcRect b="15801"/>
          <a:stretch/>
        </p:blipFill>
        <p:spPr>
          <a:xfrm>
            <a:off x="5452449" y="3086623"/>
            <a:ext cx="213178" cy="18000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1344437726"/>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SALES ADMINISTRATION\SSM 016 (10)\SSM 016 (10) Réseau Administration\Dealer Review\Dealer Review 2012\Photos\6_1319_N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252" y="3034149"/>
            <a:ext cx="7608888" cy="16875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5" name="Picture 3" descr="S:\SALES ADMINISTRATION\SSM 016 (10)\SSM 016 (10) Réseau Administration\Dealer Review\Dealer Review 2012\Photos\6_1319_N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3597" y="1179393"/>
            <a:ext cx="7608888" cy="1532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ZoneTexte 4"/>
          <p:cNvSpPr txBox="1"/>
          <p:nvPr/>
        </p:nvSpPr>
        <p:spPr>
          <a:xfrm>
            <a:off x="3609637" y="2700440"/>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a:solidFill>
                  <a:prstClr val="white">
                    <a:shade val="50000"/>
                  </a:prstClr>
                </a:solidFill>
              </a:rPr>
              <a:t>GIEN</a:t>
            </a:r>
          </a:p>
        </p:txBody>
      </p:sp>
      <p:grpSp>
        <p:nvGrpSpPr>
          <p:cNvPr id="16" name="Groupe 15"/>
          <p:cNvGrpSpPr/>
          <p:nvPr/>
        </p:nvGrpSpPr>
        <p:grpSpPr>
          <a:xfrm>
            <a:off x="2549054" y="806450"/>
            <a:ext cx="3668206" cy="3668870"/>
            <a:chOff x="2989826" y="386710"/>
            <a:chExt cx="4397144" cy="4397941"/>
          </a:xfrm>
          <a:effectLst>
            <a:glow rad="101600">
              <a:schemeClr val="bg1">
                <a:alpha val="40000"/>
              </a:schemeClr>
            </a:glow>
          </a:effectLst>
        </p:grpSpPr>
        <p:sp>
          <p:nvSpPr>
            <p:cNvPr id="17" name="Forme libre 16"/>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2" name="Forme libre 21"/>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3" name="Forme libre 22"/>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4" name="Forme libre 23"/>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5" name="Grafik 7" descr="Logo_OPEL_large.png"/>
          <p:cNvPicPr>
            <a:picLocks noChangeAspect="1"/>
          </p:cNvPicPr>
          <p:nvPr/>
        </p:nvPicPr>
        <p:blipFill rotWithShape="1">
          <a:blip r:embed="rId4"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6" name="Grafik 7" descr="Logo_OPEL_large.png"/>
          <p:cNvPicPr>
            <a:picLocks noChangeAspect="1"/>
          </p:cNvPicPr>
          <p:nvPr/>
        </p:nvPicPr>
        <p:blipFill rotWithShape="1">
          <a:blip r:embed="rId4"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7" name="Forme libre 26"/>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8" name="Forme libre 27"/>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9" name="Grafik 7" descr="Logo_OPEL_large.png"/>
          <p:cNvPicPr>
            <a:picLocks noChangeAspect="1"/>
          </p:cNvPicPr>
          <p:nvPr/>
        </p:nvPicPr>
        <p:blipFill rotWithShape="1">
          <a:blip r:embed="rId4"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30" name="Forme libre 29"/>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1" name="Grafik 7" descr="Logo_OPEL_large.png"/>
          <p:cNvPicPr>
            <a:picLocks noChangeAspect="1"/>
          </p:cNvPicPr>
          <p:nvPr/>
        </p:nvPicPr>
        <p:blipFill rotWithShape="1">
          <a:blip r:embed="rId4" cstate="print"/>
          <a:srcRect b="15801"/>
          <a:stretch/>
        </p:blipFill>
        <p:spPr>
          <a:xfrm>
            <a:off x="3856257" y="3186600"/>
            <a:ext cx="213178" cy="180000"/>
          </a:xfrm>
          <a:prstGeom prst="rect">
            <a:avLst/>
          </a:prstGeom>
          <a:noFill/>
          <a:ln>
            <a:noFill/>
          </a:ln>
          <a:effectLst>
            <a:glow rad="114300">
              <a:schemeClr val="bg1">
                <a:alpha val="88000"/>
              </a:schemeClr>
            </a:glow>
          </a:effectLst>
        </p:spPr>
      </p:pic>
      <p:sp>
        <p:nvSpPr>
          <p:cNvPr id="32" name="Forme libre 31"/>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3" name="Grafik 7" descr="Logo_OPEL_large.png"/>
          <p:cNvPicPr>
            <a:picLocks noChangeAspect="1"/>
          </p:cNvPicPr>
          <p:nvPr/>
        </p:nvPicPr>
        <p:blipFill rotWithShape="1">
          <a:blip r:embed="rId4"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34" name="Forme libre 33"/>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5" name="Grafik 7" descr="Logo_OPEL_large.png"/>
          <p:cNvPicPr>
            <a:picLocks noChangeAspect="1"/>
          </p:cNvPicPr>
          <p:nvPr/>
        </p:nvPicPr>
        <p:blipFill rotWithShape="1">
          <a:blip r:embed="rId4"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36" name="Forme libre 35"/>
          <p:cNvSpPr/>
          <p:nvPr/>
        </p:nvSpPr>
        <p:spPr>
          <a:xfrm>
            <a:off x="4300396" y="3422210"/>
            <a:ext cx="906087" cy="766589"/>
          </a:xfrm>
          <a:custGeom>
            <a:avLst/>
            <a:gdLst>
              <a:gd name="connsiteX0" fmla="*/ 0 w 906087"/>
              <a:gd name="connsiteY0" fmla="*/ 787651 h 841972"/>
              <a:gd name="connsiteX1" fmla="*/ 54321 w 906087"/>
              <a:gd name="connsiteY1" fmla="*/ 823865 h 841972"/>
              <a:gd name="connsiteX2" fmla="*/ 144855 w 906087"/>
              <a:gd name="connsiteY2" fmla="*/ 841972 h 841972"/>
              <a:gd name="connsiteX3" fmla="*/ 244444 w 906087"/>
              <a:gd name="connsiteY3" fmla="*/ 814812 h 841972"/>
              <a:gd name="connsiteX4" fmla="*/ 262551 w 906087"/>
              <a:gd name="connsiteY4" fmla="*/ 787651 h 841972"/>
              <a:gd name="connsiteX5" fmla="*/ 316871 w 906087"/>
              <a:gd name="connsiteY5" fmla="*/ 769544 h 841972"/>
              <a:gd name="connsiteX6" fmla="*/ 325925 w 906087"/>
              <a:gd name="connsiteY6" fmla="*/ 742384 h 841972"/>
              <a:gd name="connsiteX7" fmla="*/ 344032 w 906087"/>
              <a:gd name="connsiteY7" fmla="*/ 715224 h 841972"/>
              <a:gd name="connsiteX8" fmla="*/ 353085 w 906087"/>
              <a:gd name="connsiteY8" fmla="*/ 679010 h 841972"/>
              <a:gd name="connsiteX9" fmla="*/ 380246 w 906087"/>
              <a:gd name="connsiteY9" fmla="*/ 488887 h 841972"/>
              <a:gd name="connsiteX10" fmla="*/ 407406 w 906087"/>
              <a:gd name="connsiteY10" fmla="*/ 470780 h 841972"/>
              <a:gd name="connsiteX11" fmla="*/ 443620 w 906087"/>
              <a:gd name="connsiteY11" fmla="*/ 461727 h 841972"/>
              <a:gd name="connsiteX12" fmla="*/ 470780 w 906087"/>
              <a:gd name="connsiteY12" fmla="*/ 443620 h 841972"/>
              <a:gd name="connsiteX13" fmla="*/ 506994 w 906087"/>
              <a:gd name="connsiteY13" fmla="*/ 425513 h 841972"/>
              <a:gd name="connsiteX14" fmla="*/ 525101 w 906087"/>
              <a:gd name="connsiteY14" fmla="*/ 398352 h 841972"/>
              <a:gd name="connsiteX15" fmla="*/ 579422 w 906087"/>
              <a:gd name="connsiteY15" fmla="*/ 380245 h 841972"/>
              <a:gd name="connsiteX16" fmla="*/ 597529 w 906087"/>
              <a:gd name="connsiteY16" fmla="*/ 353085 h 841972"/>
              <a:gd name="connsiteX17" fmla="*/ 633743 w 906087"/>
              <a:gd name="connsiteY17" fmla="*/ 344032 h 841972"/>
              <a:gd name="connsiteX18" fmla="*/ 697117 w 906087"/>
              <a:gd name="connsiteY18" fmla="*/ 325925 h 841972"/>
              <a:gd name="connsiteX19" fmla="*/ 706170 w 906087"/>
              <a:gd name="connsiteY19" fmla="*/ 298764 h 841972"/>
              <a:gd name="connsiteX20" fmla="*/ 760491 w 906087"/>
              <a:gd name="connsiteY20" fmla="*/ 280657 h 841972"/>
              <a:gd name="connsiteX21" fmla="*/ 787652 w 906087"/>
              <a:gd name="connsiteY21" fmla="*/ 262550 h 841972"/>
              <a:gd name="connsiteX22" fmla="*/ 796705 w 906087"/>
              <a:gd name="connsiteY22" fmla="*/ 235390 h 841972"/>
              <a:gd name="connsiteX23" fmla="*/ 823865 w 906087"/>
              <a:gd name="connsiteY23" fmla="*/ 226337 h 841972"/>
              <a:gd name="connsiteX24" fmla="*/ 851026 w 906087"/>
              <a:gd name="connsiteY24" fmla="*/ 199176 h 841972"/>
              <a:gd name="connsiteX25" fmla="*/ 869133 w 906087"/>
              <a:gd name="connsiteY25" fmla="*/ 144855 h 841972"/>
              <a:gd name="connsiteX26" fmla="*/ 896293 w 906087"/>
              <a:gd name="connsiteY26" fmla="*/ 81481 h 841972"/>
              <a:gd name="connsiteX27" fmla="*/ 905347 w 906087"/>
              <a:gd name="connsiteY27" fmla="*/ 45267 h 841972"/>
              <a:gd name="connsiteX28" fmla="*/ 905347 w 906087"/>
              <a:gd name="connsiteY28" fmla="*/ 0 h 8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6087" h="841972">
                <a:moveTo>
                  <a:pt x="0" y="787651"/>
                </a:moveTo>
                <a:cubicBezTo>
                  <a:pt x="18107" y="799722"/>
                  <a:pt x="35298" y="813296"/>
                  <a:pt x="54321" y="823865"/>
                </a:cubicBezTo>
                <a:cubicBezTo>
                  <a:pt x="76202" y="836022"/>
                  <a:pt x="129104" y="839722"/>
                  <a:pt x="144855" y="841972"/>
                </a:cubicBezTo>
                <a:cubicBezTo>
                  <a:pt x="187698" y="836617"/>
                  <a:pt x="215098" y="844158"/>
                  <a:pt x="244444" y="814812"/>
                </a:cubicBezTo>
                <a:cubicBezTo>
                  <a:pt x="252138" y="807118"/>
                  <a:pt x="253324" y="793418"/>
                  <a:pt x="262551" y="787651"/>
                </a:cubicBezTo>
                <a:cubicBezTo>
                  <a:pt x="278736" y="777535"/>
                  <a:pt x="316871" y="769544"/>
                  <a:pt x="316871" y="769544"/>
                </a:cubicBezTo>
                <a:cubicBezTo>
                  <a:pt x="319889" y="760491"/>
                  <a:pt x="321657" y="750920"/>
                  <a:pt x="325925" y="742384"/>
                </a:cubicBezTo>
                <a:cubicBezTo>
                  <a:pt x="330791" y="732652"/>
                  <a:pt x="339746" y="725225"/>
                  <a:pt x="344032" y="715224"/>
                </a:cubicBezTo>
                <a:cubicBezTo>
                  <a:pt x="348933" y="703787"/>
                  <a:pt x="350067" y="691081"/>
                  <a:pt x="353085" y="679010"/>
                </a:cubicBezTo>
                <a:cubicBezTo>
                  <a:pt x="355642" y="632993"/>
                  <a:pt x="333380" y="535753"/>
                  <a:pt x="380246" y="488887"/>
                </a:cubicBezTo>
                <a:cubicBezTo>
                  <a:pt x="387940" y="481193"/>
                  <a:pt x="397405" y="475066"/>
                  <a:pt x="407406" y="470780"/>
                </a:cubicBezTo>
                <a:cubicBezTo>
                  <a:pt x="418843" y="465879"/>
                  <a:pt x="431549" y="464745"/>
                  <a:pt x="443620" y="461727"/>
                </a:cubicBezTo>
                <a:cubicBezTo>
                  <a:pt x="452673" y="455691"/>
                  <a:pt x="461333" y="449018"/>
                  <a:pt x="470780" y="443620"/>
                </a:cubicBezTo>
                <a:cubicBezTo>
                  <a:pt x="482498" y="436924"/>
                  <a:pt x="496626" y="434153"/>
                  <a:pt x="506994" y="425513"/>
                </a:cubicBezTo>
                <a:cubicBezTo>
                  <a:pt x="515353" y="418547"/>
                  <a:pt x="515874" y="404119"/>
                  <a:pt x="525101" y="398352"/>
                </a:cubicBezTo>
                <a:cubicBezTo>
                  <a:pt x="541286" y="388236"/>
                  <a:pt x="579422" y="380245"/>
                  <a:pt x="579422" y="380245"/>
                </a:cubicBezTo>
                <a:cubicBezTo>
                  <a:pt x="585458" y="371192"/>
                  <a:pt x="588476" y="359120"/>
                  <a:pt x="597529" y="353085"/>
                </a:cubicBezTo>
                <a:cubicBezTo>
                  <a:pt x="607882" y="346183"/>
                  <a:pt x="621779" y="347450"/>
                  <a:pt x="633743" y="344032"/>
                </a:cubicBezTo>
                <a:cubicBezTo>
                  <a:pt x="724660" y="318055"/>
                  <a:pt x="583906" y="354226"/>
                  <a:pt x="697117" y="325925"/>
                </a:cubicBezTo>
                <a:cubicBezTo>
                  <a:pt x="700135" y="316871"/>
                  <a:pt x="698404" y="304311"/>
                  <a:pt x="706170" y="298764"/>
                </a:cubicBezTo>
                <a:cubicBezTo>
                  <a:pt x="721701" y="287670"/>
                  <a:pt x="744610" y="291244"/>
                  <a:pt x="760491" y="280657"/>
                </a:cubicBezTo>
                <a:lnTo>
                  <a:pt x="787652" y="262550"/>
                </a:lnTo>
                <a:cubicBezTo>
                  <a:pt x="790670" y="253497"/>
                  <a:pt x="789957" y="242138"/>
                  <a:pt x="796705" y="235390"/>
                </a:cubicBezTo>
                <a:cubicBezTo>
                  <a:pt x="803453" y="228642"/>
                  <a:pt x="815925" y="231631"/>
                  <a:pt x="823865" y="226337"/>
                </a:cubicBezTo>
                <a:cubicBezTo>
                  <a:pt x="834518" y="219235"/>
                  <a:pt x="841972" y="208230"/>
                  <a:pt x="851026" y="199176"/>
                </a:cubicBezTo>
                <a:cubicBezTo>
                  <a:pt x="857062" y="181069"/>
                  <a:pt x="860597" y="161926"/>
                  <a:pt x="869133" y="144855"/>
                </a:cubicBezTo>
                <a:cubicBezTo>
                  <a:pt x="885230" y="112661"/>
                  <a:pt x="887411" y="112566"/>
                  <a:pt x="896293" y="81481"/>
                </a:cubicBezTo>
                <a:cubicBezTo>
                  <a:pt x="899711" y="69517"/>
                  <a:pt x="903973" y="57634"/>
                  <a:pt x="905347" y="45267"/>
                </a:cubicBezTo>
                <a:cubicBezTo>
                  <a:pt x="907013" y="30270"/>
                  <a:pt x="905347" y="15089"/>
                  <a:pt x="90534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7" name="Grafik 7" descr="Logo_OPEL_large.png"/>
          <p:cNvPicPr>
            <a:picLocks noChangeAspect="1"/>
          </p:cNvPicPr>
          <p:nvPr/>
        </p:nvPicPr>
        <p:blipFill rotWithShape="1">
          <a:blip r:embed="rId4" cstate="print"/>
          <a:srcRect b="15801"/>
          <a:stretch/>
        </p:blipFill>
        <p:spPr>
          <a:xfrm>
            <a:off x="4178579" y="4098799"/>
            <a:ext cx="213178" cy="180000"/>
          </a:xfrm>
          <a:prstGeom prst="rect">
            <a:avLst/>
          </a:prstGeom>
          <a:noFill/>
          <a:ln>
            <a:noFill/>
          </a:ln>
          <a:effectLst>
            <a:glow rad="114300">
              <a:schemeClr val="bg1">
                <a:alpha val="88000"/>
              </a:schemeClr>
            </a:glow>
          </a:effectLst>
        </p:spPr>
      </p:pic>
      <p:sp>
        <p:nvSpPr>
          <p:cNvPr id="38" name="Forme libre 37"/>
          <p:cNvSpPr/>
          <p:nvPr/>
        </p:nvSpPr>
        <p:spPr>
          <a:xfrm>
            <a:off x="5205743" y="3186820"/>
            <a:ext cx="353085" cy="208230"/>
          </a:xfrm>
          <a:custGeom>
            <a:avLst/>
            <a:gdLst>
              <a:gd name="connsiteX0" fmla="*/ 0 w 353085"/>
              <a:gd name="connsiteY0" fmla="*/ 208230 h 208230"/>
              <a:gd name="connsiteX1" fmla="*/ 45267 w 353085"/>
              <a:gd name="connsiteY1" fmla="*/ 190123 h 208230"/>
              <a:gd name="connsiteX2" fmla="*/ 81481 w 353085"/>
              <a:gd name="connsiteY2" fmla="*/ 181069 h 208230"/>
              <a:gd name="connsiteX3" fmla="*/ 144855 w 353085"/>
              <a:gd name="connsiteY3" fmla="*/ 162962 h 208230"/>
              <a:gd name="connsiteX4" fmla="*/ 172015 w 353085"/>
              <a:gd name="connsiteY4" fmla="*/ 144855 h 208230"/>
              <a:gd name="connsiteX5" fmla="*/ 208229 w 353085"/>
              <a:gd name="connsiteY5" fmla="*/ 135802 h 208230"/>
              <a:gd name="connsiteX6" fmla="*/ 226336 w 353085"/>
              <a:gd name="connsiteY6" fmla="*/ 108641 h 208230"/>
              <a:gd name="connsiteX7" fmla="*/ 235390 w 353085"/>
              <a:gd name="connsiteY7" fmla="*/ 81481 h 208230"/>
              <a:gd name="connsiteX8" fmla="*/ 271604 w 353085"/>
              <a:gd name="connsiteY8" fmla="*/ 72428 h 208230"/>
              <a:gd name="connsiteX9" fmla="*/ 334978 w 353085"/>
              <a:gd name="connsiteY9" fmla="*/ 54321 h 208230"/>
              <a:gd name="connsiteX10" fmla="*/ 353085 w 353085"/>
              <a:gd name="connsiteY10" fmla="*/ 0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085" h="208230">
                <a:moveTo>
                  <a:pt x="0" y="208230"/>
                </a:moveTo>
                <a:cubicBezTo>
                  <a:pt x="15089" y="202194"/>
                  <a:pt x="29850" y="195262"/>
                  <a:pt x="45267" y="190123"/>
                </a:cubicBezTo>
                <a:cubicBezTo>
                  <a:pt x="57071" y="186188"/>
                  <a:pt x="69517" y="184487"/>
                  <a:pt x="81481" y="181069"/>
                </a:cubicBezTo>
                <a:cubicBezTo>
                  <a:pt x="172399" y="155092"/>
                  <a:pt x="31642" y="191267"/>
                  <a:pt x="144855" y="162962"/>
                </a:cubicBezTo>
                <a:cubicBezTo>
                  <a:pt x="153908" y="156926"/>
                  <a:pt x="162014" y="149141"/>
                  <a:pt x="172015" y="144855"/>
                </a:cubicBezTo>
                <a:cubicBezTo>
                  <a:pt x="183452" y="139954"/>
                  <a:pt x="197876" y="142704"/>
                  <a:pt x="208229" y="135802"/>
                </a:cubicBezTo>
                <a:cubicBezTo>
                  <a:pt x="217283" y="129766"/>
                  <a:pt x="221470" y="118373"/>
                  <a:pt x="226336" y="108641"/>
                </a:cubicBezTo>
                <a:cubicBezTo>
                  <a:pt x="230604" y="100105"/>
                  <a:pt x="227938" y="87442"/>
                  <a:pt x="235390" y="81481"/>
                </a:cubicBezTo>
                <a:cubicBezTo>
                  <a:pt x="245106" y="73708"/>
                  <a:pt x="259640" y="75846"/>
                  <a:pt x="271604" y="72428"/>
                </a:cubicBezTo>
                <a:cubicBezTo>
                  <a:pt x="362521" y="46451"/>
                  <a:pt x="221767" y="82622"/>
                  <a:pt x="334978" y="54321"/>
                </a:cubicBezTo>
                <a:cubicBezTo>
                  <a:pt x="345668" y="11560"/>
                  <a:pt x="338466" y="29236"/>
                  <a:pt x="35308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9" name="Grafik 7" descr="Logo_OPEL_large.png"/>
          <p:cNvPicPr>
            <a:picLocks noChangeAspect="1"/>
          </p:cNvPicPr>
          <p:nvPr/>
        </p:nvPicPr>
        <p:blipFill rotWithShape="1">
          <a:blip r:embed="rId4" cstate="print"/>
          <a:srcRect b="15801"/>
          <a:stretch/>
        </p:blipFill>
        <p:spPr>
          <a:xfrm>
            <a:off x="5100377" y="3322088"/>
            <a:ext cx="213178" cy="180000"/>
          </a:xfrm>
          <a:prstGeom prst="rect">
            <a:avLst/>
          </a:prstGeom>
          <a:noFill/>
          <a:ln>
            <a:noFill/>
          </a:ln>
          <a:effectLst>
            <a:glow rad="114300">
              <a:schemeClr val="bg1">
                <a:alpha val="88000"/>
              </a:schemeClr>
            </a:glow>
          </a:effectLst>
        </p:spPr>
      </p:pic>
      <p:sp>
        <p:nvSpPr>
          <p:cNvPr id="40" name="Forme libre 39"/>
          <p:cNvSpPr/>
          <p:nvPr/>
        </p:nvSpPr>
        <p:spPr>
          <a:xfrm>
            <a:off x="5240710" y="2136618"/>
            <a:ext cx="390545" cy="1013988"/>
          </a:xfrm>
          <a:custGeom>
            <a:avLst/>
            <a:gdLst>
              <a:gd name="connsiteX0" fmla="*/ 281904 w 390545"/>
              <a:gd name="connsiteY0" fmla="*/ 1013988 h 1013988"/>
              <a:gd name="connsiteX1" fmla="*/ 245690 w 390545"/>
              <a:gd name="connsiteY1" fmla="*/ 968721 h 1013988"/>
              <a:gd name="connsiteX2" fmla="*/ 191369 w 390545"/>
              <a:gd name="connsiteY2" fmla="*/ 950614 h 1013988"/>
              <a:gd name="connsiteX3" fmla="*/ 127995 w 390545"/>
              <a:gd name="connsiteY3" fmla="*/ 923453 h 1013988"/>
              <a:gd name="connsiteX4" fmla="*/ 109888 w 390545"/>
              <a:gd name="connsiteY4" fmla="*/ 896293 h 1013988"/>
              <a:gd name="connsiteX5" fmla="*/ 82728 w 390545"/>
              <a:gd name="connsiteY5" fmla="*/ 887239 h 1013988"/>
              <a:gd name="connsiteX6" fmla="*/ 19353 w 390545"/>
              <a:gd name="connsiteY6" fmla="*/ 823865 h 1013988"/>
              <a:gd name="connsiteX7" fmla="*/ 10300 w 390545"/>
              <a:gd name="connsiteY7" fmla="*/ 688063 h 1013988"/>
              <a:gd name="connsiteX8" fmla="*/ 19353 w 390545"/>
              <a:gd name="connsiteY8" fmla="*/ 660903 h 1013988"/>
              <a:gd name="connsiteX9" fmla="*/ 46514 w 390545"/>
              <a:gd name="connsiteY9" fmla="*/ 633742 h 1013988"/>
              <a:gd name="connsiteX10" fmla="*/ 73674 w 390545"/>
              <a:gd name="connsiteY10" fmla="*/ 579422 h 1013988"/>
              <a:gd name="connsiteX11" fmla="*/ 100835 w 390545"/>
              <a:gd name="connsiteY11" fmla="*/ 561315 h 1013988"/>
              <a:gd name="connsiteX12" fmla="*/ 118941 w 390545"/>
              <a:gd name="connsiteY12" fmla="*/ 534154 h 1013988"/>
              <a:gd name="connsiteX13" fmla="*/ 127995 w 390545"/>
              <a:gd name="connsiteY13" fmla="*/ 506994 h 1013988"/>
              <a:gd name="connsiteX14" fmla="*/ 164209 w 390545"/>
              <a:gd name="connsiteY14" fmla="*/ 452673 h 1013988"/>
              <a:gd name="connsiteX15" fmla="*/ 182316 w 390545"/>
              <a:gd name="connsiteY15" fmla="*/ 425513 h 1013988"/>
              <a:gd name="connsiteX16" fmla="*/ 200423 w 390545"/>
              <a:gd name="connsiteY16" fmla="*/ 389299 h 1013988"/>
              <a:gd name="connsiteX17" fmla="*/ 209476 w 390545"/>
              <a:gd name="connsiteY17" fmla="*/ 362138 h 1013988"/>
              <a:gd name="connsiteX18" fmla="*/ 236637 w 390545"/>
              <a:gd name="connsiteY18" fmla="*/ 353085 h 1013988"/>
              <a:gd name="connsiteX19" fmla="*/ 254743 w 390545"/>
              <a:gd name="connsiteY19" fmla="*/ 298764 h 1013988"/>
              <a:gd name="connsiteX20" fmla="*/ 272850 w 390545"/>
              <a:gd name="connsiteY20" fmla="*/ 235390 h 1013988"/>
              <a:gd name="connsiteX21" fmla="*/ 290957 w 390545"/>
              <a:gd name="connsiteY21" fmla="*/ 199176 h 1013988"/>
              <a:gd name="connsiteX22" fmla="*/ 300011 w 390545"/>
              <a:gd name="connsiteY22" fmla="*/ 172016 h 1013988"/>
              <a:gd name="connsiteX23" fmla="*/ 318118 w 390545"/>
              <a:gd name="connsiteY23" fmla="*/ 135802 h 1013988"/>
              <a:gd name="connsiteX24" fmla="*/ 327171 w 390545"/>
              <a:gd name="connsiteY24" fmla="*/ 108641 h 1013988"/>
              <a:gd name="connsiteX25" fmla="*/ 354332 w 390545"/>
              <a:gd name="connsiteY25" fmla="*/ 90534 h 1013988"/>
              <a:gd name="connsiteX26" fmla="*/ 372439 w 390545"/>
              <a:gd name="connsiteY26" fmla="*/ 36214 h 1013988"/>
              <a:gd name="connsiteX27" fmla="*/ 390545 w 390545"/>
              <a:gd name="connsiteY27" fmla="*/ 0 h 101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0545" h="1013988">
                <a:moveTo>
                  <a:pt x="281904" y="1013988"/>
                </a:moveTo>
                <a:cubicBezTo>
                  <a:pt x="269833" y="998899"/>
                  <a:pt x="261520" y="979802"/>
                  <a:pt x="245690" y="968721"/>
                </a:cubicBezTo>
                <a:cubicBezTo>
                  <a:pt x="230054" y="957776"/>
                  <a:pt x="208440" y="959150"/>
                  <a:pt x="191369" y="950614"/>
                </a:cubicBezTo>
                <a:cubicBezTo>
                  <a:pt x="146619" y="928239"/>
                  <a:pt x="167958" y="936775"/>
                  <a:pt x="127995" y="923453"/>
                </a:cubicBezTo>
                <a:cubicBezTo>
                  <a:pt x="121959" y="914400"/>
                  <a:pt x="118384" y="903090"/>
                  <a:pt x="109888" y="896293"/>
                </a:cubicBezTo>
                <a:cubicBezTo>
                  <a:pt x="102436" y="890331"/>
                  <a:pt x="89476" y="893987"/>
                  <a:pt x="82728" y="887239"/>
                </a:cubicBezTo>
                <a:cubicBezTo>
                  <a:pt x="10090" y="814601"/>
                  <a:pt x="80811" y="844352"/>
                  <a:pt x="19353" y="823865"/>
                </a:cubicBezTo>
                <a:cubicBezTo>
                  <a:pt x="-4798" y="751413"/>
                  <a:pt x="-4582" y="777354"/>
                  <a:pt x="10300" y="688063"/>
                </a:cubicBezTo>
                <a:cubicBezTo>
                  <a:pt x="11869" y="678650"/>
                  <a:pt x="14059" y="668843"/>
                  <a:pt x="19353" y="660903"/>
                </a:cubicBezTo>
                <a:cubicBezTo>
                  <a:pt x="26455" y="650250"/>
                  <a:pt x="37460" y="642796"/>
                  <a:pt x="46514" y="633742"/>
                </a:cubicBezTo>
                <a:cubicBezTo>
                  <a:pt x="53877" y="611651"/>
                  <a:pt x="56123" y="596972"/>
                  <a:pt x="73674" y="579422"/>
                </a:cubicBezTo>
                <a:cubicBezTo>
                  <a:pt x="81368" y="571728"/>
                  <a:pt x="91781" y="567351"/>
                  <a:pt x="100835" y="561315"/>
                </a:cubicBezTo>
                <a:cubicBezTo>
                  <a:pt x="106870" y="552261"/>
                  <a:pt x="114075" y="543886"/>
                  <a:pt x="118941" y="534154"/>
                </a:cubicBezTo>
                <a:cubicBezTo>
                  <a:pt x="123209" y="525618"/>
                  <a:pt x="123360" y="515336"/>
                  <a:pt x="127995" y="506994"/>
                </a:cubicBezTo>
                <a:cubicBezTo>
                  <a:pt x="138564" y="487971"/>
                  <a:pt x="152138" y="470780"/>
                  <a:pt x="164209" y="452673"/>
                </a:cubicBezTo>
                <a:cubicBezTo>
                  <a:pt x="170245" y="443620"/>
                  <a:pt x="177450" y="435245"/>
                  <a:pt x="182316" y="425513"/>
                </a:cubicBezTo>
                <a:cubicBezTo>
                  <a:pt x="188352" y="413442"/>
                  <a:pt x="195107" y="401704"/>
                  <a:pt x="200423" y="389299"/>
                </a:cubicBezTo>
                <a:cubicBezTo>
                  <a:pt x="204182" y="380527"/>
                  <a:pt x="202728" y="368886"/>
                  <a:pt x="209476" y="362138"/>
                </a:cubicBezTo>
                <a:cubicBezTo>
                  <a:pt x="216224" y="355390"/>
                  <a:pt x="227583" y="356103"/>
                  <a:pt x="236637" y="353085"/>
                </a:cubicBezTo>
                <a:cubicBezTo>
                  <a:pt x="242672" y="334978"/>
                  <a:pt x="250114" y="317280"/>
                  <a:pt x="254743" y="298764"/>
                </a:cubicBezTo>
                <a:cubicBezTo>
                  <a:pt x="259336" y="280393"/>
                  <a:pt x="265059" y="253570"/>
                  <a:pt x="272850" y="235390"/>
                </a:cubicBezTo>
                <a:cubicBezTo>
                  <a:pt x="278166" y="222985"/>
                  <a:pt x="285640" y="211581"/>
                  <a:pt x="290957" y="199176"/>
                </a:cubicBezTo>
                <a:cubicBezTo>
                  <a:pt x="294716" y="190405"/>
                  <a:pt x="296252" y="180787"/>
                  <a:pt x="300011" y="172016"/>
                </a:cubicBezTo>
                <a:cubicBezTo>
                  <a:pt x="305328" y="159611"/>
                  <a:pt x="312802" y="148207"/>
                  <a:pt x="318118" y="135802"/>
                </a:cubicBezTo>
                <a:cubicBezTo>
                  <a:pt x="321877" y="127030"/>
                  <a:pt x="321209" y="116093"/>
                  <a:pt x="327171" y="108641"/>
                </a:cubicBezTo>
                <a:cubicBezTo>
                  <a:pt x="333968" y="100144"/>
                  <a:pt x="345278" y="96570"/>
                  <a:pt x="354332" y="90534"/>
                </a:cubicBezTo>
                <a:lnTo>
                  <a:pt x="372439" y="36214"/>
                </a:lnTo>
                <a:cubicBezTo>
                  <a:pt x="382842" y="5003"/>
                  <a:pt x="374743" y="15802"/>
                  <a:pt x="39054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2" name="Grafik 7" descr="Logo_OPEL_large.png"/>
          <p:cNvPicPr>
            <a:picLocks noChangeAspect="1"/>
          </p:cNvPicPr>
          <p:nvPr/>
        </p:nvPicPr>
        <p:blipFill rotWithShape="1">
          <a:blip r:embed="rId4" cstate="print"/>
          <a:srcRect b="15801"/>
          <a:stretch/>
        </p:blipFill>
        <p:spPr>
          <a:xfrm>
            <a:off x="5452449" y="3086623"/>
            <a:ext cx="213178" cy="180000"/>
          </a:xfrm>
          <a:prstGeom prst="rect">
            <a:avLst/>
          </a:prstGeom>
          <a:noFill/>
          <a:ln>
            <a:noFill/>
          </a:ln>
          <a:effectLst>
            <a:glow rad="114300">
              <a:schemeClr val="bg1">
                <a:alpha val="88000"/>
              </a:schemeClr>
            </a:glow>
          </a:effectLst>
        </p:spPr>
      </p:pic>
      <p:sp>
        <p:nvSpPr>
          <p:cNvPr id="2" name="Forme libre 1"/>
          <p:cNvSpPr/>
          <p:nvPr/>
        </p:nvSpPr>
        <p:spPr>
          <a:xfrm>
            <a:off x="4590107" y="2145671"/>
            <a:ext cx="1004935" cy="235424"/>
          </a:xfrm>
          <a:custGeom>
            <a:avLst/>
            <a:gdLst>
              <a:gd name="connsiteX0" fmla="*/ 1004935 w 1004935"/>
              <a:gd name="connsiteY0" fmla="*/ 0 h 235424"/>
              <a:gd name="connsiteX1" fmla="*/ 796705 w 1004935"/>
              <a:gd name="connsiteY1" fmla="*/ 9054 h 235424"/>
              <a:gd name="connsiteX2" fmla="*/ 733331 w 1004935"/>
              <a:gd name="connsiteY2" fmla="*/ 36214 h 235424"/>
              <a:gd name="connsiteX3" fmla="*/ 669956 w 1004935"/>
              <a:gd name="connsiteY3" fmla="*/ 72428 h 235424"/>
              <a:gd name="connsiteX4" fmla="*/ 606582 w 1004935"/>
              <a:gd name="connsiteY4" fmla="*/ 117695 h 235424"/>
              <a:gd name="connsiteX5" fmla="*/ 570368 w 1004935"/>
              <a:gd name="connsiteY5" fmla="*/ 135802 h 235424"/>
              <a:gd name="connsiteX6" fmla="*/ 506994 w 1004935"/>
              <a:gd name="connsiteY6" fmla="*/ 162963 h 235424"/>
              <a:gd name="connsiteX7" fmla="*/ 479834 w 1004935"/>
              <a:gd name="connsiteY7" fmla="*/ 181070 h 235424"/>
              <a:gd name="connsiteX8" fmla="*/ 443620 w 1004935"/>
              <a:gd name="connsiteY8" fmla="*/ 190123 h 235424"/>
              <a:gd name="connsiteX9" fmla="*/ 416459 w 1004935"/>
              <a:gd name="connsiteY9" fmla="*/ 199177 h 235424"/>
              <a:gd name="connsiteX10" fmla="*/ 398352 w 1004935"/>
              <a:gd name="connsiteY10" fmla="*/ 226337 h 235424"/>
              <a:gd name="connsiteX11" fmla="*/ 190123 w 1004935"/>
              <a:gd name="connsiteY11" fmla="*/ 217283 h 235424"/>
              <a:gd name="connsiteX12" fmla="*/ 126748 w 1004935"/>
              <a:gd name="connsiteY12" fmla="*/ 199177 h 235424"/>
              <a:gd name="connsiteX13" fmla="*/ 99588 w 1004935"/>
              <a:gd name="connsiteY13" fmla="*/ 190123 h 235424"/>
              <a:gd name="connsiteX14" fmla="*/ 63374 w 1004935"/>
              <a:gd name="connsiteY14" fmla="*/ 181070 h 235424"/>
              <a:gd name="connsiteX15" fmla="*/ 36214 w 1004935"/>
              <a:gd name="connsiteY15" fmla="*/ 172016 h 235424"/>
              <a:gd name="connsiteX16" fmla="*/ 0 w 1004935"/>
              <a:gd name="connsiteY16" fmla="*/ 153909 h 235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4935" h="235424">
                <a:moveTo>
                  <a:pt x="1004935" y="0"/>
                </a:moveTo>
                <a:cubicBezTo>
                  <a:pt x="935525" y="3018"/>
                  <a:pt x="865991" y="3922"/>
                  <a:pt x="796705" y="9054"/>
                </a:cubicBezTo>
                <a:cubicBezTo>
                  <a:pt x="758262" y="11902"/>
                  <a:pt x="763562" y="18939"/>
                  <a:pt x="733331" y="36214"/>
                </a:cubicBezTo>
                <a:cubicBezTo>
                  <a:pt x="652917" y="82165"/>
                  <a:pt x="736136" y="28309"/>
                  <a:pt x="669956" y="72428"/>
                </a:cubicBezTo>
                <a:cubicBezTo>
                  <a:pt x="652755" y="124032"/>
                  <a:pt x="674181" y="83895"/>
                  <a:pt x="606582" y="117695"/>
                </a:cubicBezTo>
                <a:cubicBezTo>
                  <a:pt x="594511" y="123731"/>
                  <a:pt x="582773" y="130485"/>
                  <a:pt x="570368" y="135802"/>
                </a:cubicBezTo>
                <a:cubicBezTo>
                  <a:pt x="519588" y="157566"/>
                  <a:pt x="567041" y="128650"/>
                  <a:pt x="506994" y="162963"/>
                </a:cubicBezTo>
                <a:cubicBezTo>
                  <a:pt x="497547" y="168361"/>
                  <a:pt x="489835" y="176784"/>
                  <a:pt x="479834" y="181070"/>
                </a:cubicBezTo>
                <a:cubicBezTo>
                  <a:pt x="468397" y="185971"/>
                  <a:pt x="455584" y="186705"/>
                  <a:pt x="443620" y="190123"/>
                </a:cubicBezTo>
                <a:cubicBezTo>
                  <a:pt x="434444" y="192745"/>
                  <a:pt x="425513" y="196159"/>
                  <a:pt x="416459" y="199177"/>
                </a:cubicBezTo>
                <a:cubicBezTo>
                  <a:pt x="410423" y="208230"/>
                  <a:pt x="408295" y="221918"/>
                  <a:pt x="398352" y="226337"/>
                </a:cubicBezTo>
                <a:cubicBezTo>
                  <a:pt x="345883" y="249656"/>
                  <a:pt x="221436" y="221197"/>
                  <a:pt x="190123" y="217283"/>
                </a:cubicBezTo>
                <a:cubicBezTo>
                  <a:pt x="124974" y="195568"/>
                  <a:pt x="206359" y="221923"/>
                  <a:pt x="126748" y="199177"/>
                </a:cubicBezTo>
                <a:cubicBezTo>
                  <a:pt x="117572" y="196555"/>
                  <a:pt x="108764" y="192745"/>
                  <a:pt x="99588" y="190123"/>
                </a:cubicBezTo>
                <a:cubicBezTo>
                  <a:pt x="87624" y="186705"/>
                  <a:pt x="75338" y="184488"/>
                  <a:pt x="63374" y="181070"/>
                </a:cubicBezTo>
                <a:cubicBezTo>
                  <a:pt x="54198" y="178448"/>
                  <a:pt x="44985" y="175775"/>
                  <a:pt x="36214" y="172016"/>
                </a:cubicBezTo>
                <a:cubicBezTo>
                  <a:pt x="23809" y="166699"/>
                  <a:pt x="0" y="153909"/>
                  <a:pt x="0" y="15390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4" name="Grafik 7" descr="Logo_OPEL_large.png"/>
          <p:cNvPicPr>
            <a:picLocks noChangeAspect="1"/>
          </p:cNvPicPr>
          <p:nvPr/>
        </p:nvPicPr>
        <p:blipFill rotWithShape="1">
          <a:blip r:embed="rId4" cstate="print"/>
          <a:srcRect b="15801"/>
          <a:stretch/>
        </p:blipFill>
        <p:spPr>
          <a:xfrm>
            <a:off x="4410101" y="2155963"/>
            <a:ext cx="425598" cy="359360"/>
          </a:xfrm>
          <a:prstGeom prst="rect">
            <a:avLst/>
          </a:prstGeom>
          <a:noFill/>
          <a:ln>
            <a:noFill/>
          </a:ln>
          <a:effectLst>
            <a:glow rad="114300">
              <a:schemeClr val="bg1">
                <a:alpha val="88000"/>
              </a:schemeClr>
            </a:glow>
          </a:effectLst>
        </p:spPr>
      </p:pic>
      <p:pic>
        <p:nvPicPr>
          <p:cNvPr id="41" name="Grafik 7" descr="Logo_OPEL_large.png"/>
          <p:cNvPicPr>
            <a:picLocks noChangeAspect="1"/>
          </p:cNvPicPr>
          <p:nvPr/>
        </p:nvPicPr>
        <p:blipFill rotWithShape="1">
          <a:blip r:embed="rId4" cstate="print"/>
          <a:srcRect b="15801"/>
          <a:stretch/>
        </p:blipFill>
        <p:spPr>
          <a:xfrm>
            <a:off x="5515650" y="2050610"/>
            <a:ext cx="213178" cy="18000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17893982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90"/>
                                          </p:val>
                                        </p:tav>
                                        <p:tav tm="100000">
                                          <p:val>
                                            <p:fltVal val="0"/>
                                          </p:val>
                                        </p:tav>
                                      </p:tavLst>
                                    </p:anim>
                                    <p:animEffect transition="in" filter="fade">
                                      <p:cBhvr>
                                        <p:cTn id="14" dur="1000"/>
                                        <p:tgtEl>
                                          <p:spTgt spid="14"/>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10" presetClass="exit" presetSubtype="0" fill="hold" nodeType="afterEffect">
                                  <p:stCondLst>
                                    <p:cond delay="500"/>
                                  </p:stCondLst>
                                  <p:childTnLst>
                                    <p:animEffect transition="out" filter="fade">
                                      <p:cBhvr>
                                        <p:cTn id="22" dur="1000"/>
                                        <p:tgtEl>
                                          <p:spTgt spid="26"/>
                                        </p:tgtEl>
                                      </p:cBhvr>
                                    </p:animEffect>
                                    <p:set>
                                      <p:cBhvr>
                                        <p:cTn id="23" dur="1" fill="hold">
                                          <p:stCondLst>
                                            <p:cond delay="999"/>
                                          </p:stCondLst>
                                        </p:cTn>
                                        <p:tgtEl>
                                          <p:spTgt spid="26"/>
                                        </p:tgtEl>
                                        <p:attrNameLst>
                                          <p:attrName>style.visibility</p:attrName>
                                        </p:attrNameLst>
                                      </p:cBhvr>
                                      <p:to>
                                        <p:strVal val="hidden"/>
                                      </p:to>
                                    </p:set>
                                  </p:childTnLst>
                                </p:cTn>
                              </p:par>
                              <p:par>
                                <p:cTn id="24" presetID="10" presetClass="exit" presetSubtype="0" fill="hold" grpId="0" nodeType="withEffect">
                                  <p:stCondLst>
                                    <p:cond delay="500"/>
                                  </p:stCondLst>
                                  <p:childTnLst>
                                    <p:animEffect transition="out" filter="fade">
                                      <p:cBhvr>
                                        <p:cTn id="25" dur="500"/>
                                        <p:tgtEl>
                                          <p:spTgt spid="24"/>
                                        </p:tgtEl>
                                      </p:cBhvr>
                                    </p:animEffect>
                                    <p:set>
                                      <p:cBhvr>
                                        <p:cTn id="26" dur="1" fill="hold">
                                          <p:stCondLst>
                                            <p:cond delay="499"/>
                                          </p:stCondLst>
                                        </p:cTn>
                                        <p:tgtEl>
                                          <p:spTgt spid="24"/>
                                        </p:tgtEl>
                                        <p:attrNameLst>
                                          <p:attrName>style.visibility</p:attrName>
                                        </p:attrNameLst>
                                      </p:cBhvr>
                                      <p:to>
                                        <p:strVal val="hidden"/>
                                      </p:to>
                                    </p:set>
                                  </p:childTnLst>
                                </p:cTn>
                              </p:par>
                              <p:par>
                                <p:cTn id="27" presetID="10" presetClass="exit" presetSubtype="0" fill="hold" nodeType="withEffect">
                                  <p:stCondLst>
                                    <p:cond delay="500"/>
                                  </p:stCondLst>
                                  <p:childTnLst>
                                    <p:animEffect transition="out" filter="fade">
                                      <p:cBhvr>
                                        <p:cTn id="28" dur="1000"/>
                                        <p:tgtEl>
                                          <p:spTgt spid="16"/>
                                        </p:tgtEl>
                                      </p:cBhvr>
                                    </p:animEffect>
                                    <p:set>
                                      <p:cBhvr>
                                        <p:cTn id="29" dur="1" fill="hold">
                                          <p:stCondLst>
                                            <p:cond delay="999"/>
                                          </p:stCondLst>
                                        </p:cTn>
                                        <p:tgtEl>
                                          <p:spTgt spid="16"/>
                                        </p:tgtEl>
                                        <p:attrNameLst>
                                          <p:attrName>style.visibility</p:attrName>
                                        </p:attrNameLst>
                                      </p:cBhvr>
                                      <p:to>
                                        <p:strVal val="hidden"/>
                                      </p:to>
                                    </p:set>
                                  </p:childTnLst>
                                </p:cTn>
                              </p:par>
                              <p:par>
                                <p:cTn id="30" presetID="10" presetClass="exit" presetSubtype="0" fill="hold" nodeType="withEffect">
                                  <p:stCondLst>
                                    <p:cond delay="500"/>
                                  </p:stCondLst>
                                  <p:childTnLst>
                                    <p:animEffect transition="out" filter="fade">
                                      <p:cBhvr>
                                        <p:cTn id="31" dur="1000"/>
                                        <p:tgtEl>
                                          <p:spTgt spid="25"/>
                                        </p:tgtEl>
                                      </p:cBhvr>
                                    </p:animEffect>
                                    <p:set>
                                      <p:cBhvr>
                                        <p:cTn id="32" dur="1" fill="hold">
                                          <p:stCondLst>
                                            <p:cond delay="999"/>
                                          </p:stCondLst>
                                        </p:cTn>
                                        <p:tgtEl>
                                          <p:spTgt spid="25"/>
                                        </p:tgtEl>
                                        <p:attrNameLst>
                                          <p:attrName>style.visibility</p:attrName>
                                        </p:attrNameLst>
                                      </p:cBhvr>
                                      <p:to>
                                        <p:strVal val="hidden"/>
                                      </p:to>
                                    </p:set>
                                  </p:childTnLst>
                                </p:cTn>
                              </p:par>
                              <p:par>
                                <p:cTn id="33" presetID="10" presetClass="exit" presetSubtype="0" fill="hold" nodeType="withEffect">
                                  <p:stCondLst>
                                    <p:cond delay="500"/>
                                  </p:stCondLst>
                                  <p:childTnLst>
                                    <p:animEffect transition="out" filter="fade">
                                      <p:cBhvr>
                                        <p:cTn id="34" dur="1000"/>
                                        <p:tgtEl>
                                          <p:spTgt spid="29"/>
                                        </p:tgtEl>
                                      </p:cBhvr>
                                    </p:animEffect>
                                    <p:set>
                                      <p:cBhvr>
                                        <p:cTn id="35" dur="1" fill="hold">
                                          <p:stCondLst>
                                            <p:cond delay="999"/>
                                          </p:stCondLst>
                                        </p:cTn>
                                        <p:tgtEl>
                                          <p:spTgt spid="29"/>
                                        </p:tgtEl>
                                        <p:attrNameLst>
                                          <p:attrName>style.visibility</p:attrName>
                                        </p:attrNameLst>
                                      </p:cBhvr>
                                      <p:to>
                                        <p:strVal val="hidden"/>
                                      </p:to>
                                    </p:set>
                                  </p:childTnLst>
                                </p:cTn>
                              </p:par>
                              <p:par>
                                <p:cTn id="36" presetID="10" presetClass="exit" presetSubtype="0" fill="hold" grpId="0" nodeType="withEffect">
                                  <p:stCondLst>
                                    <p:cond delay="500"/>
                                  </p:stCondLst>
                                  <p:childTnLst>
                                    <p:animEffect transition="out" filter="fade">
                                      <p:cBhvr>
                                        <p:cTn id="37" dur="500"/>
                                        <p:tgtEl>
                                          <p:spTgt spid="27"/>
                                        </p:tgtEl>
                                      </p:cBhvr>
                                    </p:animEffect>
                                    <p:set>
                                      <p:cBhvr>
                                        <p:cTn id="38" dur="1" fill="hold">
                                          <p:stCondLst>
                                            <p:cond delay="499"/>
                                          </p:stCondLst>
                                        </p:cTn>
                                        <p:tgtEl>
                                          <p:spTgt spid="27"/>
                                        </p:tgtEl>
                                        <p:attrNameLst>
                                          <p:attrName>style.visibility</p:attrName>
                                        </p:attrNameLst>
                                      </p:cBhvr>
                                      <p:to>
                                        <p:strVal val="hidden"/>
                                      </p:to>
                                    </p:set>
                                  </p:childTnLst>
                                </p:cTn>
                              </p:par>
                              <p:par>
                                <p:cTn id="39" presetID="10" presetClass="exit" presetSubtype="0" fill="hold" nodeType="withEffect">
                                  <p:stCondLst>
                                    <p:cond delay="500"/>
                                  </p:stCondLst>
                                  <p:childTnLst>
                                    <p:animEffect transition="out" filter="fade">
                                      <p:cBhvr>
                                        <p:cTn id="40" dur="1000"/>
                                        <p:tgtEl>
                                          <p:spTgt spid="31"/>
                                        </p:tgtEl>
                                      </p:cBhvr>
                                    </p:animEffect>
                                    <p:set>
                                      <p:cBhvr>
                                        <p:cTn id="41" dur="1" fill="hold">
                                          <p:stCondLst>
                                            <p:cond delay="999"/>
                                          </p:stCondLst>
                                        </p:cTn>
                                        <p:tgtEl>
                                          <p:spTgt spid="31"/>
                                        </p:tgtEl>
                                        <p:attrNameLst>
                                          <p:attrName>style.visibility</p:attrName>
                                        </p:attrNameLst>
                                      </p:cBhvr>
                                      <p:to>
                                        <p:strVal val="hidden"/>
                                      </p:to>
                                    </p:set>
                                  </p:childTnLst>
                                </p:cTn>
                              </p:par>
                              <p:par>
                                <p:cTn id="42" presetID="10" presetClass="exit" presetSubtype="0" fill="hold" grpId="0" nodeType="withEffect">
                                  <p:stCondLst>
                                    <p:cond delay="500"/>
                                  </p:stCondLst>
                                  <p:childTnLst>
                                    <p:animEffect transition="out" filter="fade">
                                      <p:cBhvr>
                                        <p:cTn id="43" dur="500"/>
                                        <p:tgtEl>
                                          <p:spTgt spid="28"/>
                                        </p:tgtEl>
                                      </p:cBhvr>
                                    </p:animEffect>
                                    <p:set>
                                      <p:cBhvr>
                                        <p:cTn id="44" dur="1" fill="hold">
                                          <p:stCondLst>
                                            <p:cond delay="499"/>
                                          </p:stCondLst>
                                        </p:cTn>
                                        <p:tgtEl>
                                          <p:spTgt spid="28"/>
                                        </p:tgtEl>
                                        <p:attrNameLst>
                                          <p:attrName>style.visibility</p:attrName>
                                        </p:attrNameLst>
                                      </p:cBhvr>
                                      <p:to>
                                        <p:strVal val="hidden"/>
                                      </p:to>
                                    </p:set>
                                  </p:childTnLst>
                                </p:cTn>
                              </p:par>
                              <p:par>
                                <p:cTn id="45" presetID="10" presetClass="exit" presetSubtype="0" fill="hold" nodeType="withEffect">
                                  <p:stCondLst>
                                    <p:cond delay="500"/>
                                  </p:stCondLst>
                                  <p:childTnLst>
                                    <p:animEffect transition="out" filter="fade">
                                      <p:cBhvr>
                                        <p:cTn id="46" dur="1000"/>
                                        <p:tgtEl>
                                          <p:spTgt spid="35"/>
                                        </p:tgtEl>
                                      </p:cBhvr>
                                    </p:animEffect>
                                    <p:set>
                                      <p:cBhvr>
                                        <p:cTn id="47" dur="1" fill="hold">
                                          <p:stCondLst>
                                            <p:cond delay="999"/>
                                          </p:stCondLst>
                                        </p:cTn>
                                        <p:tgtEl>
                                          <p:spTgt spid="35"/>
                                        </p:tgtEl>
                                        <p:attrNameLst>
                                          <p:attrName>style.visibility</p:attrName>
                                        </p:attrNameLst>
                                      </p:cBhvr>
                                      <p:to>
                                        <p:strVal val="hidden"/>
                                      </p:to>
                                    </p:set>
                                  </p:childTnLst>
                                </p:cTn>
                              </p:par>
                              <p:par>
                                <p:cTn id="48" presetID="10" presetClass="exit" presetSubtype="0" fill="hold" grpId="0" nodeType="withEffect">
                                  <p:stCondLst>
                                    <p:cond delay="500"/>
                                  </p:stCondLst>
                                  <p:childTnLst>
                                    <p:animEffect transition="out" filter="fade">
                                      <p:cBhvr>
                                        <p:cTn id="49" dur="500"/>
                                        <p:tgtEl>
                                          <p:spTgt spid="30"/>
                                        </p:tgtEl>
                                      </p:cBhvr>
                                    </p:animEffect>
                                    <p:set>
                                      <p:cBhvr>
                                        <p:cTn id="50" dur="1" fill="hold">
                                          <p:stCondLst>
                                            <p:cond delay="499"/>
                                          </p:stCondLst>
                                        </p:cTn>
                                        <p:tgtEl>
                                          <p:spTgt spid="30"/>
                                        </p:tgtEl>
                                        <p:attrNameLst>
                                          <p:attrName>style.visibility</p:attrName>
                                        </p:attrNameLst>
                                      </p:cBhvr>
                                      <p:to>
                                        <p:strVal val="hidden"/>
                                      </p:to>
                                    </p:set>
                                  </p:childTnLst>
                                </p:cTn>
                              </p:par>
                              <p:par>
                                <p:cTn id="51" presetID="10" presetClass="exit" presetSubtype="0" fill="hold" nodeType="withEffect">
                                  <p:stCondLst>
                                    <p:cond delay="500"/>
                                  </p:stCondLst>
                                  <p:childTnLst>
                                    <p:animEffect transition="out" filter="fade">
                                      <p:cBhvr>
                                        <p:cTn id="52" dur="1000"/>
                                        <p:tgtEl>
                                          <p:spTgt spid="33"/>
                                        </p:tgtEl>
                                      </p:cBhvr>
                                    </p:animEffect>
                                    <p:set>
                                      <p:cBhvr>
                                        <p:cTn id="53" dur="1" fill="hold">
                                          <p:stCondLst>
                                            <p:cond delay="999"/>
                                          </p:stCondLst>
                                        </p:cTn>
                                        <p:tgtEl>
                                          <p:spTgt spid="33"/>
                                        </p:tgtEl>
                                        <p:attrNameLst>
                                          <p:attrName>style.visibility</p:attrName>
                                        </p:attrNameLst>
                                      </p:cBhvr>
                                      <p:to>
                                        <p:strVal val="hidden"/>
                                      </p:to>
                                    </p:set>
                                  </p:childTnLst>
                                </p:cTn>
                              </p:par>
                              <p:par>
                                <p:cTn id="54" presetID="10" presetClass="exit" presetSubtype="0" fill="hold" grpId="0" nodeType="withEffect">
                                  <p:stCondLst>
                                    <p:cond delay="500"/>
                                  </p:stCondLst>
                                  <p:childTnLst>
                                    <p:animEffect transition="out" filter="fade">
                                      <p:cBhvr>
                                        <p:cTn id="55" dur="500"/>
                                        <p:tgtEl>
                                          <p:spTgt spid="32"/>
                                        </p:tgtEl>
                                      </p:cBhvr>
                                    </p:animEffect>
                                    <p:set>
                                      <p:cBhvr>
                                        <p:cTn id="56" dur="1" fill="hold">
                                          <p:stCondLst>
                                            <p:cond delay="499"/>
                                          </p:stCondLst>
                                        </p:cTn>
                                        <p:tgtEl>
                                          <p:spTgt spid="32"/>
                                        </p:tgtEl>
                                        <p:attrNameLst>
                                          <p:attrName>style.visibility</p:attrName>
                                        </p:attrNameLst>
                                      </p:cBhvr>
                                      <p:to>
                                        <p:strVal val="hidden"/>
                                      </p:to>
                                    </p:set>
                                  </p:childTnLst>
                                </p:cTn>
                              </p:par>
                              <p:par>
                                <p:cTn id="57" presetID="10" presetClass="exit" presetSubtype="0" fill="hold" nodeType="withEffect">
                                  <p:stCondLst>
                                    <p:cond delay="500"/>
                                  </p:stCondLst>
                                  <p:childTnLst>
                                    <p:animEffect transition="out" filter="fade">
                                      <p:cBhvr>
                                        <p:cTn id="58" dur="1000"/>
                                        <p:tgtEl>
                                          <p:spTgt spid="37"/>
                                        </p:tgtEl>
                                      </p:cBhvr>
                                    </p:animEffect>
                                    <p:set>
                                      <p:cBhvr>
                                        <p:cTn id="59" dur="1" fill="hold">
                                          <p:stCondLst>
                                            <p:cond delay="999"/>
                                          </p:stCondLst>
                                        </p:cTn>
                                        <p:tgtEl>
                                          <p:spTgt spid="37"/>
                                        </p:tgtEl>
                                        <p:attrNameLst>
                                          <p:attrName>style.visibility</p:attrName>
                                        </p:attrNameLst>
                                      </p:cBhvr>
                                      <p:to>
                                        <p:strVal val="hidden"/>
                                      </p:to>
                                    </p:set>
                                  </p:childTnLst>
                                </p:cTn>
                              </p:par>
                              <p:par>
                                <p:cTn id="60" presetID="10" presetClass="exit" presetSubtype="0" fill="hold" grpId="0" nodeType="withEffect">
                                  <p:stCondLst>
                                    <p:cond delay="500"/>
                                  </p:stCondLst>
                                  <p:childTnLst>
                                    <p:animEffect transition="out" filter="fade">
                                      <p:cBhvr>
                                        <p:cTn id="61" dur="500"/>
                                        <p:tgtEl>
                                          <p:spTgt spid="34"/>
                                        </p:tgtEl>
                                      </p:cBhvr>
                                    </p:animEffect>
                                    <p:set>
                                      <p:cBhvr>
                                        <p:cTn id="62" dur="1" fill="hold">
                                          <p:stCondLst>
                                            <p:cond delay="499"/>
                                          </p:stCondLst>
                                        </p:cTn>
                                        <p:tgtEl>
                                          <p:spTgt spid="34"/>
                                        </p:tgtEl>
                                        <p:attrNameLst>
                                          <p:attrName>style.visibility</p:attrName>
                                        </p:attrNameLst>
                                      </p:cBhvr>
                                      <p:to>
                                        <p:strVal val="hidden"/>
                                      </p:to>
                                    </p:set>
                                  </p:childTnLst>
                                </p:cTn>
                              </p:par>
                              <p:par>
                                <p:cTn id="63" presetID="10" presetClass="exit" presetSubtype="0" fill="hold" grpId="0" nodeType="withEffect">
                                  <p:stCondLst>
                                    <p:cond delay="500"/>
                                  </p:stCondLst>
                                  <p:childTnLst>
                                    <p:animEffect transition="out" filter="fade">
                                      <p:cBhvr>
                                        <p:cTn id="64" dur="500"/>
                                        <p:tgtEl>
                                          <p:spTgt spid="36"/>
                                        </p:tgtEl>
                                      </p:cBhvr>
                                    </p:animEffect>
                                    <p:set>
                                      <p:cBhvr>
                                        <p:cTn id="65" dur="1" fill="hold">
                                          <p:stCondLst>
                                            <p:cond delay="499"/>
                                          </p:stCondLst>
                                        </p:cTn>
                                        <p:tgtEl>
                                          <p:spTgt spid="36"/>
                                        </p:tgtEl>
                                        <p:attrNameLst>
                                          <p:attrName>style.visibility</p:attrName>
                                        </p:attrNameLst>
                                      </p:cBhvr>
                                      <p:to>
                                        <p:strVal val="hidden"/>
                                      </p:to>
                                    </p:set>
                                  </p:childTnLst>
                                </p:cTn>
                              </p:par>
                              <p:par>
                                <p:cTn id="66" presetID="10" presetClass="exit" presetSubtype="0" fill="hold" nodeType="withEffect">
                                  <p:stCondLst>
                                    <p:cond delay="500"/>
                                  </p:stCondLst>
                                  <p:childTnLst>
                                    <p:animEffect transition="out" filter="fade">
                                      <p:cBhvr>
                                        <p:cTn id="67" dur="1000"/>
                                        <p:tgtEl>
                                          <p:spTgt spid="42"/>
                                        </p:tgtEl>
                                      </p:cBhvr>
                                    </p:animEffect>
                                    <p:set>
                                      <p:cBhvr>
                                        <p:cTn id="68" dur="1" fill="hold">
                                          <p:stCondLst>
                                            <p:cond delay="999"/>
                                          </p:stCondLst>
                                        </p:cTn>
                                        <p:tgtEl>
                                          <p:spTgt spid="42"/>
                                        </p:tgtEl>
                                        <p:attrNameLst>
                                          <p:attrName>style.visibility</p:attrName>
                                        </p:attrNameLst>
                                      </p:cBhvr>
                                      <p:to>
                                        <p:strVal val="hidden"/>
                                      </p:to>
                                    </p:set>
                                  </p:childTnLst>
                                </p:cTn>
                              </p:par>
                              <p:par>
                                <p:cTn id="69" presetID="10" presetClass="exit" presetSubtype="0" fill="hold" grpId="0" nodeType="withEffect">
                                  <p:stCondLst>
                                    <p:cond delay="500"/>
                                  </p:stCondLst>
                                  <p:childTnLst>
                                    <p:animEffect transition="out" filter="fade">
                                      <p:cBhvr>
                                        <p:cTn id="70" dur="500"/>
                                        <p:tgtEl>
                                          <p:spTgt spid="38"/>
                                        </p:tgtEl>
                                      </p:cBhvr>
                                    </p:animEffect>
                                    <p:set>
                                      <p:cBhvr>
                                        <p:cTn id="71" dur="1" fill="hold">
                                          <p:stCondLst>
                                            <p:cond delay="499"/>
                                          </p:stCondLst>
                                        </p:cTn>
                                        <p:tgtEl>
                                          <p:spTgt spid="38"/>
                                        </p:tgtEl>
                                        <p:attrNameLst>
                                          <p:attrName>style.visibility</p:attrName>
                                        </p:attrNameLst>
                                      </p:cBhvr>
                                      <p:to>
                                        <p:strVal val="hidden"/>
                                      </p:to>
                                    </p:set>
                                  </p:childTnLst>
                                </p:cTn>
                              </p:par>
                              <p:par>
                                <p:cTn id="72" presetID="10" presetClass="exit" presetSubtype="0" fill="hold" nodeType="withEffect">
                                  <p:stCondLst>
                                    <p:cond delay="500"/>
                                  </p:stCondLst>
                                  <p:childTnLst>
                                    <p:animEffect transition="out" filter="fade">
                                      <p:cBhvr>
                                        <p:cTn id="73" dur="1000"/>
                                        <p:tgtEl>
                                          <p:spTgt spid="41"/>
                                        </p:tgtEl>
                                      </p:cBhvr>
                                    </p:animEffect>
                                    <p:set>
                                      <p:cBhvr>
                                        <p:cTn id="74" dur="1" fill="hold">
                                          <p:stCondLst>
                                            <p:cond delay="999"/>
                                          </p:stCondLst>
                                        </p:cTn>
                                        <p:tgtEl>
                                          <p:spTgt spid="41"/>
                                        </p:tgtEl>
                                        <p:attrNameLst>
                                          <p:attrName>style.visibility</p:attrName>
                                        </p:attrNameLst>
                                      </p:cBhvr>
                                      <p:to>
                                        <p:strVal val="hidden"/>
                                      </p:to>
                                    </p:set>
                                  </p:childTnLst>
                                </p:cTn>
                              </p:par>
                              <p:par>
                                <p:cTn id="75" presetID="10" presetClass="exit" presetSubtype="0" fill="hold" grpId="0" nodeType="withEffect">
                                  <p:stCondLst>
                                    <p:cond delay="500"/>
                                  </p:stCondLst>
                                  <p:childTnLst>
                                    <p:animEffect transition="out" filter="fade">
                                      <p:cBhvr>
                                        <p:cTn id="76" dur="500"/>
                                        <p:tgtEl>
                                          <p:spTgt spid="40"/>
                                        </p:tgtEl>
                                      </p:cBhvr>
                                    </p:animEffect>
                                    <p:set>
                                      <p:cBhvr>
                                        <p:cTn id="77" dur="1" fill="hold">
                                          <p:stCondLst>
                                            <p:cond delay="499"/>
                                          </p:stCondLst>
                                        </p:cTn>
                                        <p:tgtEl>
                                          <p:spTgt spid="40"/>
                                        </p:tgtEl>
                                        <p:attrNameLst>
                                          <p:attrName>style.visibility</p:attrName>
                                        </p:attrNameLst>
                                      </p:cBhvr>
                                      <p:to>
                                        <p:strVal val="hidden"/>
                                      </p:to>
                                    </p:set>
                                  </p:childTnLst>
                                </p:cTn>
                              </p:par>
                              <p:par>
                                <p:cTn id="78" presetID="10" presetClass="exit" presetSubtype="0" fill="hold" nodeType="withEffect">
                                  <p:stCondLst>
                                    <p:cond delay="500"/>
                                  </p:stCondLst>
                                  <p:childTnLst>
                                    <p:animEffect transition="out" filter="fade">
                                      <p:cBhvr>
                                        <p:cTn id="79" dur="500"/>
                                        <p:tgtEl>
                                          <p:spTgt spid="39"/>
                                        </p:tgtEl>
                                      </p:cBhvr>
                                    </p:animEffect>
                                    <p:set>
                                      <p:cBhvr>
                                        <p:cTn id="80" dur="1" fill="hold">
                                          <p:stCondLst>
                                            <p:cond delay="499"/>
                                          </p:stCondLst>
                                        </p:cTn>
                                        <p:tgtEl>
                                          <p:spTgt spid="39"/>
                                        </p:tgtEl>
                                        <p:attrNameLst>
                                          <p:attrName>style.visibility</p:attrName>
                                        </p:attrNameLst>
                                      </p:cBhvr>
                                      <p:to>
                                        <p:strVal val="hidden"/>
                                      </p:to>
                                    </p:set>
                                  </p:childTnLst>
                                </p:cTn>
                              </p:par>
                              <p:par>
                                <p:cTn id="81" presetID="10" presetClass="exit" presetSubtype="0" fill="hold" nodeType="withEffect">
                                  <p:stCondLst>
                                    <p:cond delay="500"/>
                                  </p:stCondLst>
                                  <p:childTnLst>
                                    <p:animEffect transition="out" filter="fade">
                                      <p:cBhvr>
                                        <p:cTn id="82" dur="1000"/>
                                        <p:tgtEl>
                                          <p:spTgt spid="14"/>
                                        </p:tgtEl>
                                      </p:cBhvr>
                                    </p:animEffect>
                                    <p:set>
                                      <p:cBhvr>
                                        <p:cTn id="83" dur="1" fill="hold">
                                          <p:stCondLst>
                                            <p:cond delay="999"/>
                                          </p:stCondLst>
                                        </p:cTn>
                                        <p:tgtEl>
                                          <p:spTgt spid="14"/>
                                        </p:tgtEl>
                                        <p:attrNameLst>
                                          <p:attrName>style.visibility</p:attrName>
                                        </p:attrNameLst>
                                      </p:cBhvr>
                                      <p:to>
                                        <p:strVal val="hidden"/>
                                      </p:to>
                                    </p:set>
                                  </p:childTnLst>
                                </p:cTn>
                              </p:par>
                              <p:par>
                                <p:cTn id="84" presetID="10" presetClass="exit" presetSubtype="0" fill="hold" grpId="1" nodeType="withEffect">
                                  <p:stCondLst>
                                    <p:cond delay="500"/>
                                  </p:stCondLst>
                                  <p:childTnLst>
                                    <p:animEffect transition="out" filter="fade">
                                      <p:cBhvr>
                                        <p:cTn id="85" dur="500"/>
                                        <p:tgtEl>
                                          <p:spTgt spid="2"/>
                                        </p:tgtEl>
                                      </p:cBhvr>
                                    </p:animEffect>
                                    <p:set>
                                      <p:cBhvr>
                                        <p:cTn id="86" dur="1" fill="hold">
                                          <p:stCondLst>
                                            <p:cond delay="499"/>
                                          </p:stCondLst>
                                        </p:cTn>
                                        <p:tgtEl>
                                          <p:spTgt spid="2"/>
                                        </p:tgtEl>
                                        <p:attrNameLst>
                                          <p:attrName>style.visibility</p:attrName>
                                        </p:attrNameLst>
                                      </p:cBhvr>
                                      <p:to>
                                        <p:strVal val="hidden"/>
                                      </p:to>
                                    </p:set>
                                  </p:childTnLst>
                                </p:cTn>
                              </p:par>
                              <p:par>
                                <p:cTn id="87" presetID="10" presetClass="exit" presetSubtype="0" fill="hold" grpId="1" nodeType="withEffect">
                                  <p:stCondLst>
                                    <p:cond delay="50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par>
                                <p:cTn id="90" presetID="64" presetClass="path" presetSubtype="0" accel="50000" decel="50000" fill="hold" grpId="0" nodeType="withEffect">
                                  <p:stCondLst>
                                    <p:cond delay="500"/>
                                  </p:stCondLst>
                                  <p:childTnLst>
                                    <p:animMotion origin="layout" path="M 1.94444E-6 -2.9824E-6 L -0.37257 -0.41 " pathEditMode="relative" rAng="0" ptsTypes="AA">
                                      <p:cBhvr>
                                        <p:cTn id="91" dur="1000" fill="hold"/>
                                        <p:tgtEl>
                                          <p:spTgt spid="5"/>
                                        </p:tgtEl>
                                        <p:attrNameLst>
                                          <p:attrName>ppt_x</p:attrName>
                                          <p:attrName>ppt_y</p:attrName>
                                        </p:attrNameLst>
                                      </p:cBhvr>
                                      <p:rCtr x="-18628" y="-20500"/>
                                    </p:animMotion>
                                  </p:childTnLst>
                                </p:cTn>
                              </p:par>
                            </p:childTnLst>
                          </p:cTn>
                        </p:par>
                        <p:par>
                          <p:cTn id="92" fill="hold">
                            <p:stCondLst>
                              <p:cond delay="3000"/>
                            </p:stCondLst>
                            <p:childTnLst>
                              <p:par>
                                <p:cTn id="93" presetID="2" presetClass="entr" presetSubtype="2" fill="hold" nodeType="afterEffect">
                                  <p:stCondLst>
                                    <p:cond delay="0"/>
                                  </p:stCondLst>
                                  <p:childTnLst>
                                    <p:set>
                                      <p:cBhvr>
                                        <p:cTn id="94" dur="1" fill="hold">
                                          <p:stCondLst>
                                            <p:cond delay="0"/>
                                          </p:stCondLst>
                                        </p:cTn>
                                        <p:tgtEl>
                                          <p:spTgt spid="3075"/>
                                        </p:tgtEl>
                                        <p:attrNameLst>
                                          <p:attrName>style.visibility</p:attrName>
                                        </p:attrNameLst>
                                      </p:cBhvr>
                                      <p:to>
                                        <p:strVal val="visible"/>
                                      </p:to>
                                    </p:set>
                                    <p:anim calcmode="lin" valueType="num">
                                      <p:cBhvr additive="base">
                                        <p:cTn id="95" dur="250" fill="hold"/>
                                        <p:tgtEl>
                                          <p:spTgt spid="3075"/>
                                        </p:tgtEl>
                                        <p:attrNameLst>
                                          <p:attrName>ppt_x</p:attrName>
                                        </p:attrNameLst>
                                      </p:cBhvr>
                                      <p:tavLst>
                                        <p:tav tm="0">
                                          <p:val>
                                            <p:strVal val="1+#ppt_w/2"/>
                                          </p:val>
                                        </p:tav>
                                        <p:tav tm="100000">
                                          <p:val>
                                            <p:strVal val="#ppt_x"/>
                                          </p:val>
                                        </p:tav>
                                      </p:tavLst>
                                    </p:anim>
                                    <p:anim calcmode="lin" valueType="num">
                                      <p:cBhvr additive="base">
                                        <p:cTn id="96" dur="250" fill="hold"/>
                                        <p:tgtEl>
                                          <p:spTgt spid="3075"/>
                                        </p:tgtEl>
                                        <p:attrNameLst>
                                          <p:attrName>ppt_y</p:attrName>
                                        </p:attrNameLst>
                                      </p:cBhvr>
                                      <p:tavLst>
                                        <p:tav tm="0">
                                          <p:val>
                                            <p:strVal val="#ppt_y"/>
                                          </p:val>
                                        </p:tav>
                                        <p:tav tm="100000">
                                          <p:val>
                                            <p:strVal val="#ppt_y"/>
                                          </p:val>
                                        </p:tav>
                                      </p:tavLst>
                                    </p:anim>
                                  </p:childTnLst>
                                </p:cTn>
                              </p:par>
                              <p:par>
                                <p:cTn id="97" presetID="35" presetClass="path" presetSubtype="0" decel="50000" fill="hold" nodeType="withEffect">
                                  <p:stCondLst>
                                    <p:cond delay="250"/>
                                  </p:stCondLst>
                                  <p:childTnLst>
                                    <p:animMotion origin="layout" path="M 2.22222E-6 4.03828E-6 L -0.04358 4.03828E-6 " pathEditMode="relative" rAng="0" ptsTypes="AA">
                                      <p:cBhvr>
                                        <p:cTn id="98" dur="3000" fill="hold"/>
                                        <p:tgtEl>
                                          <p:spTgt spid="3075"/>
                                        </p:tgtEl>
                                        <p:attrNameLst>
                                          <p:attrName>ppt_x</p:attrName>
                                          <p:attrName>ppt_y</p:attrName>
                                        </p:attrNameLst>
                                      </p:cBhvr>
                                      <p:rCtr x="-2187" y="0"/>
                                    </p:animMotion>
                                  </p:childTnLst>
                                </p:cTn>
                              </p:par>
                              <p:par>
                                <p:cTn id="99" presetID="2" presetClass="entr" presetSubtype="12" fill="hold" nodeType="withEffect">
                                  <p:stCondLst>
                                    <p:cond delay="0"/>
                                  </p:stCondLst>
                                  <p:childTnLst>
                                    <p:set>
                                      <p:cBhvr>
                                        <p:cTn id="100" dur="1" fill="hold">
                                          <p:stCondLst>
                                            <p:cond delay="0"/>
                                          </p:stCondLst>
                                        </p:cTn>
                                        <p:tgtEl>
                                          <p:spTgt spid="3074"/>
                                        </p:tgtEl>
                                        <p:attrNameLst>
                                          <p:attrName>style.visibility</p:attrName>
                                        </p:attrNameLst>
                                      </p:cBhvr>
                                      <p:to>
                                        <p:strVal val="visible"/>
                                      </p:to>
                                    </p:set>
                                    <p:anim calcmode="lin" valueType="num">
                                      <p:cBhvr additive="base">
                                        <p:cTn id="101" dur="250" fill="hold"/>
                                        <p:tgtEl>
                                          <p:spTgt spid="3074"/>
                                        </p:tgtEl>
                                        <p:attrNameLst>
                                          <p:attrName>ppt_x</p:attrName>
                                        </p:attrNameLst>
                                      </p:cBhvr>
                                      <p:tavLst>
                                        <p:tav tm="0">
                                          <p:val>
                                            <p:strVal val="0-#ppt_w/2"/>
                                          </p:val>
                                        </p:tav>
                                        <p:tav tm="100000">
                                          <p:val>
                                            <p:strVal val="#ppt_x"/>
                                          </p:val>
                                        </p:tav>
                                      </p:tavLst>
                                    </p:anim>
                                    <p:anim calcmode="lin" valueType="num">
                                      <p:cBhvr additive="base">
                                        <p:cTn id="102" dur="250" fill="hold"/>
                                        <p:tgtEl>
                                          <p:spTgt spid="3074"/>
                                        </p:tgtEl>
                                        <p:attrNameLst>
                                          <p:attrName>ppt_y</p:attrName>
                                        </p:attrNameLst>
                                      </p:cBhvr>
                                      <p:tavLst>
                                        <p:tav tm="0">
                                          <p:val>
                                            <p:strVal val="1+#ppt_h/2"/>
                                          </p:val>
                                        </p:tav>
                                        <p:tav tm="100000">
                                          <p:val>
                                            <p:strVal val="#ppt_y"/>
                                          </p:val>
                                        </p:tav>
                                      </p:tavLst>
                                    </p:anim>
                                  </p:childTnLst>
                                </p:cTn>
                              </p:par>
                              <p:par>
                                <p:cTn id="103" presetID="35" presetClass="path" presetSubtype="0" decel="50000" fill="hold" nodeType="withEffect">
                                  <p:stCondLst>
                                    <p:cond delay="250"/>
                                  </p:stCondLst>
                                  <p:childTnLst>
                                    <p:animMotion origin="layout" path="M 2.22222E-6 3.7419E-6 L 0.04462 -0.00371 " pathEditMode="relative" rAng="0" ptsTypes="AA">
                                      <p:cBhvr>
                                        <p:cTn id="104" dur="3000" fill="hold"/>
                                        <p:tgtEl>
                                          <p:spTgt spid="3074"/>
                                        </p:tgtEl>
                                        <p:attrNameLst>
                                          <p:attrName>ppt_x</p:attrName>
                                          <p:attrName>ppt_y</p:attrName>
                                        </p:attrNameLst>
                                      </p:cBhvr>
                                      <p:rCtr x="2222"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4" grpId="0" animBg="1"/>
      <p:bldP spid="27" grpId="0" animBg="1"/>
      <p:bldP spid="28" grpId="0" animBg="1"/>
      <p:bldP spid="30" grpId="0" animBg="1"/>
      <p:bldP spid="32" grpId="0" animBg="1"/>
      <p:bldP spid="34" grpId="0" animBg="1"/>
      <p:bldP spid="36" grpId="0" animBg="1"/>
      <p:bldP spid="38" grpId="0" animBg="1"/>
      <p:bldP spid="40" grpId="0" animBg="1"/>
      <p:bldP spid="40" grpId="1" animBg="1"/>
      <p:bldP spid="2" grpId="0" animBg="1"/>
      <p:bldP spid="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689796" y="2469417"/>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a:solidFill>
                  <a:prstClr val="white">
                    <a:shade val="50000"/>
                  </a:prstClr>
                </a:solidFill>
              </a:rPr>
              <a:t>VIGNEUX</a:t>
            </a:r>
          </a:p>
        </p:txBody>
      </p:sp>
      <p:grpSp>
        <p:nvGrpSpPr>
          <p:cNvPr id="14" name="Groupe 13"/>
          <p:cNvGrpSpPr/>
          <p:nvPr/>
        </p:nvGrpSpPr>
        <p:grpSpPr>
          <a:xfrm>
            <a:off x="2549054" y="806450"/>
            <a:ext cx="3668206" cy="3668870"/>
            <a:chOff x="2989826" y="386710"/>
            <a:chExt cx="4397144" cy="4397941"/>
          </a:xfrm>
          <a:effectLst>
            <a:glow rad="101600">
              <a:schemeClr val="bg1">
                <a:alpha val="40000"/>
              </a:schemeClr>
            </a:glow>
          </a:effectLst>
        </p:grpSpPr>
        <p:sp>
          <p:nvSpPr>
            <p:cNvPr id="15" name="Forme libre 14"/>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6" name="Forme libre 15"/>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2" name="Forme libre 21"/>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3" name="Grafik 7" descr="Logo_OPEL_large.png"/>
          <p:cNvPicPr>
            <a:picLocks noChangeAspect="1"/>
          </p:cNvPicPr>
          <p:nvPr/>
        </p:nvPicPr>
        <p:blipFill rotWithShape="1">
          <a:blip r:embed="rId2"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4" name="Grafik 7" descr="Logo_OPEL_large.png"/>
          <p:cNvPicPr>
            <a:picLocks noChangeAspect="1"/>
          </p:cNvPicPr>
          <p:nvPr/>
        </p:nvPicPr>
        <p:blipFill rotWithShape="1">
          <a:blip r:embed="rId2"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5" name="Forme libre 24"/>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6" name="Forme libre 25"/>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7" name="Grafik 7" descr="Logo_OPEL_large.png"/>
          <p:cNvPicPr>
            <a:picLocks noChangeAspect="1"/>
          </p:cNvPicPr>
          <p:nvPr/>
        </p:nvPicPr>
        <p:blipFill rotWithShape="1">
          <a:blip r:embed="rId2"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28" name="Forme libre 27"/>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9" name="Grafik 7" descr="Logo_OPEL_large.png"/>
          <p:cNvPicPr>
            <a:picLocks noChangeAspect="1"/>
          </p:cNvPicPr>
          <p:nvPr/>
        </p:nvPicPr>
        <p:blipFill rotWithShape="1">
          <a:blip r:embed="rId2" cstate="print"/>
          <a:srcRect b="15801"/>
          <a:stretch/>
        </p:blipFill>
        <p:spPr>
          <a:xfrm>
            <a:off x="3856257" y="3186600"/>
            <a:ext cx="213178" cy="180000"/>
          </a:xfrm>
          <a:prstGeom prst="rect">
            <a:avLst/>
          </a:prstGeom>
          <a:noFill/>
          <a:ln>
            <a:noFill/>
          </a:ln>
          <a:effectLst>
            <a:glow rad="114300">
              <a:schemeClr val="bg1">
                <a:alpha val="88000"/>
              </a:schemeClr>
            </a:glow>
          </a:effectLst>
        </p:spPr>
      </p:pic>
      <p:sp>
        <p:nvSpPr>
          <p:cNvPr id="30" name="Forme libre 29"/>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1" name="Grafik 7" descr="Logo_OPEL_large.png"/>
          <p:cNvPicPr>
            <a:picLocks noChangeAspect="1"/>
          </p:cNvPicPr>
          <p:nvPr/>
        </p:nvPicPr>
        <p:blipFill rotWithShape="1">
          <a:blip r:embed="rId2"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32" name="Forme libre 31"/>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3" name="Grafik 7" descr="Logo_OPEL_large.png"/>
          <p:cNvPicPr>
            <a:picLocks noChangeAspect="1"/>
          </p:cNvPicPr>
          <p:nvPr/>
        </p:nvPicPr>
        <p:blipFill rotWithShape="1">
          <a:blip r:embed="rId2"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34" name="Forme libre 33"/>
          <p:cNvSpPr/>
          <p:nvPr/>
        </p:nvSpPr>
        <p:spPr>
          <a:xfrm>
            <a:off x="4300396" y="3422210"/>
            <a:ext cx="906087" cy="766589"/>
          </a:xfrm>
          <a:custGeom>
            <a:avLst/>
            <a:gdLst>
              <a:gd name="connsiteX0" fmla="*/ 0 w 906087"/>
              <a:gd name="connsiteY0" fmla="*/ 787651 h 841972"/>
              <a:gd name="connsiteX1" fmla="*/ 54321 w 906087"/>
              <a:gd name="connsiteY1" fmla="*/ 823865 h 841972"/>
              <a:gd name="connsiteX2" fmla="*/ 144855 w 906087"/>
              <a:gd name="connsiteY2" fmla="*/ 841972 h 841972"/>
              <a:gd name="connsiteX3" fmla="*/ 244444 w 906087"/>
              <a:gd name="connsiteY3" fmla="*/ 814812 h 841972"/>
              <a:gd name="connsiteX4" fmla="*/ 262551 w 906087"/>
              <a:gd name="connsiteY4" fmla="*/ 787651 h 841972"/>
              <a:gd name="connsiteX5" fmla="*/ 316871 w 906087"/>
              <a:gd name="connsiteY5" fmla="*/ 769544 h 841972"/>
              <a:gd name="connsiteX6" fmla="*/ 325925 w 906087"/>
              <a:gd name="connsiteY6" fmla="*/ 742384 h 841972"/>
              <a:gd name="connsiteX7" fmla="*/ 344032 w 906087"/>
              <a:gd name="connsiteY7" fmla="*/ 715224 h 841972"/>
              <a:gd name="connsiteX8" fmla="*/ 353085 w 906087"/>
              <a:gd name="connsiteY8" fmla="*/ 679010 h 841972"/>
              <a:gd name="connsiteX9" fmla="*/ 380246 w 906087"/>
              <a:gd name="connsiteY9" fmla="*/ 488887 h 841972"/>
              <a:gd name="connsiteX10" fmla="*/ 407406 w 906087"/>
              <a:gd name="connsiteY10" fmla="*/ 470780 h 841972"/>
              <a:gd name="connsiteX11" fmla="*/ 443620 w 906087"/>
              <a:gd name="connsiteY11" fmla="*/ 461727 h 841972"/>
              <a:gd name="connsiteX12" fmla="*/ 470780 w 906087"/>
              <a:gd name="connsiteY12" fmla="*/ 443620 h 841972"/>
              <a:gd name="connsiteX13" fmla="*/ 506994 w 906087"/>
              <a:gd name="connsiteY13" fmla="*/ 425513 h 841972"/>
              <a:gd name="connsiteX14" fmla="*/ 525101 w 906087"/>
              <a:gd name="connsiteY14" fmla="*/ 398352 h 841972"/>
              <a:gd name="connsiteX15" fmla="*/ 579422 w 906087"/>
              <a:gd name="connsiteY15" fmla="*/ 380245 h 841972"/>
              <a:gd name="connsiteX16" fmla="*/ 597529 w 906087"/>
              <a:gd name="connsiteY16" fmla="*/ 353085 h 841972"/>
              <a:gd name="connsiteX17" fmla="*/ 633743 w 906087"/>
              <a:gd name="connsiteY17" fmla="*/ 344032 h 841972"/>
              <a:gd name="connsiteX18" fmla="*/ 697117 w 906087"/>
              <a:gd name="connsiteY18" fmla="*/ 325925 h 841972"/>
              <a:gd name="connsiteX19" fmla="*/ 706170 w 906087"/>
              <a:gd name="connsiteY19" fmla="*/ 298764 h 841972"/>
              <a:gd name="connsiteX20" fmla="*/ 760491 w 906087"/>
              <a:gd name="connsiteY20" fmla="*/ 280657 h 841972"/>
              <a:gd name="connsiteX21" fmla="*/ 787652 w 906087"/>
              <a:gd name="connsiteY21" fmla="*/ 262550 h 841972"/>
              <a:gd name="connsiteX22" fmla="*/ 796705 w 906087"/>
              <a:gd name="connsiteY22" fmla="*/ 235390 h 841972"/>
              <a:gd name="connsiteX23" fmla="*/ 823865 w 906087"/>
              <a:gd name="connsiteY23" fmla="*/ 226337 h 841972"/>
              <a:gd name="connsiteX24" fmla="*/ 851026 w 906087"/>
              <a:gd name="connsiteY24" fmla="*/ 199176 h 841972"/>
              <a:gd name="connsiteX25" fmla="*/ 869133 w 906087"/>
              <a:gd name="connsiteY25" fmla="*/ 144855 h 841972"/>
              <a:gd name="connsiteX26" fmla="*/ 896293 w 906087"/>
              <a:gd name="connsiteY26" fmla="*/ 81481 h 841972"/>
              <a:gd name="connsiteX27" fmla="*/ 905347 w 906087"/>
              <a:gd name="connsiteY27" fmla="*/ 45267 h 841972"/>
              <a:gd name="connsiteX28" fmla="*/ 905347 w 906087"/>
              <a:gd name="connsiteY28" fmla="*/ 0 h 8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6087" h="841972">
                <a:moveTo>
                  <a:pt x="0" y="787651"/>
                </a:moveTo>
                <a:cubicBezTo>
                  <a:pt x="18107" y="799722"/>
                  <a:pt x="35298" y="813296"/>
                  <a:pt x="54321" y="823865"/>
                </a:cubicBezTo>
                <a:cubicBezTo>
                  <a:pt x="76202" y="836022"/>
                  <a:pt x="129104" y="839722"/>
                  <a:pt x="144855" y="841972"/>
                </a:cubicBezTo>
                <a:cubicBezTo>
                  <a:pt x="187698" y="836617"/>
                  <a:pt x="215098" y="844158"/>
                  <a:pt x="244444" y="814812"/>
                </a:cubicBezTo>
                <a:cubicBezTo>
                  <a:pt x="252138" y="807118"/>
                  <a:pt x="253324" y="793418"/>
                  <a:pt x="262551" y="787651"/>
                </a:cubicBezTo>
                <a:cubicBezTo>
                  <a:pt x="278736" y="777535"/>
                  <a:pt x="316871" y="769544"/>
                  <a:pt x="316871" y="769544"/>
                </a:cubicBezTo>
                <a:cubicBezTo>
                  <a:pt x="319889" y="760491"/>
                  <a:pt x="321657" y="750920"/>
                  <a:pt x="325925" y="742384"/>
                </a:cubicBezTo>
                <a:cubicBezTo>
                  <a:pt x="330791" y="732652"/>
                  <a:pt x="339746" y="725225"/>
                  <a:pt x="344032" y="715224"/>
                </a:cubicBezTo>
                <a:cubicBezTo>
                  <a:pt x="348933" y="703787"/>
                  <a:pt x="350067" y="691081"/>
                  <a:pt x="353085" y="679010"/>
                </a:cubicBezTo>
                <a:cubicBezTo>
                  <a:pt x="355642" y="632993"/>
                  <a:pt x="333380" y="535753"/>
                  <a:pt x="380246" y="488887"/>
                </a:cubicBezTo>
                <a:cubicBezTo>
                  <a:pt x="387940" y="481193"/>
                  <a:pt x="397405" y="475066"/>
                  <a:pt x="407406" y="470780"/>
                </a:cubicBezTo>
                <a:cubicBezTo>
                  <a:pt x="418843" y="465879"/>
                  <a:pt x="431549" y="464745"/>
                  <a:pt x="443620" y="461727"/>
                </a:cubicBezTo>
                <a:cubicBezTo>
                  <a:pt x="452673" y="455691"/>
                  <a:pt x="461333" y="449018"/>
                  <a:pt x="470780" y="443620"/>
                </a:cubicBezTo>
                <a:cubicBezTo>
                  <a:pt x="482498" y="436924"/>
                  <a:pt x="496626" y="434153"/>
                  <a:pt x="506994" y="425513"/>
                </a:cubicBezTo>
                <a:cubicBezTo>
                  <a:pt x="515353" y="418547"/>
                  <a:pt x="515874" y="404119"/>
                  <a:pt x="525101" y="398352"/>
                </a:cubicBezTo>
                <a:cubicBezTo>
                  <a:pt x="541286" y="388236"/>
                  <a:pt x="579422" y="380245"/>
                  <a:pt x="579422" y="380245"/>
                </a:cubicBezTo>
                <a:cubicBezTo>
                  <a:pt x="585458" y="371192"/>
                  <a:pt x="588476" y="359120"/>
                  <a:pt x="597529" y="353085"/>
                </a:cubicBezTo>
                <a:cubicBezTo>
                  <a:pt x="607882" y="346183"/>
                  <a:pt x="621779" y="347450"/>
                  <a:pt x="633743" y="344032"/>
                </a:cubicBezTo>
                <a:cubicBezTo>
                  <a:pt x="724660" y="318055"/>
                  <a:pt x="583906" y="354226"/>
                  <a:pt x="697117" y="325925"/>
                </a:cubicBezTo>
                <a:cubicBezTo>
                  <a:pt x="700135" y="316871"/>
                  <a:pt x="698404" y="304311"/>
                  <a:pt x="706170" y="298764"/>
                </a:cubicBezTo>
                <a:cubicBezTo>
                  <a:pt x="721701" y="287670"/>
                  <a:pt x="744610" y="291244"/>
                  <a:pt x="760491" y="280657"/>
                </a:cubicBezTo>
                <a:lnTo>
                  <a:pt x="787652" y="262550"/>
                </a:lnTo>
                <a:cubicBezTo>
                  <a:pt x="790670" y="253497"/>
                  <a:pt x="789957" y="242138"/>
                  <a:pt x="796705" y="235390"/>
                </a:cubicBezTo>
                <a:cubicBezTo>
                  <a:pt x="803453" y="228642"/>
                  <a:pt x="815925" y="231631"/>
                  <a:pt x="823865" y="226337"/>
                </a:cubicBezTo>
                <a:cubicBezTo>
                  <a:pt x="834518" y="219235"/>
                  <a:pt x="841972" y="208230"/>
                  <a:pt x="851026" y="199176"/>
                </a:cubicBezTo>
                <a:cubicBezTo>
                  <a:pt x="857062" y="181069"/>
                  <a:pt x="860597" y="161926"/>
                  <a:pt x="869133" y="144855"/>
                </a:cubicBezTo>
                <a:cubicBezTo>
                  <a:pt x="885230" y="112661"/>
                  <a:pt x="887411" y="112566"/>
                  <a:pt x="896293" y="81481"/>
                </a:cubicBezTo>
                <a:cubicBezTo>
                  <a:pt x="899711" y="69517"/>
                  <a:pt x="903973" y="57634"/>
                  <a:pt x="905347" y="45267"/>
                </a:cubicBezTo>
                <a:cubicBezTo>
                  <a:pt x="907013" y="30270"/>
                  <a:pt x="905347" y="15089"/>
                  <a:pt x="90534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5" name="Grafik 7" descr="Logo_OPEL_large.png"/>
          <p:cNvPicPr>
            <a:picLocks noChangeAspect="1"/>
          </p:cNvPicPr>
          <p:nvPr/>
        </p:nvPicPr>
        <p:blipFill rotWithShape="1">
          <a:blip r:embed="rId2" cstate="print"/>
          <a:srcRect b="15801"/>
          <a:stretch/>
        </p:blipFill>
        <p:spPr>
          <a:xfrm>
            <a:off x="4178579" y="4098799"/>
            <a:ext cx="213178" cy="180000"/>
          </a:xfrm>
          <a:prstGeom prst="rect">
            <a:avLst/>
          </a:prstGeom>
          <a:noFill/>
          <a:ln>
            <a:noFill/>
          </a:ln>
          <a:effectLst>
            <a:glow rad="114300">
              <a:schemeClr val="bg1">
                <a:alpha val="88000"/>
              </a:schemeClr>
            </a:glow>
          </a:effectLst>
        </p:spPr>
      </p:pic>
      <p:sp>
        <p:nvSpPr>
          <p:cNvPr id="36" name="Forme libre 35"/>
          <p:cNvSpPr/>
          <p:nvPr/>
        </p:nvSpPr>
        <p:spPr>
          <a:xfrm>
            <a:off x="5205743" y="3186820"/>
            <a:ext cx="353085" cy="208230"/>
          </a:xfrm>
          <a:custGeom>
            <a:avLst/>
            <a:gdLst>
              <a:gd name="connsiteX0" fmla="*/ 0 w 353085"/>
              <a:gd name="connsiteY0" fmla="*/ 208230 h 208230"/>
              <a:gd name="connsiteX1" fmla="*/ 45267 w 353085"/>
              <a:gd name="connsiteY1" fmla="*/ 190123 h 208230"/>
              <a:gd name="connsiteX2" fmla="*/ 81481 w 353085"/>
              <a:gd name="connsiteY2" fmla="*/ 181069 h 208230"/>
              <a:gd name="connsiteX3" fmla="*/ 144855 w 353085"/>
              <a:gd name="connsiteY3" fmla="*/ 162962 h 208230"/>
              <a:gd name="connsiteX4" fmla="*/ 172015 w 353085"/>
              <a:gd name="connsiteY4" fmla="*/ 144855 h 208230"/>
              <a:gd name="connsiteX5" fmla="*/ 208229 w 353085"/>
              <a:gd name="connsiteY5" fmla="*/ 135802 h 208230"/>
              <a:gd name="connsiteX6" fmla="*/ 226336 w 353085"/>
              <a:gd name="connsiteY6" fmla="*/ 108641 h 208230"/>
              <a:gd name="connsiteX7" fmla="*/ 235390 w 353085"/>
              <a:gd name="connsiteY7" fmla="*/ 81481 h 208230"/>
              <a:gd name="connsiteX8" fmla="*/ 271604 w 353085"/>
              <a:gd name="connsiteY8" fmla="*/ 72428 h 208230"/>
              <a:gd name="connsiteX9" fmla="*/ 334978 w 353085"/>
              <a:gd name="connsiteY9" fmla="*/ 54321 h 208230"/>
              <a:gd name="connsiteX10" fmla="*/ 353085 w 353085"/>
              <a:gd name="connsiteY10" fmla="*/ 0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085" h="208230">
                <a:moveTo>
                  <a:pt x="0" y="208230"/>
                </a:moveTo>
                <a:cubicBezTo>
                  <a:pt x="15089" y="202194"/>
                  <a:pt x="29850" y="195262"/>
                  <a:pt x="45267" y="190123"/>
                </a:cubicBezTo>
                <a:cubicBezTo>
                  <a:pt x="57071" y="186188"/>
                  <a:pt x="69517" y="184487"/>
                  <a:pt x="81481" y="181069"/>
                </a:cubicBezTo>
                <a:cubicBezTo>
                  <a:pt x="172399" y="155092"/>
                  <a:pt x="31642" y="191267"/>
                  <a:pt x="144855" y="162962"/>
                </a:cubicBezTo>
                <a:cubicBezTo>
                  <a:pt x="153908" y="156926"/>
                  <a:pt x="162014" y="149141"/>
                  <a:pt x="172015" y="144855"/>
                </a:cubicBezTo>
                <a:cubicBezTo>
                  <a:pt x="183452" y="139954"/>
                  <a:pt x="197876" y="142704"/>
                  <a:pt x="208229" y="135802"/>
                </a:cubicBezTo>
                <a:cubicBezTo>
                  <a:pt x="217283" y="129766"/>
                  <a:pt x="221470" y="118373"/>
                  <a:pt x="226336" y="108641"/>
                </a:cubicBezTo>
                <a:cubicBezTo>
                  <a:pt x="230604" y="100105"/>
                  <a:pt x="227938" y="87442"/>
                  <a:pt x="235390" y="81481"/>
                </a:cubicBezTo>
                <a:cubicBezTo>
                  <a:pt x="245106" y="73708"/>
                  <a:pt x="259640" y="75846"/>
                  <a:pt x="271604" y="72428"/>
                </a:cubicBezTo>
                <a:cubicBezTo>
                  <a:pt x="362521" y="46451"/>
                  <a:pt x="221767" y="82622"/>
                  <a:pt x="334978" y="54321"/>
                </a:cubicBezTo>
                <a:cubicBezTo>
                  <a:pt x="345668" y="11560"/>
                  <a:pt x="338466" y="29236"/>
                  <a:pt x="35308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7" name="Grafik 7" descr="Logo_OPEL_large.png"/>
          <p:cNvPicPr>
            <a:picLocks noChangeAspect="1"/>
          </p:cNvPicPr>
          <p:nvPr/>
        </p:nvPicPr>
        <p:blipFill rotWithShape="1">
          <a:blip r:embed="rId2" cstate="print"/>
          <a:srcRect b="15801"/>
          <a:stretch/>
        </p:blipFill>
        <p:spPr>
          <a:xfrm>
            <a:off x="5100377" y="3322088"/>
            <a:ext cx="213178" cy="180000"/>
          </a:xfrm>
          <a:prstGeom prst="rect">
            <a:avLst/>
          </a:prstGeom>
          <a:noFill/>
          <a:ln>
            <a:noFill/>
          </a:ln>
          <a:effectLst>
            <a:glow rad="114300">
              <a:schemeClr val="bg1">
                <a:alpha val="88000"/>
              </a:schemeClr>
            </a:glow>
          </a:effectLst>
        </p:spPr>
      </p:pic>
      <p:sp>
        <p:nvSpPr>
          <p:cNvPr id="38" name="Forme libre 37"/>
          <p:cNvSpPr/>
          <p:nvPr/>
        </p:nvSpPr>
        <p:spPr>
          <a:xfrm>
            <a:off x="5240710" y="2136618"/>
            <a:ext cx="390545" cy="1013988"/>
          </a:xfrm>
          <a:custGeom>
            <a:avLst/>
            <a:gdLst>
              <a:gd name="connsiteX0" fmla="*/ 281904 w 390545"/>
              <a:gd name="connsiteY0" fmla="*/ 1013988 h 1013988"/>
              <a:gd name="connsiteX1" fmla="*/ 245690 w 390545"/>
              <a:gd name="connsiteY1" fmla="*/ 968721 h 1013988"/>
              <a:gd name="connsiteX2" fmla="*/ 191369 w 390545"/>
              <a:gd name="connsiteY2" fmla="*/ 950614 h 1013988"/>
              <a:gd name="connsiteX3" fmla="*/ 127995 w 390545"/>
              <a:gd name="connsiteY3" fmla="*/ 923453 h 1013988"/>
              <a:gd name="connsiteX4" fmla="*/ 109888 w 390545"/>
              <a:gd name="connsiteY4" fmla="*/ 896293 h 1013988"/>
              <a:gd name="connsiteX5" fmla="*/ 82728 w 390545"/>
              <a:gd name="connsiteY5" fmla="*/ 887239 h 1013988"/>
              <a:gd name="connsiteX6" fmla="*/ 19353 w 390545"/>
              <a:gd name="connsiteY6" fmla="*/ 823865 h 1013988"/>
              <a:gd name="connsiteX7" fmla="*/ 10300 w 390545"/>
              <a:gd name="connsiteY7" fmla="*/ 688063 h 1013988"/>
              <a:gd name="connsiteX8" fmla="*/ 19353 w 390545"/>
              <a:gd name="connsiteY8" fmla="*/ 660903 h 1013988"/>
              <a:gd name="connsiteX9" fmla="*/ 46514 w 390545"/>
              <a:gd name="connsiteY9" fmla="*/ 633742 h 1013988"/>
              <a:gd name="connsiteX10" fmla="*/ 73674 w 390545"/>
              <a:gd name="connsiteY10" fmla="*/ 579422 h 1013988"/>
              <a:gd name="connsiteX11" fmla="*/ 100835 w 390545"/>
              <a:gd name="connsiteY11" fmla="*/ 561315 h 1013988"/>
              <a:gd name="connsiteX12" fmla="*/ 118941 w 390545"/>
              <a:gd name="connsiteY12" fmla="*/ 534154 h 1013988"/>
              <a:gd name="connsiteX13" fmla="*/ 127995 w 390545"/>
              <a:gd name="connsiteY13" fmla="*/ 506994 h 1013988"/>
              <a:gd name="connsiteX14" fmla="*/ 164209 w 390545"/>
              <a:gd name="connsiteY14" fmla="*/ 452673 h 1013988"/>
              <a:gd name="connsiteX15" fmla="*/ 182316 w 390545"/>
              <a:gd name="connsiteY15" fmla="*/ 425513 h 1013988"/>
              <a:gd name="connsiteX16" fmla="*/ 200423 w 390545"/>
              <a:gd name="connsiteY16" fmla="*/ 389299 h 1013988"/>
              <a:gd name="connsiteX17" fmla="*/ 209476 w 390545"/>
              <a:gd name="connsiteY17" fmla="*/ 362138 h 1013988"/>
              <a:gd name="connsiteX18" fmla="*/ 236637 w 390545"/>
              <a:gd name="connsiteY18" fmla="*/ 353085 h 1013988"/>
              <a:gd name="connsiteX19" fmla="*/ 254743 w 390545"/>
              <a:gd name="connsiteY19" fmla="*/ 298764 h 1013988"/>
              <a:gd name="connsiteX20" fmla="*/ 272850 w 390545"/>
              <a:gd name="connsiteY20" fmla="*/ 235390 h 1013988"/>
              <a:gd name="connsiteX21" fmla="*/ 290957 w 390545"/>
              <a:gd name="connsiteY21" fmla="*/ 199176 h 1013988"/>
              <a:gd name="connsiteX22" fmla="*/ 300011 w 390545"/>
              <a:gd name="connsiteY22" fmla="*/ 172016 h 1013988"/>
              <a:gd name="connsiteX23" fmla="*/ 318118 w 390545"/>
              <a:gd name="connsiteY23" fmla="*/ 135802 h 1013988"/>
              <a:gd name="connsiteX24" fmla="*/ 327171 w 390545"/>
              <a:gd name="connsiteY24" fmla="*/ 108641 h 1013988"/>
              <a:gd name="connsiteX25" fmla="*/ 354332 w 390545"/>
              <a:gd name="connsiteY25" fmla="*/ 90534 h 1013988"/>
              <a:gd name="connsiteX26" fmla="*/ 372439 w 390545"/>
              <a:gd name="connsiteY26" fmla="*/ 36214 h 1013988"/>
              <a:gd name="connsiteX27" fmla="*/ 390545 w 390545"/>
              <a:gd name="connsiteY27" fmla="*/ 0 h 101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0545" h="1013988">
                <a:moveTo>
                  <a:pt x="281904" y="1013988"/>
                </a:moveTo>
                <a:cubicBezTo>
                  <a:pt x="269833" y="998899"/>
                  <a:pt x="261520" y="979802"/>
                  <a:pt x="245690" y="968721"/>
                </a:cubicBezTo>
                <a:cubicBezTo>
                  <a:pt x="230054" y="957776"/>
                  <a:pt x="208440" y="959150"/>
                  <a:pt x="191369" y="950614"/>
                </a:cubicBezTo>
                <a:cubicBezTo>
                  <a:pt x="146619" y="928239"/>
                  <a:pt x="167958" y="936775"/>
                  <a:pt x="127995" y="923453"/>
                </a:cubicBezTo>
                <a:cubicBezTo>
                  <a:pt x="121959" y="914400"/>
                  <a:pt x="118384" y="903090"/>
                  <a:pt x="109888" y="896293"/>
                </a:cubicBezTo>
                <a:cubicBezTo>
                  <a:pt x="102436" y="890331"/>
                  <a:pt x="89476" y="893987"/>
                  <a:pt x="82728" y="887239"/>
                </a:cubicBezTo>
                <a:cubicBezTo>
                  <a:pt x="10090" y="814601"/>
                  <a:pt x="80811" y="844352"/>
                  <a:pt x="19353" y="823865"/>
                </a:cubicBezTo>
                <a:cubicBezTo>
                  <a:pt x="-4798" y="751413"/>
                  <a:pt x="-4582" y="777354"/>
                  <a:pt x="10300" y="688063"/>
                </a:cubicBezTo>
                <a:cubicBezTo>
                  <a:pt x="11869" y="678650"/>
                  <a:pt x="14059" y="668843"/>
                  <a:pt x="19353" y="660903"/>
                </a:cubicBezTo>
                <a:cubicBezTo>
                  <a:pt x="26455" y="650250"/>
                  <a:pt x="37460" y="642796"/>
                  <a:pt x="46514" y="633742"/>
                </a:cubicBezTo>
                <a:cubicBezTo>
                  <a:pt x="53877" y="611651"/>
                  <a:pt x="56123" y="596972"/>
                  <a:pt x="73674" y="579422"/>
                </a:cubicBezTo>
                <a:cubicBezTo>
                  <a:pt x="81368" y="571728"/>
                  <a:pt x="91781" y="567351"/>
                  <a:pt x="100835" y="561315"/>
                </a:cubicBezTo>
                <a:cubicBezTo>
                  <a:pt x="106870" y="552261"/>
                  <a:pt x="114075" y="543886"/>
                  <a:pt x="118941" y="534154"/>
                </a:cubicBezTo>
                <a:cubicBezTo>
                  <a:pt x="123209" y="525618"/>
                  <a:pt x="123360" y="515336"/>
                  <a:pt x="127995" y="506994"/>
                </a:cubicBezTo>
                <a:cubicBezTo>
                  <a:pt x="138564" y="487971"/>
                  <a:pt x="152138" y="470780"/>
                  <a:pt x="164209" y="452673"/>
                </a:cubicBezTo>
                <a:cubicBezTo>
                  <a:pt x="170245" y="443620"/>
                  <a:pt x="177450" y="435245"/>
                  <a:pt x="182316" y="425513"/>
                </a:cubicBezTo>
                <a:cubicBezTo>
                  <a:pt x="188352" y="413442"/>
                  <a:pt x="195107" y="401704"/>
                  <a:pt x="200423" y="389299"/>
                </a:cubicBezTo>
                <a:cubicBezTo>
                  <a:pt x="204182" y="380527"/>
                  <a:pt x="202728" y="368886"/>
                  <a:pt x="209476" y="362138"/>
                </a:cubicBezTo>
                <a:cubicBezTo>
                  <a:pt x="216224" y="355390"/>
                  <a:pt x="227583" y="356103"/>
                  <a:pt x="236637" y="353085"/>
                </a:cubicBezTo>
                <a:cubicBezTo>
                  <a:pt x="242672" y="334978"/>
                  <a:pt x="250114" y="317280"/>
                  <a:pt x="254743" y="298764"/>
                </a:cubicBezTo>
                <a:cubicBezTo>
                  <a:pt x="259336" y="280393"/>
                  <a:pt x="265059" y="253570"/>
                  <a:pt x="272850" y="235390"/>
                </a:cubicBezTo>
                <a:cubicBezTo>
                  <a:pt x="278166" y="222985"/>
                  <a:pt x="285640" y="211581"/>
                  <a:pt x="290957" y="199176"/>
                </a:cubicBezTo>
                <a:cubicBezTo>
                  <a:pt x="294716" y="190405"/>
                  <a:pt x="296252" y="180787"/>
                  <a:pt x="300011" y="172016"/>
                </a:cubicBezTo>
                <a:cubicBezTo>
                  <a:pt x="305328" y="159611"/>
                  <a:pt x="312802" y="148207"/>
                  <a:pt x="318118" y="135802"/>
                </a:cubicBezTo>
                <a:cubicBezTo>
                  <a:pt x="321877" y="127030"/>
                  <a:pt x="321209" y="116093"/>
                  <a:pt x="327171" y="108641"/>
                </a:cubicBezTo>
                <a:cubicBezTo>
                  <a:pt x="333968" y="100144"/>
                  <a:pt x="345278" y="96570"/>
                  <a:pt x="354332" y="90534"/>
                </a:cubicBezTo>
                <a:lnTo>
                  <a:pt x="372439" y="36214"/>
                </a:lnTo>
                <a:cubicBezTo>
                  <a:pt x="382842" y="5003"/>
                  <a:pt x="374743" y="15802"/>
                  <a:pt x="39054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9" name="Grafik 7" descr="Logo_OPEL_large.png"/>
          <p:cNvPicPr>
            <a:picLocks noChangeAspect="1"/>
          </p:cNvPicPr>
          <p:nvPr/>
        </p:nvPicPr>
        <p:blipFill rotWithShape="1">
          <a:blip r:embed="rId2" cstate="print"/>
          <a:srcRect b="15801"/>
          <a:stretch/>
        </p:blipFill>
        <p:spPr>
          <a:xfrm>
            <a:off x="5452449" y="3086623"/>
            <a:ext cx="213178" cy="180000"/>
          </a:xfrm>
          <a:prstGeom prst="rect">
            <a:avLst/>
          </a:prstGeom>
          <a:noFill/>
          <a:ln>
            <a:noFill/>
          </a:ln>
          <a:effectLst>
            <a:glow rad="114300">
              <a:schemeClr val="bg1">
                <a:alpha val="88000"/>
              </a:schemeClr>
            </a:glow>
          </a:effectLst>
        </p:spPr>
      </p:pic>
      <p:sp>
        <p:nvSpPr>
          <p:cNvPr id="40" name="Forme libre 39"/>
          <p:cNvSpPr/>
          <p:nvPr/>
        </p:nvSpPr>
        <p:spPr>
          <a:xfrm>
            <a:off x="4590107" y="2145671"/>
            <a:ext cx="1004935" cy="235424"/>
          </a:xfrm>
          <a:custGeom>
            <a:avLst/>
            <a:gdLst>
              <a:gd name="connsiteX0" fmla="*/ 1004935 w 1004935"/>
              <a:gd name="connsiteY0" fmla="*/ 0 h 235424"/>
              <a:gd name="connsiteX1" fmla="*/ 796705 w 1004935"/>
              <a:gd name="connsiteY1" fmla="*/ 9054 h 235424"/>
              <a:gd name="connsiteX2" fmla="*/ 733331 w 1004935"/>
              <a:gd name="connsiteY2" fmla="*/ 36214 h 235424"/>
              <a:gd name="connsiteX3" fmla="*/ 669956 w 1004935"/>
              <a:gd name="connsiteY3" fmla="*/ 72428 h 235424"/>
              <a:gd name="connsiteX4" fmla="*/ 606582 w 1004935"/>
              <a:gd name="connsiteY4" fmla="*/ 117695 h 235424"/>
              <a:gd name="connsiteX5" fmla="*/ 570368 w 1004935"/>
              <a:gd name="connsiteY5" fmla="*/ 135802 h 235424"/>
              <a:gd name="connsiteX6" fmla="*/ 506994 w 1004935"/>
              <a:gd name="connsiteY6" fmla="*/ 162963 h 235424"/>
              <a:gd name="connsiteX7" fmla="*/ 479834 w 1004935"/>
              <a:gd name="connsiteY7" fmla="*/ 181070 h 235424"/>
              <a:gd name="connsiteX8" fmla="*/ 443620 w 1004935"/>
              <a:gd name="connsiteY8" fmla="*/ 190123 h 235424"/>
              <a:gd name="connsiteX9" fmla="*/ 416459 w 1004935"/>
              <a:gd name="connsiteY9" fmla="*/ 199177 h 235424"/>
              <a:gd name="connsiteX10" fmla="*/ 398352 w 1004935"/>
              <a:gd name="connsiteY10" fmla="*/ 226337 h 235424"/>
              <a:gd name="connsiteX11" fmla="*/ 190123 w 1004935"/>
              <a:gd name="connsiteY11" fmla="*/ 217283 h 235424"/>
              <a:gd name="connsiteX12" fmla="*/ 126748 w 1004935"/>
              <a:gd name="connsiteY12" fmla="*/ 199177 h 235424"/>
              <a:gd name="connsiteX13" fmla="*/ 99588 w 1004935"/>
              <a:gd name="connsiteY13" fmla="*/ 190123 h 235424"/>
              <a:gd name="connsiteX14" fmla="*/ 63374 w 1004935"/>
              <a:gd name="connsiteY14" fmla="*/ 181070 h 235424"/>
              <a:gd name="connsiteX15" fmla="*/ 36214 w 1004935"/>
              <a:gd name="connsiteY15" fmla="*/ 172016 h 235424"/>
              <a:gd name="connsiteX16" fmla="*/ 0 w 1004935"/>
              <a:gd name="connsiteY16" fmla="*/ 153909 h 235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4935" h="235424">
                <a:moveTo>
                  <a:pt x="1004935" y="0"/>
                </a:moveTo>
                <a:cubicBezTo>
                  <a:pt x="935525" y="3018"/>
                  <a:pt x="865991" y="3922"/>
                  <a:pt x="796705" y="9054"/>
                </a:cubicBezTo>
                <a:cubicBezTo>
                  <a:pt x="758262" y="11902"/>
                  <a:pt x="763562" y="18939"/>
                  <a:pt x="733331" y="36214"/>
                </a:cubicBezTo>
                <a:cubicBezTo>
                  <a:pt x="652917" y="82165"/>
                  <a:pt x="736136" y="28309"/>
                  <a:pt x="669956" y="72428"/>
                </a:cubicBezTo>
                <a:cubicBezTo>
                  <a:pt x="652755" y="124032"/>
                  <a:pt x="674181" y="83895"/>
                  <a:pt x="606582" y="117695"/>
                </a:cubicBezTo>
                <a:cubicBezTo>
                  <a:pt x="594511" y="123731"/>
                  <a:pt x="582773" y="130485"/>
                  <a:pt x="570368" y="135802"/>
                </a:cubicBezTo>
                <a:cubicBezTo>
                  <a:pt x="519588" y="157566"/>
                  <a:pt x="567041" y="128650"/>
                  <a:pt x="506994" y="162963"/>
                </a:cubicBezTo>
                <a:cubicBezTo>
                  <a:pt x="497547" y="168361"/>
                  <a:pt x="489835" y="176784"/>
                  <a:pt x="479834" y="181070"/>
                </a:cubicBezTo>
                <a:cubicBezTo>
                  <a:pt x="468397" y="185971"/>
                  <a:pt x="455584" y="186705"/>
                  <a:pt x="443620" y="190123"/>
                </a:cubicBezTo>
                <a:cubicBezTo>
                  <a:pt x="434444" y="192745"/>
                  <a:pt x="425513" y="196159"/>
                  <a:pt x="416459" y="199177"/>
                </a:cubicBezTo>
                <a:cubicBezTo>
                  <a:pt x="410423" y="208230"/>
                  <a:pt x="408295" y="221918"/>
                  <a:pt x="398352" y="226337"/>
                </a:cubicBezTo>
                <a:cubicBezTo>
                  <a:pt x="345883" y="249656"/>
                  <a:pt x="221436" y="221197"/>
                  <a:pt x="190123" y="217283"/>
                </a:cubicBezTo>
                <a:cubicBezTo>
                  <a:pt x="124974" y="195568"/>
                  <a:pt x="206359" y="221923"/>
                  <a:pt x="126748" y="199177"/>
                </a:cubicBezTo>
                <a:cubicBezTo>
                  <a:pt x="117572" y="196555"/>
                  <a:pt x="108764" y="192745"/>
                  <a:pt x="99588" y="190123"/>
                </a:cubicBezTo>
                <a:cubicBezTo>
                  <a:pt x="87624" y="186705"/>
                  <a:pt x="75338" y="184488"/>
                  <a:pt x="63374" y="181070"/>
                </a:cubicBezTo>
                <a:cubicBezTo>
                  <a:pt x="54198" y="178448"/>
                  <a:pt x="44985" y="175775"/>
                  <a:pt x="36214" y="172016"/>
                </a:cubicBezTo>
                <a:cubicBezTo>
                  <a:pt x="23809" y="166699"/>
                  <a:pt x="0" y="153909"/>
                  <a:pt x="0" y="15390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2" name="Grafik 7" descr="Logo_OPEL_large.png"/>
          <p:cNvPicPr>
            <a:picLocks noChangeAspect="1"/>
          </p:cNvPicPr>
          <p:nvPr/>
        </p:nvPicPr>
        <p:blipFill rotWithShape="1">
          <a:blip r:embed="rId2" cstate="print"/>
          <a:srcRect b="15801"/>
          <a:stretch/>
        </p:blipFill>
        <p:spPr>
          <a:xfrm>
            <a:off x="5515650" y="2050610"/>
            <a:ext cx="213178" cy="180000"/>
          </a:xfrm>
          <a:prstGeom prst="rect">
            <a:avLst/>
          </a:prstGeom>
          <a:noFill/>
          <a:ln>
            <a:noFill/>
          </a:ln>
          <a:effectLst>
            <a:glow rad="114300">
              <a:schemeClr val="bg1">
                <a:alpha val="88000"/>
              </a:schemeClr>
            </a:glow>
          </a:effectLst>
        </p:spPr>
      </p:pic>
      <p:sp>
        <p:nvSpPr>
          <p:cNvPr id="2" name="Forme libre 1"/>
          <p:cNvSpPr/>
          <p:nvPr/>
        </p:nvSpPr>
        <p:spPr>
          <a:xfrm>
            <a:off x="4584789" y="2043013"/>
            <a:ext cx="63944" cy="278156"/>
          </a:xfrm>
          <a:custGeom>
            <a:avLst/>
            <a:gdLst>
              <a:gd name="connsiteX0" fmla="*/ 0 w 63944"/>
              <a:gd name="connsiteY0" fmla="*/ 278156 h 278156"/>
              <a:gd name="connsiteX1" fmla="*/ 3197 w 63944"/>
              <a:gd name="connsiteY1" fmla="*/ 262170 h 278156"/>
              <a:gd name="connsiteX2" fmla="*/ 12789 w 63944"/>
              <a:gd name="connsiteY2" fmla="*/ 255776 h 278156"/>
              <a:gd name="connsiteX3" fmla="*/ 19183 w 63944"/>
              <a:gd name="connsiteY3" fmla="*/ 249381 h 278156"/>
              <a:gd name="connsiteX4" fmla="*/ 25577 w 63944"/>
              <a:gd name="connsiteY4" fmla="*/ 239790 h 278156"/>
              <a:gd name="connsiteX5" fmla="*/ 35169 w 63944"/>
              <a:gd name="connsiteY5" fmla="*/ 236593 h 278156"/>
              <a:gd name="connsiteX6" fmla="*/ 41563 w 63944"/>
              <a:gd name="connsiteY6" fmla="*/ 230198 h 278156"/>
              <a:gd name="connsiteX7" fmla="*/ 44761 w 63944"/>
              <a:gd name="connsiteY7" fmla="*/ 220607 h 278156"/>
              <a:gd name="connsiteX8" fmla="*/ 54352 w 63944"/>
              <a:gd name="connsiteY8" fmla="*/ 214212 h 278156"/>
              <a:gd name="connsiteX9" fmla="*/ 60747 w 63944"/>
              <a:gd name="connsiteY9" fmla="*/ 195029 h 278156"/>
              <a:gd name="connsiteX10" fmla="*/ 63944 w 63944"/>
              <a:gd name="connsiteY10" fmla="*/ 185437 h 278156"/>
              <a:gd name="connsiteX11" fmla="*/ 60747 w 63944"/>
              <a:gd name="connsiteY11" fmla="*/ 131085 h 278156"/>
              <a:gd name="connsiteX12" fmla="*/ 51155 w 63944"/>
              <a:gd name="connsiteY12" fmla="*/ 108704 h 278156"/>
              <a:gd name="connsiteX13" fmla="*/ 47958 w 63944"/>
              <a:gd name="connsiteY13" fmla="*/ 99113 h 278156"/>
              <a:gd name="connsiteX14" fmla="*/ 41563 w 63944"/>
              <a:gd name="connsiteY14" fmla="*/ 76732 h 278156"/>
              <a:gd name="connsiteX15" fmla="*/ 28775 w 63944"/>
              <a:gd name="connsiteY15" fmla="*/ 57549 h 278156"/>
              <a:gd name="connsiteX16" fmla="*/ 22380 w 63944"/>
              <a:gd name="connsiteY16" fmla="*/ 31972 h 278156"/>
              <a:gd name="connsiteX17" fmla="*/ 15986 w 63944"/>
              <a:gd name="connsiteY17" fmla="*/ 12788 h 278156"/>
              <a:gd name="connsiteX18" fmla="*/ 3197 w 63944"/>
              <a:gd name="connsiteY18" fmla="*/ 0 h 2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944" h="278156">
                <a:moveTo>
                  <a:pt x="0" y="278156"/>
                </a:moveTo>
                <a:cubicBezTo>
                  <a:pt x="1066" y="272827"/>
                  <a:pt x="501" y="266888"/>
                  <a:pt x="3197" y="262170"/>
                </a:cubicBezTo>
                <a:cubicBezTo>
                  <a:pt x="5104" y="258834"/>
                  <a:pt x="9788" y="258176"/>
                  <a:pt x="12789" y="255776"/>
                </a:cubicBezTo>
                <a:cubicBezTo>
                  <a:pt x="15143" y="253893"/>
                  <a:pt x="17300" y="251735"/>
                  <a:pt x="19183" y="249381"/>
                </a:cubicBezTo>
                <a:cubicBezTo>
                  <a:pt x="21583" y="246381"/>
                  <a:pt x="22577" y="242190"/>
                  <a:pt x="25577" y="239790"/>
                </a:cubicBezTo>
                <a:cubicBezTo>
                  <a:pt x="28209" y="237685"/>
                  <a:pt x="31972" y="237659"/>
                  <a:pt x="35169" y="236593"/>
                </a:cubicBezTo>
                <a:cubicBezTo>
                  <a:pt x="37300" y="234461"/>
                  <a:pt x="40012" y="232783"/>
                  <a:pt x="41563" y="230198"/>
                </a:cubicBezTo>
                <a:cubicBezTo>
                  <a:pt x="43297" y="227308"/>
                  <a:pt x="42656" y="223239"/>
                  <a:pt x="44761" y="220607"/>
                </a:cubicBezTo>
                <a:cubicBezTo>
                  <a:pt x="47161" y="217607"/>
                  <a:pt x="51155" y="216344"/>
                  <a:pt x="54352" y="214212"/>
                </a:cubicBezTo>
                <a:lnTo>
                  <a:pt x="60747" y="195029"/>
                </a:lnTo>
                <a:lnTo>
                  <a:pt x="63944" y="185437"/>
                </a:lnTo>
                <a:cubicBezTo>
                  <a:pt x="62878" y="167320"/>
                  <a:pt x="62553" y="149144"/>
                  <a:pt x="60747" y="131085"/>
                </a:cubicBezTo>
                <a:cubicBezTo>
                  <a:pt x="60095" y="124569"/>
                  <a:pt x="53324" y="113764"/>
                  <a:pt x="51155" y="108704"/>
                </a:cubicBezTo>
                <a:cubicBezTo>
                  <a:pt x="49828" y="105607"/>
                  <a:pt x="48884" y="102353"/>
                  <a:pt x="47958" y="99113"/>
                </a:cubicBezTo>
                <a:cubicBezTo>
                  <a:pt x="46982" y="95698"/>
                  <a:pt x="43820" y="80795"/>
                  <a:pt x="41563" y="76732"/>
                </a:cubicBezTo>
                <a:cubicBezTo>
                  <a:pt x="37831" y="70014"/>
                  <a:pt x="28775" y="57549"/>
                  <a:pt x="28775" y="57549"/>
                </a:cubicBezTo>
                <a:cubicBezTo>
                  <a:pt x="26643" y="49023"/>
                  <a:pt x="25159" y="40309"/>
                  <a:pt x="22380" y="31972"/>
                </a:cubicBezTo>
                <a:cubicBezTo>
                  <a:pt x="20249" y="25577"/>
                  <a:pt x="21595" y="16527"/>
                  <a:pt x="15986" y="12788"/>
                </a:cubicBezTo>
                <a:cubicBezTo>
                  <a:pt x="4411" y="5072"/>
                  <a:pt x="8112" y="9831"/>
                  <a:pt x="319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1" name="Grafik 7" descr="Logo_OPEL_large.png"/>
          <p:cNvPicPr>
            <a:picLocks noChangeAspect="1"/>
          </p:cNvPicPr>
          <p:nvPr/>
        </p:nvPicPr>
        <p:blipFill rotWithShape="1">
          <a:blip r:embed="rId2" cstate="print"/>
          <a:srcRect b="15801"/>
          <a:stretch/>
        </p:blipFill>
        <p:spPr>
          <a:xfrm>
            <a:off x="4479413" y="2230610"/>
            <a:ext cx="213178" cy="180000"/>
          </a:xfrm>
          <a:prstGeom prst="rect">
            <a:avLst/>
          </a:prstGeom>
          <a:noFill/>
          <a:ln>
            <a:noFill/>
          </a:ln>
          <a:effectLst>
            <a:glow rad="114300">
              <a:schemeClr val="bg1">
                <a:alpha val="88000"/>
              </a:schemeClr>
            </a:glow>
          </a:effectLst>
        </p:spPr>
      </p:pic>
      <p:pic>
        <p:nvPicPr>
          <p:cNvPr id="12" name="Grafik 7" descr="Logo_OPEL_large.png"/>
          <p:cNvPicPr>
            <a:picLocks noChangeAspect="1"/>
          </p:cNvPicPr>
          <p:nvPr/>
        </p:nvPicPr>
        <p:blipFill rotWithShape="1">
          <a:blip r:embed="rId2" cstate="print"/>
          <a:srcRect b="15801"/>
          <a:stretch/>
        </p:blipFill>
        <p:spPr>
          <a:xfrm>
            <a:off x="4389924" y="1853908"/>
            <a:ext cx="425598" cy="359360"/>
          </a:xfrm>
          <a:prstGeom prst="rect">
            <a:avLst/>
          </a:prstGeom>
          <a:noFill/>
          <a:ln>
            <a:noFill/>
          </a:ln>
          <a:effectLst>
            <a:glow rad="114300">
              <a:schemeClr val="bg1">
                <a:alpha val="88000"/>
              </a:schemeClr>
            </a:glow>
          </a:effectLst>
        </p:spPr>
      </p:pic>
    </p:spTree>
    <p:extLst>
      <p:ext uri="{BB962C8B-B14F-4D97-AF65-F5344CB8AC3E}">
        <p14:creationId xmlns:p14="http://schemas.microsoft.com/office/powerpoint/2010/main" val="433740122"/>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SALES ADMINISTRATION\SSM 016 (10)\SSM 016 (10) Réseau Administration\Dealer Review\Dealer Review 2012\Photos\4_1273_N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2271" b="25956"/>
          <a:stretch/>
        </p:blipFill>
        <p:spPr bwMode="auto">
          <a:xfrm>
            <a:off x="1060642" y="1481959"/>
            <a:ext cx="7531774" cy="25224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15" name="Groupe 14"/>
          <p:cNvGrpSpPr/>
          <p:nvPr/>
        </p:nvGrpSpPr>
        <p:grpSpPr>
          <a:xfrm>
            <a:off x="2549054" y="806450"/>
            <a:ext cx="3668206" cy="3668870"/>
            <a:chOff x="2989826" y="386710"/>
            <a:chExt cx="4397144" cy="4397941"/>
          </a:xfrm>
          <a:effectLst>
            <a:glow rad="101600">
              <a:schemeClr val="bg1">
                <a:alpha val="40000"/>
              </a:schemeClr>
            </a:glow>
          </a:effectLst>
        </p:grpSpPr>
        <p:sp>
          <p:nvSpPr>
            <p:cNvPr id="16" name="Forme libre 15"/>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2" name="Forme libre 21"/>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3" name="Forme libre 22"/>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4" name="Grafik 7" descr="Logo_OPEL_large.png"/>
          <p:cNvPicPr>
            <a:picLocks noChangeAspect="1"/>
          </p:cNvPicPr>
          <p:nvPr/>
        </p:nvPicPr>
        <p:blipFill rotWithShape="1">
          <a:blip r:embed="rId3"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5" name="Grafik 7" descr="Logo_OPEL_large.png"/>
          <p:cNvPicPr>
            <a:picLocks noChangeAspect="1"/>
          </p:cNvPicPr>
          <p:nvPr/>
        </p:nvPicPr>
        <p:blipFill rotWithShape="1">
          <a:blip r:embed="rId3"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6" name="Forme libre 25"/>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7" name="Forme libre 26"/>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8" name="Grafik 7" descr="Logo_OPEL_large.png"/>
          <p:cNvPicPr>
            <a:picLocks noChangeAspect="1"/>
          </p:cNvPicPr>
          <p:nvPr/>
        </p:nvPicPr>
        <p:blipFill rotWithShape="1">
          <a:blip r:embed="rId3"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29" name="Forme libre 28"/>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0" name="Grafik 7" descr="Logo_OPEL_large.png"/>
          <p:cNvPicPr>
            <a:picLocks noChangeAspect="1"/>
          </p:cNvPicPr>
          <p:nvPr/>
        </p:nvPicPr>
        <p:blipFill rotWithShape="1">
          <a:blip r:embed="rId3" cstate="print"/>
          <a:srcRect b="15801"/>
          <a:stretch/>
        </p:blipFill>
        <p:spPr>
          <a:xfrm>
            <a:off x="3856257" y="3186600"/>
            <a:ext cx="213178" cy="180000"/>
          </a:xfrm>
          <a:prstGeom prst="rect">
            <a:avLst/>
          </a:prstGeom>
          <a:noFill/>
          <a:ln>
            <a:noFill/>
          </a:ln>
          <a:effectLst>
            <a:glow rad="114300">
              <a:schemeClr val="bg1">
                <a:alpha val="88000"/>
              </a:schemeClr>
            </a:glow>
          </a:effectLst>
        </p:spPr>
      </p:pic>
      <p:sp>
        <p:nvSpPr>
          <p:cNvPr id="31" name="Forme libre 30"/>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2" name="Grafik 7" descr="Logo_OPEL_large.png"/>
          <p:cNvPicPr>
            <a:picLocks noChangeAspect="1"/>
          </p:cNvPicPr>
          <p:nvPr/>
        </p:nvPicPr>
        <p:blipFill rotWithShape="1">
          <a:blip r:embed="rId3"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33" name="Forme libre 32"/>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4" name="Grafik 7" descr="Logo_OPEL_large.png"/>
          <p:cNvPicPr>
            <a:picLocks noChangeAspect="1"/>
          </p:cNvPicPr>
          <p:nvPr/>
        </p:nvPicPr>
        <p:blipFill rotWithShape="1">
          <a:blip r:embed="rId3"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35" name="Forme libre 34"/>
          <p:cNvSpPr/>
          <p:nvPr/>
        </p:nvSpPr>
        <p:spPr>
          <a:xfrm>
            <a:off x="4300396" y="3422210"/>
            <a:ext cx="906087" cy="766589"/>
          </a:xfrm>
          <a:custGeom>
            <a:avLst/>
            <a:gdLst>
              <a:gd name="connsiteX0" fmla="*/ 0 w 906087"/>
              <a:gd name="connsiteY0" fmla="*/ 787651 h 841972"/>
              <a:gd name="connsiteX1" fmla="*/ 54321 w 906087"/>
              <a:gd name="connsiteY1" fmla="*/ 823865 h 841972"/>
              <a:gd name="connsiteX2" fmla="*/ 144855 w 906087"/>
              <a:gd name="connsiteY2" fmla="*/ 841972 h 841972"/>
              <a:gd name="connsiteX3" fmla="*/ 244444 w 906087"/>
              <a:gd name="connsiteY3" fmla="*/ 814812 h 841972"/>
              <a:gd name="connsiteX4" fmla="*/ 262551 w 906087"/>
              <a:gd name="connsiteY4" fmla="*/ 787651 h 841972"/>
              <a:gd name="connsiteX5" fmla="*/ 316871 w 906087"/>
              <a:gd name="connsiteY5" fmla="*/ 769544 h 841972"/>
              <a:gd name="connsiteX6" fmla="*/ 325925 w 906087"/>
              <a:gd name="connsiteY6" fmla="*/ 742384 h 841972"/>
              <a:gd name="connsiteX7" fmla="*/ 344032 w 906087"/>
              <a:gd name="connsiteY7" fmla="*/ 715224 h 841972"/>
              <a:gd name="connsiteX8" fmla="*/ 353085 w 906087"/>
              <a:gd name="connsiteY8" fmla="*/ 679010 h 841972"/>
              <a:gd name="connsiteX9" fmla="*/ 380246 w 906087"/>
              <a:gd name="connsiteY9" fmla="*/ 488887 h 841972"/>
              <a:gd name="connsiteX10" fmla="*/ 407406 w 906087"/>
              <a:gd name="connsiteY10" fmla="*/ 470780 h 841972"/>
              <a:gd name="connsiteX11" fmla="*/ 443620 w 906087"/>
              <a:gd name="connsiteY11" fmla="*/ 461727 h 841972"/>
              <a:gd name="connsiteX12" fmla="*/ 470780 w 906087"/>
              <a:gd name="connsiteY12" fmla="*/ 443620 h 841972"/>
              <a:gd name="connsiteX13" fmla="*/ 506994 w 906087"/>
              <a:gd name="connsiteY13" fmla="*/ 425513 h 841972"/>
              <a:gd name="connsiteX14" fmla="*/ 525101 w 906087"/>
              <a:gd name="connsiteY14" fmla="*/ 398352 h 841972"/>
              <a:gd name="connsiteX15" fmla="*/ 579422 w 906087"/>
              <a:gd name="connsiteY15" fmla="*/ 380245 h 841972"/>
              <a:gd name="connsiteX16" fmla="*/ 597529 w 906087"/>
              <a:gd name="connsiteY16" fmla="*/ 353085 h 841972"/>
              <a:gd name="connsiteX17" fmla="*/ 633743 w 906087"/>
              <a:gd name="connsiteY17" fmla="*/ 344032 h 841972"/>
              <a:gd name="connsiteX18" fmla="*/ 697117 w 906087"/>
              <a:gd name="connsiteY18" fmla="*/ 325925 h 841972"/>
              <a:gd name="connsiteX19" fmla="*/ 706170 w 906087"/>
              <a:gd name="connsiteY19" fmla="*/ 298764 h 841972"/>
              <a:gd name="connsiteX20" fmla="*/ 760491 w 906087"/>
              <a:gd name="connsiteY20" fmla="*/ 280657 h 841972"/>
              <a:gd name="connsiteX21" fmla="*/ 787652 w 906087"/>
              <a:gd name="connsiteY21" fmla="*/ 262550 h 841972"/>
              <a:gd name="connsiteX22" fmla="*/ 796705 w 906087"/>
              <a:gd name="connsiteY22" fmla="*/ 235390 h 841972"/>
              <a:gd name="connsiteX23" fmla="*/ 823865 w 906087"/>
              <a:gd name="connsiteY23" fmla="*/ 226337 h 841972"/>
              <a:gd name="connsiteX24" fmla="*/ 851026 w 906087"/>
              <a:gd name="connsiteY24" fmla="*/ 199176 h 841972"/>
              <a:gd name="connsiteX25" fmla="*/ 869133 w 906087"/>
              <a:gd name="connsiteY25" fmla="*/ 144855 h 841972"/>
              <a:gd name="connsiteX26" fmla="*/ 896293 w 906087"/>
              <a:gd name="connsiteY26" fmla="*/ 81481 h 841972"/>
              <a:gd name="connsiteX27" fmla="*/ 905347 w 906087"/>
              <a:gd name="connsiteY27" fmla="*/ 45267 h 841972"/>
              <a:gd name="connsiteX28" fmla="*/ 905347 w 906087"/>
              <a:gd name="connsiteY28" fmla="*/ 0 h 8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6087" h="841972">
                <a:moveTo>
                  <a:pt x="0" y="787651"/>
                </a:moveTo>
                <a:cubicBezTo>
                  <a:pt x="18107" y="799722"/>
                  <a:pt x="35298" y="813296"/>
                  <a:pt x="54321" y="823865"/>
                </a:cubicBezTo>
                <a:cubicBezTo>
                  <a:pt x="76202" y="836022"/>
                  <a:pt x="129104" y="839722"/>
                  <a:pt x="144855" y="841972"/>
                </a:cubicBezTo>
                <a:cubicBezTo>
                  <a:pt x="187698" y="836617"/>
                  <a:pt x="215098" y="844158"/>
                  <a:pt x="244444" y="814812"/>
                </a:cubicBezTo>
                <a:cubicBezTo>
                  <a:pt x="252138" y="807118"/>
                  <a:pt x="253324" y="793418"/>
                  <a:pt x="262551" y="787651"/>
                </a:cubicBezTo>
                <a:cubicBezTo>
                  <a:pt x="278736" y="777535"/>
                  <a:pt x="316871" y="769544"/>
                  <a:pt x="316871" y="769544"/>
                </a:cubicBezTo>
                <a:cubicBezTo>
                  <a:pt x="319889" y="760491"/>
                  <a:pt x="321657" y="750920"/>
                  <a:pt x="325925" y="742384"/>
                </a:cubicBezTo>
                <a:cubicBezTo>
                  <a:pt x="330791" y="732652"/>
                  <a:pt x="339746" y="725225"/>
                  <a:pt x="344032" y="715224"/>
                </a:cubicBezTo>
                <a:cubicBezTo>
                  <a:pt x="348933" y="703787"/>
                  <a:pt x="350067" y="691081"/>
                  <a:pt x="353085" y="679010"/>
                </a:cubicBezTo>
                <a:cubicBezTo>
                  <a:pt x="355642" y="632993"/>
                  <a:pt x="333380" y="535753"/>
                  <a:pt x="380246" y="488887"/>
                </a:cubicBezTo>
                <a:cubicBezTo>
                  <a:pt x="387940" y="481193"/>
                  <a:pt x="397405" y="475066"/>
                  <a:pt x="407406" y="470780"/>
                </a:cubicBezTo>
                <a:cubicBezTo>
                  <a:pt x="418843" y="465879"/>
                  <a:pt x="431549" y="464745"/>
                  <a:pt x="443620" y="461727"/>
                </a:cubicBezTo>
                <a:cubicBezTo>
                  <a:pt x="452673" y="455691"/>
                  <a:pt x="461333" y="449018"/>
                  <a:pt x="470780" y="443620"/>
                </a:cubicBezTo>
                <a:cubicBezTo>
                  <a:pt x="482498" y="436924"/>
                  <a:pt x="496626" y="434153"/>
                  <a:pt x="506994" y="425513"/>
                </a:cubicBezTo>
                <a:cubicBezTo>
                  <a:pt x="515353" y="418547"/>
                  <a:pt x="515874" y="404119"/>
                  <a:pt x="525101" y="398352"/>
                </a:cubicBezTo>
                <a:cubicBezTo>
                  <a:pt x="541286" y="388236"/>
                  <a:pt x="579422" y="380245"/>
                  <a:pt x="579422" y="380245"/>
                </a:cubicBezTo>
                <a:cubicBezTo>
                  <a:pt x="585458" y="371192"/>
                  <a:pt x="588476" y="359120"/>
                  <a:pt x="597529" y="353085"/>
                </a:cubicBezTo>
                <a:cubicBezTo>
                  <a:pt x="607882" y="346183"/>
                  <a:pt x="621779" y="347450"/>
                  <a:pt x="633743" y="344032"/>
                </a:cubicBezTo>
                <a:cubicBezTo>
                  <a:pt x="724660" y="318055"/>
                  <a:pt x="583906" y="354226"/>
                  <a:pt x="697117" y="325925"/>
                </a:cubicBezTo>
                <a:cubicBezTo>
                  <a:pt x="700135" y="316871"/>
                  <a:pt x="698404" y="304311"/>
                  <a:pt x="706170" y="298764"/>
                </a:cubicBezTo>
                <a:cubicBezTo>
                  <a:pt x="721701" y="287670"/>
                  <a:pt x="744610" y="291244"/>
                  <a:pt x="760491" y="280657"/>
                </a:cubicBezTo>
                <a:lnTo>
                  <a:pt x="787652" y="262550"/>
                </a:lnTo>
                <a:cubicBezTo>
                  <a:pt x="790670" y="253497"/>
                  <a:pt x="789957" y="242138"/>
                  <a:pt x="796705" y="235390"/>
                </a:cubicBezTo>
                <a:cubicBezTo>
                  <a:pt x="803453" y="228642"/>
                  <a:pt x="815925" y="231631"/>
                  <a:pt x="823865" y="226337"/>
                </a:cubicBezTo>
                <a:cubicBezTo>
                  <a:pt x="834518" y="219235"/>
                  <a:pt x="841972" y="208230"/>
                  <a:pt x="851026" y="199176"/>
                </a:cubicBezTo>
                <a:cubicBezTo>
                  <a:pt x="857062" y="181069"/>
                  <a:pt x="860597" y="161926"/>
                  <a:pt x="869133" y="144855"/>
                </a:cubicBezTo>
                <a:cubicBezTo>
                  <a:pt x="885230" y="112661"/>
                  <a:pt x="887411" y="112566"/>
                  <a:pt x="896293" y="81481"/>
                </a:cubicBezTo>
                <a:cubicBezTo>
                  <a:pt x="899711" y="69517"/>
                  <a:pt x="903973" y="57634"/>
                  <a:pt x="905347" y="45267"/>
                </a:cubicBezTo>
                <a:cubicBezTo>
                  <a:pt x="907013" y="30270"/>
                  <a:pt x="905347" y="15089"/>
                  <a:pt x="90534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6" name="Grafik 7" descr="Logo_OPEL_large.png"/>
          <p:cNvPicPr>
            <a:picLocks noChangeAspect="1"/>
          </p:cNvPicPr>
          <p:nvPr/>
        </p:nvPicPr>
        <p:blipFill rotWithShape="1">
          <a:blip r:embed="rId3" cstate="print"/>
          <a:srcRect b="15801"/>
          <a:stretch/>
        </p:blipFill>
        <p:spPr>
          <a:xfrm>
            <a:off x="4178579" y="4098799"/>
            <a:ext cx="213178" cy="180000"/>
          </a:xfrm>
          <a:prstGeom prst="rect">
            <a:avLst/>
          </a:prstGeom>
          <a:noFill/>
          <a:ln>
            <a:noFill/>
          </a:ln>
          <a:effectLst>
            <a:glow rad="114300">
              <a:schemeClr val="bg1">
                <a:alpha val="88000"/>
              </a:schemeClr>
            </a:glow>
          </a:effectLst>
        </p:spPr>
      </p:pic>
      <p:sp>
        <p:nvSpPr>
          <p:cNvPr id="37" name="Forme libre 36"/>
          <p:cNvSpPr/>
          <p:nvPr/>
        </p:nvSpPr>
        <p:spPr>
          <a:xfrm>
            <a:off x="5205743" y="3186820"/>
            <a:ext cx="353085" cy="208230"/>
          </a:xfrm>
          <a:custGeom>
            <a:avLst/>
            <a:gdLst>
              <a:gd name="connsiteX0" fmla="*/ 0 w 353085"/>
              <a:gd name="connsiteY0" fmla="*/ 208230 h 208230"/>
              <a:gd name="connsiteX1" fmla="*/ 45267 w 353085"/>
              <a:gd name="connsiteY1" fmla="*/ 190123 h 208230"/>
              <a:gd name="connsiteX2" fmla="*/ 81481 w 353085"/>
              <a:gd name="connsiteY2" fmla="*/ 181069 h 208230"/>
              <a:gd name="connsiteX3" fmla="*/ 144855 w 353085"/>
              <a:gd name="connsiteY3" fmla="*/ 162962 h 208230"/>
              <a:gd name="connsiteX4" fmla="*/ 172015 w 353085"/>
              <a:gd name="connsiteY4" fmla="*/ 144855 h 208230"/>
              <a:gd name="connsiteX5" fmla="*/ 208229 w 353085"/>
              <a:gd name="connsiteY5" fmla="*/ 135802 h 208230"/>
              <a:gd name="connsiteX6" fmla="*/ 226336 w 353085"/>
              <a:gd name="connsiteY6" fmla="*/ 108641 h 208230"/>
              <a:gd name="connsiteX7" fmla="*/ 235390 w 353085"/>
              <a:gd name="connsiteY7" fmla="*/ 81481 h 208230"/>
              <a:gd name="connsiteX8" fmla="*/ 271604 w 353085"/>
              <a:gd name="connsiteY8" fmla="*/ 72428 h 208230"/>
              <a:gd name="connsiteX9" fmla="*/ 334978 w 353085"/>
              <a:gd name="connsiteY9" fmla="*/ 54321 h 208230"/>
              <a:gd name="connsiteX10" fmla="*/ 353085 w 353085"/>
              <a:gd name="connsiteY10" fmla="*/ 0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085" h="208230">
                <a:moveTo>
                  <a:pt x="0" y="208230"/>
                </a:moveTo>
                <a:cubicBezTo>
                  <a:pt x="15089" y="202194"/>
                  <a:pt x="29850" y="195262"/>
                  <a:pt x="45267" y="190123"/>
                </a:cubicBezTo>
                <a:cubicBezTo>
                  <a:pt x="57071" y="186188"/>
                  <a:pt x="69517" y="184487"/>
                  <a:pt x="81481" y="181069"/>
                </a:cubicBezTo>
                <a:cubicBezTo>
                  <a:pt x="172399" y="155092"/>
                  <a:pt x="31642" y="191267"/>
                  <a:pt x="144855" y="162962"/>
                </a:cubicBezTo>
                <a:cubicBezTo>
                  <a:pt x="153908" y="156926"/>
                  <a:pt x="162014" y="149141"/>
                  <a:pt x="172015" y="144855"/>
                </a:cubicBezTo>
                <a:cubicBezTo>
                  <a:pt x="183452" y="139954"/>
                  <a:pt x="197876" y="142704"/>
                  <a:pt x="208229" y="135802"/>
                </a:cubicBezTo>
                <a:cubicBezTo>
                  <a:pt x="217283" y="129766"/>
                  <a:pt x="221470" y="118373"/>
                  <a:pt x="226336" y="108641"/>
                </a:cubicBezTo>
                <a:cubicBezTo>
                  <a:pt x="230604" y="100105"/>
                  <a:pt x="227938" y="87442"/>
                  <a:pt x="235390" y="81481"/>
                </a:cubicBezTo>
                <a:cubicBezTo>
                  <a:pt x="245106" y="73708"/>
                  <a:pt x="259640" y="75846"/>
                  <a:pt x="271604" y="72428"/>
                </a:cubicBezTo>
                <a:cubicBezTo>
                  <a:pt x="362521" y="46451"/>
                  <a:pt x="221767" y="82622"/>
                  <a:pt x="334978" y="54321"/>
                </a:cubicBezTo>
                <a:cubicBezTo>
                  <a:pt x="345668" y="11560"/>
                  <a:pt x="338466" y="29236"/>
                  <a:pt x="35308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8" name="Grafik 7" descr="Logo_OPEL_large.png"/>
          <p:cNvPicPr>
            <a:picLocks noChangeAspect="1"/>
          </p:cNvPicPr>
          <p:nvPr/>
        </p:nvPicPr>
        <p:blipFill rotWithShape="1">
          <a:blip r:embed="rId3" cstate="print"/>
          <a:srcRect b="15801"/>
          <a:stretch/>
        </p:blipFill>
        <p:spPr>
          <a:xfrm>
            <a:off x="5100377" y="3322088"/>
            <a:ext cx="213178" cy="180000"/>
          </a:xfrm>
          <a:prstGeom prst="rect">
            <a:avLst/>
          </a:prstGeom>
          <a:noFill/>
          <a:ln>
            <a:noFill/>
          </a:ln>
          <a:effectLst>
            <a:glow rad="114300">
              <a:schemeClr val="bg1">
                <a:alpha val="88000"/>
              </a:schemeClr>
            </a:glow>
          </a:effectLst>
        </p:spPr>
      </p:pic>
      <p:sp>
        <p:nvSpPr>
          <p:cNvPr id="39" name="Forme libre 38"/>
          <p:cNvSpPr/>
          <p:nvPr/>
        </p:nvSpPr>
        <p:spPr>
          <a:xfrm>
            <a:off x="5240710" y="2136618"/>
            <a:ext cx="390545" cy="1013988"/>
          </a:xfrm>
          <a:custGeom>
            <a:avLst/>
            <a:gdLst>
              <a:gd name="connsiteX0" fmla="*/ 281904 w 390545"/>
              <a:gd name="connsiteY0" fmla="*/ 1013988 h 1013988"/>
              <a:gd name="connsiteX1" fmla="*/ 245690 w 390545"/>
              <a:gd name="connsiteY1" fmla="*/ 968721 h 1013988"/>
              <a:gd name="connsiteX2" fmla="*/ 191369 w 390545"/>
              <a:gd name="connsiteY2" fmla="*/ 950614 h 1013988"/>
              <a:gd name="connsiteX3" fmla="*/ 127995 w 390545"/>
              <a:gd name="connsiteY3" fmla="*/ 923453 h 1013988"/>
              <a:gd name="connsiteX4" fmla="*/ 109888 w 390545"/>
              <a:gd name="connsiteY4" fmla="*/ 896293 h 1013988"/>
              <a:gd name="connsiteX5" fmla="*/ 82728 w 390545"/>
              <a:gd name="connsiteY5" fmla="*/ 887239 h 1013988"/>
              <a:gd name="connsiteX6" fmla="*/ 19353 w 390545"/>
              <a:gd name="connsiteY6" fmla="*/ 823865 h 1013988"/>
              <a:gd name="connsiteX7" fmla="*/ 10300 w 390545"/>
              <a:gd name="connsiteY7" fmla="*/ 688063 h 1013988"/>
              <a:gd name="connsiteX8" fmla="*/ 19353 w 390545"/>
              <a:gd name="connsiteY8" fmla="*/ 660903 h 1013988"/>
              <a:gd name="connsiteX9" fmla="*/ 46514 w 390545"/>
              <a:gd name="connsiteY9" fmla="*/ 633742 h 1013988"/>
              <a:gd name="connsiteX10" fmla="*/ 73674 w 390545"/>
              <a:gd name="connsiteY10" fmla="*/ 579422 h 1013988"/>
              <a:gd name="connsiteX11" fmla="*/ 100835 w 390545"/>
              <a:gd name="connsiteY11" fmla="*/ 561315 h 1013988"/>
              <a:gd name="connsiteX12" fmla="*/ 118941 w 390545"/>
              <a:gd name="connsiteY12" fmla="*/ 534154 h 1013988"/>
              <a:gd name="connsiteX13" fmla="*/ 127995 w 390545"/>
              <a:gd name="connsiteY13" fmla="*/ 506994 h 1013988"/>
              <a:gd name="connsiteX14" fmla="*/ 164209 w 390545"/>
              <a:gd name="connsiteY14" fmla="*/ 452673 h 1013988"/>
              <a:gd name="connsiteX15" fmla="*/ 182316 w 390545"/>
              <a:gd name="connsiteY15" fmla="*/ 425513 h 1013988"/>
              <a:gd name="connsiteX16" fmla="*/ 200423 w 390545"/>
              <a:gd name="connsiteY16" fmla="*/ 389299 h 1013988"/>
              <a:gd name="connsiteX17" fmla="*/ 209476 w 390545"/>
              <a:gd name="connsiteY17" fmla="*/ 362138 h 1013988"/>
              <a:gd name="connsiteX18" fmla="*/ 236637 w 390545"/>
              <a:gd name="connsiteY18" fmla="*/ 353085 h 1013988"/>
              <a:gd name="connsiteX19" fmla="*/ 254743 w 390545"/>
              <a:gd name="connsiteY19" fmla="*/ 298764 h 1013988"/>
              <a:gd name="connsiteX20" fmla="*/ 272850 w 390545"/>
              <a:gd name="connsiteY20" fmla="*/ 235390 h 1013988"/>
              <a:gd name="connsiteX21" fmla="*/ 290957 w 390545"/>
              <a:gd name="connsiteY21" fmla="*/ 199176 h 1013988"/>
              <a:gd name="connsiteX22" fmla="*/ 300011 w 390545"/>
              <a:gd name="connsiteY22" fmla="*/ 172016 h 1013988"/>
              <a:gd name="connsiteX23" fmla="*/ 318118 w 390545"/>
              <a:gd name="connsiteY23" fmla="*/ 135802 h 1013988"/>
              <a:gd name="connsiteX24" fmla="*/ 327171 w 390545"/>
              <a:gd name="connsiteY24" fmla="*/ 108641 h 1013988"/>
              <a:gd name="connsiteX25" fmla="*/ 354332 w 390545"/>
              <a:gd name="connsiteY25" fmla="*/ 90534 h 1013988"/>
              <a:gd name="connsiteX26" fmla="*/ 372439 w 390545"/>
              <a:gd name="connsiteY26" fmla="*/ 36214 h 1013988"/>
              <a:gd name="connsiteX27" fmla="*/ 390545 w 390545"/>
              <a:gd name="connsiteY27" fmla="*/ 0 h 101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0545" h="1013988">
                <a:moveTo>
                  <a:pt x="281904" y="1013988"/>
                </a:moveTo>
                <a:cubicBezTo>
                  <a:pt x="269833" y="998899"/>
                  <a:pt x="261520" y="979802"/>
                  <a:pt x="245690" y="968721"/>
                </a:cubicBezTo>
                <a:cubicBezTo>
                  <a:pt x="230054" y="957776"/>
                  <a:pt x="208440" y="959150"/>
                  <a:pt x="191369" y="950614"/>
                </a:cubicBezTo>
                <a:cubicBezTo>
                  <a:pt x="146619" y="928239"/>
                  <a:pt x="167958" y="936775"/>
                  <a:pt x="127995" y="923453"/>
                </a:cubicBezTo>
                <a:cubicBezTo>
                  <a:pt x="121959" y="914400"/>
                  <a:pt x="118384" y="903090"/>
                  <a:pt x="109888" y="896293"/>
                </a:cubicBezTo>
                <a:cubicBezTo>
                  <a:pt x="102436" y="890331"/>
                  <a:pt x="89476" y="893987"/>
                  <a:pt x="82728" y="887239"/>
                </a:cubicBezTo>
                <a:cubicBezTo>
                  <a:pt x="10090" y="814601"/>
                  <a:pt x="80811" y="844352"/>
                  <a:pt x="19353" y="823865"/>
                </a:cubicBezTo>
                <a:cubicBezTo>
                  <a:pt x="-4798" y="751413"/>
                  <a:pt x="-4582" y="777354"/>
                  <a:pt x="10300" y="688063"/>
                </a:cubicBezTo>
                <a:cubicBezTo>
                  <a:pt x="11869" y="678650"/>
                  <a:pt x="14059" y="668843"/>
                  <a:pt x="19353" y="660903"/>
                </a:cubicBezTo>
                <a:cubicBezTo>
                  <a:pt x="26455" y="650250"/>
                  <a:pt x="37460" y="642796"/>
                  <a:pt x="46514" y="633742"/>
                </a:cubicBezTo>
                <a:cubicBezTo>
                  <a:pt x="53877" y="611651"/>
                  <a:pt x="56123" y="596972"/>
                  <a:pt x="73674" y="579422"/>
                </a:cubicBezTo>
                <a:cubicBezTo>
                  <a:pt x="81368" y="571728"/>
                  <a:pt x="91781" y="567351"/>
                  <a:pt x="100835" y="561315"/>
                </a:cubicBezTo>
                <a:cubicBezTo>
                  <a:pt x="106870" y="552261"/>
                  <a:pt x="114075" y="543886"/>
                  <a:pt x="118941" y="534154"/>
                </a:cubicBezTo>
                <a:cubicBezTo>
                  <a:pt x="123209" y="525618"/>
                  <a:pt x="123360" y="515336"/>
                  <a:pt x="127995" y="506994"/>
                </a:cubicBezTo>
                <a:cubicBezTo>
                  <a:pt x="138564" y="487971"/>
                  <a:pt x="152138" y="470780"/>
                  <a:pt x="164209" y="452673"/>
                </a:cubicBezTo>
                <a:cubicBezTo>
                  <a:pt x="170245" y="443620"/>
                  <a:pt x="177450" y="435245"/>
                  <a:pt x="182316" y="425513"/>
                </a:cubicBezTo>
                <a:cubicBezTo>
                  <a:pt x="188352" y="413442"/>
                  <a:pt x="195107" y="401704"/>
                  <a:pt x="200423" y="389299"/>
                </a:cubicBezTo>
                <a:cubicBezTo>
                  <a:pt x="204182" y="380527"/>
                  <a:pt x="202728" y="368886"/>
                  <a:pt x="209476" y="362138"/>
                </a:cubicBezTo>
                <a:cubicBezTo>
                  <a:pt x="216224" y="355390"/>
                  <a:pt x="227583" y="356103"/>
                  <a:pt x="236637" y="353085"/>
                </a:cubicBezTo>
                <a:cubicBezTo>
                  <a:pt x="242672" y="334978"/>
                  <a:pt x="250114" y="317280"/>
                  <a:pt x="254743" y="298764"/>
                </a:cubicBezTo>
                <a:cubicBezTo>
                  <a:pt x="259336" y="280393"/>
                  <a:pt x="265059" y="253570"/>
                  <a:pt x="272850" y="235390"/>
                </a:cubicBezTo>
                <a:cubicBezTo>
                  <a:pt x="278166" y="222985"/>
                  <a:pt x="285640" y="211581"/>
                  <a:pt x="290957" y="199176"/>
                </a:cubicBezTo>
                <a:cubicBezTo>
                  <a:pt x="294716" y="190405"/>
                  <a:pt x="296252" y="180787"/>
                  <a:pt x="300011" y="172016"/>
                </a:cubicBezTo>
                <a:cubicBezTo>
                  <a:pt x="305328" y="159611"/>
                  <a:pt x="312802" y="148207"/>
                  <a:pt x="318118" y="135802"/>
                </a:cubicBezTo>
                <a:cubicBezTo>
                  <a:pt x="321877" y="127030"/>
                  <a:pt x="321209" y="116093"/>
                  <a:pt x="327171" y="108641"/>
                </a:cubicBezTo>
                <a:cubicBezTo>
                  <a:pt x="333968" y="100144"/>
                  <a:pt x="345278" y="96570"/>
                  <a:pt x="354332" y="90534"/>
                </a:cubicBezTo>
                <a:lnTo>
                  <a:pt x="372439" y="36214"/>
                </a:lnTo>
                <a:cubicBezTo>
                  <a:pt x="382842" y="5003"/>
                  <a:pt x="374743" y="15802"/>
                  <a:pt x="39054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0" name="Grafik 7" descr="Logo_OPEL_large.png"/>
          <p:cNvPicPr>
            <a:picLocks noChangeAspect="1"/>
          </p:cNvPicPr>
          <p:nvPr/>
        </p:nvPicPr>
        <p:blipFill rotWithShape="1">
          <a:blip r:embed="rId3" cstate="print"/>
          <a:srcRect b="15801"/>
          <a:stretch/>
        </p:blipFill>
        <p:spPr>
          <a:xfrm>
            <a:off x="5452449" y="3086623"/>
            <a:ext cx="213178" cy="180000"/>
          </a:xfrm>
          <a:prstGeom prst="rect">
            <a:avLst/>
          </a:prstGeom>
          <a:noFill/>
          <a:ln>
            <a:noFill/>
          </a:ln>
          <a:effectLst>
            <a:glow rad="114300">
              <a:schemeClr val="bg1">
                <a:alpha val="88000"/>
              </a:schemeClr>
            </a:glow>
          </a:effectLst>
        </p:spPr>
      </p:pic>
      <p:sp>
        <p:nvSpPr>
          <p:cNvPr id="41" name="Forme libre 40"/>
          <p:cNvSpPr/>
          <p:nvPr/>
        </p:nvSpPr>
        <p:spPr>
          <a:xfrm>
            <a:off x="4590107" y="2145671"/>
            <a:ext cx="1004935" cy="235424"/>
          </a:xfrm>
          <a:custGeom>
            <a:avLst/>
            <a:gdLst>
              <a:gd name="connsiteX0" fmla="*/ 1004935 w 1004935"/>
              <a:gd name="connsiteY0" fmla="*/ 0 h 235424"/>
              <a:gd name="connsiteX1" fmla="*/ 796705 w 1004935"/>
              <a:gd name="connsiteY1" fmla="*/ 9054 h 235424"/>
              <a:gd name="connsiteX2" fmla="*/ 733331 w 1004935"/>
              <a:gd name="connsiteY2" fmla="*/ 36214 h 235424"/>
              <a:gd name="connsiteX3" fmla="*/ 669956 w 1004935"/>
              <a:gd name="connsiteY3" fmla="*/ 72428 h 235424"/>
              <a:gd name="connsiteX4" fmla="*/ 606582 w 1004935"/>
              <a:gd name="connsiteY4" fmla="*/ 117695 h 235424"/>
              <a:gd name="connsiteX5" fmla="*/ 570368 w 1004935"/>
              <a:gd name="connsiteY5" fmla="*/ 135802 h 235424"/>
              <a:gd name="connsiteX6" fmla="*/ 506994 w 1004935"/>
              <a:gd name="connsiteY6" fmla="*/ 162963 h 235424"/>
              <a:gd name="connsiteX7" fmla="*/ 479834 w 1004935"/>
              <a:gd name="connsiteY7" fmla="*/ 181070 h 235424"/>
              <a:gd name="connsiteX8" fmla="*/ 443620 w 1004935"/>
              <a:gd name="connsiteY8" fmla="*/ 190123 h 235424"/>
              <a:gd name="connsiteX9" fmla="*/ 416459 w 1004935"/>
              <a:gd name="connsiteY9" fmla="*/ 199177 h 235424"/>
              <a:gd name="connsiteX10" fmla="*/ 398352 w 1004935"/>
              <a:gd name="connsiteY10" fmla="*/ 226337 h 235424"/>
              <a:gd name="connsiteX11" fmla="*/ 190123 w 1004935"/>
              <a:gd name="connsiteY11" fmla="*/ 217283 h 235424"/>
              <a:gd name="connsiteX12" fmla="*/ 126748 w 1004935"/>
              <a:gd name="connsiteY12" fmla="*/ 199177 h 235424"/>
              <a:gd name="connsiteX13" fmla="*/ 99588 w 1004935"/>
              <a:gd name="connsiteY13" fmla="*/ 190123 h 235424"/>
              <a:gd name="connsiteX14" fmla="*/ 63374 w 1004935"/>
              <a:gd name="connsiteY14" fmla="*/ 181070 h 235424"/>
              <a:gd name="connsiteX15" fmla="*/ 36214 w 1004935"/>
              <a:gd name="connsiteY15" fmla="*/ 172016 h 235424"/>
              <a:gd name="connsiteX16" fmla="*/ 0 w 1004935"/>
              <a:gd name="connsiteY16" fmla="*/ 153909 h 235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4935" h="235424">
                <a:moveTo>
                  <a:pt x="1004935" y="0"/>
                </a:moveTo>
                <a:cubicBezTo>
                  <a:pt x="935525" y="3018"/>
                  <a:pt x="865991" y="3922"/>
                  <a:pt x="796705" y="9054"/>
                </a:cubicBezTo>
                <a:cubicBezTo>
                  <a:pt x="758262" y="11902"/>
                  <a:pt x="763562" y="18939"/>
                  <a:pt x="733331" y="36214"/>
                </a:cubicBezTo>
                <a:cubicBezTo>
                  <a:pt x="652917" y="82165"/>
                  <a:pt x="736136" y="28309"/>
                  <a:pt x="669956" y="72428"/>
                </a:cubicBezTo>
                <a:cubicBezTo>
                  <a:pt x="652755" y="124032"/>
                  <a:pt x="674181" y="83895"/>
                  <a:pt x="606582" y="117695"/>
                </a:cubicBezTo>
                <a:cubicBezTo>
                  <a:pt x="594511" y="123731"/>
                  <a:pt x="582773" y="130485"/>
                  <a:pt x="570368" y="135802"/>
                </a:cubicBezTo>
                <a:cubicBezTo>
                  <a:pt x="519588" y="157566"/>
                  <a:pt x="567041" y="128650"/>
                  <a:pt x="506994" y="162963"/>
                </a:cubicBezTo>
                <a:cubicBezTo>
                  <a:pt x="497547" y="168361"/>
                  <a:pt x="489835" y="176784"/>
                  <a:pt x="479834" y="181070"/>
                </a:cubicBezTo>
                <a:cubicBezTo>
                  <a:pt x="468397" y="185971"/>
                  <a:pt x="455584" y="186705"/>
                  <a:pt x="443620" y="190123"/>
                </a:cubicBezTo>
                <a:cubicBezTo>
                  <a:pt x="434444" y="192745"/>
                  <a:pt x="425513" y="196159"/>
                  <a:pt x="416459" y="199177"/>
                </a:cubicBezTo>
                <a:cubicBezTo>
                  <a:pt x="410423" y="208230"/>
                  <a:pt x="408295" y="221918"/>
                  <a:pt x="398352" y="226337"/>
                </a:cubicBezTo>
                <a:cubicBezTo>
                  <a:pt x="345883" y="249656"/>
                  <a:pt x="221436" y="221197"/>
                  <a:pt x="190123" y="217283"/>
                </a:cubicBezTo>
                <a:cubicBezTo>
                  <a:pt x="124974" y="195568"/>
                  <a:pt x="206359" y="221923"/>
                  <a:pt x="126748" y="199177"/>
                </a:cubicBezTo>
                <a:cubicBezTo>
                  <a:pt x="117572" y="196555"/>
                  <a:pt x="108764" y="192745"/>
                  <a:pt x="99588" y="190123"/>
                </a:cubicBezTo>
                <a:cubicBezTo>
                  <a:pt x="87624" y="186705"/>
                  <a:pt x="75338" y="184488"/>
                  <a:pt x="63374" y="181070"/>
                </a:cubicBezTo>
                <a:cubicBezTo>
                  <a:pt x="54198" y="178448"/>
                  <a:pt x="44985" y="175775"/>
                  <a:pt x="36214" y="172016"/>
                </a:cubicBezTo>
                <a:cubicBezTo>
                  <a:pt x="23809" y="166699"/>
                  <a:pt x="0" y="153909"/>
                  <a:pt x="0" y="15390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2" name="Grafik 7" descr="Logo_OPEL_large.png"/>
          <p:cNvPicPr>
            <a:picLocks noChangeAspect="1"/>
          </p:cNvPicPr>
          <p:nvPr/>
        </p:nvPicPr>
        <p:blipFill rotWithShape="1">
          <a:blip r:embed="rId3" cstate="print"/>
          <a:srcRect b="15801"/>
          <a:stretch/>
        </p:blipFill>
        <p:spPr>
          <a:xfrm>
            <a:off x="5515650" y="2050610"/>
            <a:ext cx="213178" cy="180000"/>
          </a:xfrm>
          <a:prstGeom prst="rect">
            <a:avLst/>
          </a:prstGeom>
          <a:noFill/>
          <a:ln>
            <a:noFill/>
          </a:ln>
          <a:effectLst>
            <a:glow rad="114300">
              <a:schemeClr val="bg1">
                <a:alpha val="88000"/>
              </a:schemeClr>
            </a:glow>
          </a:effectLst>
        </p:spPr>
      </p:pic>
      <p:sp>
        <p:nvSpPr>
          <p:cNvPr id="43" name="Forme libre 42"/>
          <p:cNvSpPr/>
          <p:nvPr/>
        </p:nvSpPr>
        <p:spPr>
          <a:xfrm>
            <a:off x="4584789" y="2043013"/>
            <a:ext cx="63944" cy="278156"/>
          </a:xfrm>
          <a:custGeom>
            <a:avLst/>
            <a:gdLst>
              <a:gd name="connsiteX0" fmla="*/ 0 w 63944"/>
              <a:gd name="connsiteY0" fmla="*/ 278156 h 278156"/>
              <a:gd name="connsiteX1" fmla="*/ 3197 w 63944"/>
              <a:gd name="connsiteY1" fmla="*/ 262170 h 278156"/>
              <a:gd name="connsiteX2" fmla="*/ 12789 w 63944"/>
              <a:gd name="connsiteY2" fmla="*/ 255776 h 278156"/>
              <a:gd name="connsiteX3" fmla="*/ 19183 w 63944"/>
              <a:gd name="connsiteY3" fmla="*/ 249381 h 278156"/>
              <a:gd name="connsiteX4" fmla="*/ 25577 w 63944"/>
              <a:gd name="connsiteY4" fmla="*/ 239790 h 278156"/>
              <a:gd name="connsiteX5" fmla="*/ 35169 w 63944"/>
              <a:gd name="connsiteY5" fmla="*/ 236593 h 278156"/>
              <a:gd name="connsiteX6" fmla="*/ 41563 w 63944"/>
              <a:gd name="connsiteY6" fmla="*/ 230198 h 278156"/>
              <a:gd name="connsiteX7" fmla="*/ 44761 w 63944"/>
              <a:gd name="connsiteY7" fmla="*/ 220607 h 278156"/>
              <a:gd name="connsiteX8" fmla="*/ 54352 w 63944"/>
              <a:gd name="connsiteY8" fmla="*/ 214212 h 278156"/>
              <a:gd name="connsiteX9" fmla="*/ 60747 w 63944"/>
              <a:gd name="connsiteY9" fmla="*/ 195029 h 278156"/>
              <a:gd name="connsiteX10" fmla="*/ 63944 w 63944"/>
              <a:gd name="connsiteY10" fmla="*/ 185437 h 278156"/>
              <a:gd name="connsiteX11" fmla="*/ 60747 w 63944"/>
              <a:gd name="connsiteY11" fmla="*/ 131085 h 278156"/>
              <a:gd name="connsiteX12" fmla="*/ 51155 w 63944"/>
              <a:gd name="connsiteY12" fmla="*/ 108704 h 278156"/>
              <a:gd name="connsiteX13" fmla="*/ 47958 w 63944"/>
              <a:gd name="connsiteY13" fmla="*/ 99113 h 278156"/>
              <a:gd name="connsiteX14" fmla="*/ 41563 w 63944"/>
              <a:gd name="connsiteY14" fmla="*/ 76732 h 278156"/>
              <a:gd name="connsiteX15" fmla="*/ 28775 w 63944"/>
              <a:gd name="connsiteY15" fmla="*/ 57549 h 278156"/>
              <a:gd name="connsiteX16" fmla="*/ 22380 w 63944"/>
              <a:gd name="connsiteY16" fmla="*/ 31972 h 278156"/>
              <a:gd name="connsiteX17" fmla="*/ 15986 w 63944"/>
              <a:gd name="connsiteY17" fmla="*/ 12788 h 278156"/>
              <a:gd name="connsiteX18" fmla="*/ 3197 w 63944"/>
              <a:gd name="connsiteY18" fmla="*/ 0 h 2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944" h="278156">
                <a:moveTo>
                  <a:pt x="0" y="278156"/>
                </a:moveTo>
                <a:cubicBezTo>
                  <a:pt x="1066" y="272827"/>
                  <a:pt x="501" y="266888"/>
                  <a:pt x="3197" y="262170"/>
                </a:cubicBezTo>
                <a:cubicBezTo>
                  <a:pt x="5104" y="258834"/>
                  <a:pt x="9788" y="258176"/>
                  <a:pt x="12789" y="255776"/>
                </a:cubicBezTo>
                <a:cubicBezTo>
                  <a:pt x="15143" y="253893"/>
                  <a:pt x="17300" y="251735"/>
                  <a:pt x="19183" y="249381"/>
                </a:cubicBezTo>
                <a:cubicBezTo>
                  <a:pt x="21583" y="246381"/>
                  <a:pt x="22577" y="242190"/>
                  <a:pt x="25577" y="239790"/>
                </a:cubicBezTo>
                <a:cubicBezTo>
                  <a:pt x="28209" y="237685"/>
                  <a:pt x="31972" y="237659"/>
                  <a:pt x="35169" y="236593"/>
                </a:cubicBezTo>
                <a:cubicBezTo>
                  <a:pt x="37300" y="234461"/>
                  <a:pt x="40012" y="232783"/>
                  <a:pt x="41563" y="230198"/>
                </a:cubicBezTo>
                <a:cubicBezTo>
                  <a:pt x="43297" y="227308"/>
                  <a:pt x="42656" y="223239"/>
                  <a:pt x="44761" y="220607"/>
                </a:cubicBezTo>
                <a:cubicBezTo>
                  <a:pt x="47161" y="217607"/>
                  <a:pt x="51155" y="216344"/>
                  <a:pt x="54352" y="214212"/>
                </a:cubicBezTo>
                <a:lnTo>
                  <a:pt x="60747" y="195029"/>
                </a:lnTo>
                <a:lnTo>
                  <a:pt x="63944" y="185437"/>
                </a:lnTo>
                <a:cubicBezTo>
                  <a:pt x="62878" y="167320"/>
                  <a:pt x="62553" y="149144"/>
                  <a:pt x="60747" y="131085"/>
                </a:cubicBezTo>
                <a:cubicBezTo>
                  <a:pt x="60095" y="124569"/>
                  <a:pt x="53324" y="113764"/>
                  <a:pt x="51155" y="108704"/>
                </a:cubicBezTo>
                <a:cubicBezTo>
                  <a:pt x="49828" y="105607"/>
                  <a:pt x="48884" y="102353"/>
                  <a:pt x="47958" y="99113"/>
                </a:cubicBezTo>
                <a:cubicBezTo>
                  <a:pt x="46982" y="95698"/>
                  <a:pt x="43820" y="80795"/>
                  <a:pt x="41563" y="76732"/>
                </a:cubicBezTo>
                <a:cubicBezTo>
                  <a:pt x="37831" y="70014"/>
                  <a:pt x="28775" y="57549"/>
                  <a:pt x="28775" y="57549"/>
                </a:cubicBezTo>
                <a:cubicBezTo>
                  <a:pt x="26643" y="49023"/>
                  <a:pt x="25159" y="40309"/>
                  <a:pt x="22380" y="31972"/>
                </a:cubicBezTo>
                <a:cubicBezTo>
                  <a:pt x="20249" y="25577"/>
                  <a:pt x="21595" y="16527"/>
                  <a:pt x="15986" y="12788"/>
                </a:cubicBezTo>
                <a:cubicBezTo>
                  <a:pt x="4411" y="5072"/>
                  <a:pt x="8112" y="9831"/>
                  <a:pt x="319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4" name="Grafik 7" descr="Logo_OPEL_large.png"/>
          <p:cNvPicPr>
            <a:picLocks noChangeAspect="1"/>
          </p:cNvPicPr>
          <p:nvPr/>
        </p:nvPicPr>
        <p:blipFill rotWithShape="1">
          <a:blip r:embed="rId3" cstate="print"/>
          <a:srcRect b="15801"/>
          <a:stretch/>
        </p:blipFill>
        <p:spPr>
          <a:xfrm>
            <a:off x="4479413" y="2230610"/>
            <a:ext cx="213178" cy="180000"/>
          </a:xfrm>
          <a:prstGeom prst="rect">
            <a:avLst/>
          </a:prstGeom>
          <a:noFill/>
          <a:ln>
            <a:noFill/>
          </a:ln>
          <a:effectLst>
            <a:glow rad="114300">
              <a:schemeClr val="bg1">
                <a:alpha val="88000"/>
              </a:schemeClr>
            </a:glow>
          </a:effectLst>
        </p:spPr>
      </p:pic>
      <p:sp>
        <p:nvSpPr>
          <p:cNvPr id="2" name="Forme libre 1"/>
          <p:cNvSpPr/>
          <p:nvPr/>
        </p:nvSpPr>
        <p:spPr>
          <a:xfrm>
            <a:off x="4297119" y="1758677"/>
            <a:ext cx="297320" cy="274881"/>
          </a:xfrm>
          <a:custGeom>
            <a:avLst/>
            <a:gdLst>
              <a:gd name="connsiteX0" fmla="*/ 297320 w 297320"/>
              <a:gd name="connsiteY0" fmla="*/ 274881 h 274881"/>
              <a:gd name="connsiteX1" fmla="*/ 286101 w 297320"/>
              <a:gd name="connsiteY1" fmla="*/ 244027 h 274881"/>
              <a:gd name="connsiteX2" fmla="*/ 277686 w 297320"/>
              <a:gd name="connsiteY2" fmla="*/ 238417 h 274881"/>
              <a:gd name="connsiteX3" fmla="*/ 266466 w 297320"/>
              <a:gd name="connsiteY3" fmla="*/ 213173 h 274881"/>
              <a:gd name="connsiteX4" fmla="*/ 258052 w 297320"/>
              <a:gd name="connsiteY4" fmla="*/ 207563 h 274881"/>
              <a:gd name="connsiteX5" fmla="*/ 246832 w 297320"/>
              <a:gd name="connsiteY5" fmla="*/ 190734 h 274881"/>
              <a:gd name="connsiteX6" fmla="*/ 230002 w 297320"/>
              <a:gd name="connsiteY6" fmla="*/ 185124 h 274881"/>
              <a:gd name="connsiteX7" fmla="*/ 221588 w 297320"/>
              <a:gd name="connsiteY7" fmla="*/ 182319 h 274881"/>
              <a:gd name="connsiteX8" fmla="*/ 207563 w 297320"/>
              <a:gd name="connsiteY8" fmla="*/ 179514 h 274881"/>
              <a:gd name="connsiteX9" fmla="*/ 179514 w 297320"/>
              <a:gd name="connsiteY9" fmla="*/ 168295 h 274881"/>
              <a:gd name="connsiteX10" fmla="*/ 171099 w 297320"/>
              <a:gd name="connsiteY10" fmla="*/ 165490 h 274881"/>
              <a:gd name="connsiteX11" fmla="*/ 162685 w 297320"/>
              <a:gd name="connsiteY11" fmla="*/ 162685 h 274881"/>
              <a:gd name="connsiteX12" fmla="*/ 143050 w 297320"/>
              <a:gd name="connsiteY12" fmla="*/ 151465 h 274881"/>
              <a:gd name="connsiteX13" fmla="*/ 134636 w 297320"/>
              <a:gd name="connsiteY13" fmla="*/ 143051 h 274881"/>
              <a:gd name="connsiteX14" fmla="*/ 115001 w 297320"/>
              <a:gd name="connsiteY14" fmla="*/ 129026 h 274881"/>
              <a:gd name="connsiteX15" fmla="*/ 103782 w 297320"/>
              <a:gd name="connsiteY15" fmla="*/ 123416 h 274881"/>
              <a:gd name="connsiteX16" fmla="*/ 98172 w 297320"/>
              <a:gd name="connsiteY16" fmla="*/ 115002 h 274881"/>
              <a:gd name="connsiteX17" fmla="*/ 81342 w 297320"/>
              <a:gd name="connsiteY17" fmla="*/ 106587 h 274881"/>
              <a:gd name="connsiteX18" fmla="*/ 78537 w 297320"/>
              <a:gd name="connsiteY18" fmla="*/ 95367 h 274881"/>
              <a:gd name="connsiteX19" fmla="*/ 72928 w 297320"/>
              <a:gd name="connsiteY19" fmla="*/ 86952 h 274881"/>
              <a:gd name="connsiteX20" fmla="*/ 67318 w 297320"/>
              <a:gd name="connsiteY20" fmla="*/ 75733 h 274881"/>
              <a:gd name="connsiteX21" fmla="*/ 61708 w 297320"/>
              <a:gd name="connsiteY21" fmla="*/ 67318 h 274881"/>
              <a:gd name="connsiteX22" fmla="*/ 56098 w 297320"/>
              <a:gd name="connsiteY22" fmla="*/ 50489 h 274881"/>
              <a:gd name="connsiteX23" fmla="*/ 47683 w 297320"/>
              <a:gd name="connsiteY23" fmla="*/ 33659 h 274881"/>
              <a:gd name="connsiteX24" fmla="*/ 39269 w 297320"/>
              <a:gd name="connsiteY24" fmla="*/ 30854 h 274881"/>
              <a:gd name="connsiteX25" fmla="*/ 30854 w 297320"/>
              <a:gd name="connsiteY25" fmla="*/ 14025 h 274881"/>
              <a:gd name="connsiteX26" fmla="*/ 22439 w 297320"/>
              <a:gd name="connsiteY26" fmla="*/ 11220 h 274881"/>
              <a:gd name="connsiteX27" fmla="*/ 14025 w 297320"/>
              <a:gd name="connsiteY27" fmla="*/ 5610 h 274881"/>
              <a:gd name="connsiteX28" fmla="*/ 0 w 297320"/>
              <a:gd name="connsiteY28" fmla="*/ 0 h 27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7320" h="274881">
                <a:moveTo>
                  <a:pt x="297320" y="274881"/>
                </a:moveTo>
                <a:cubicBezTo>
                  <a:pt x="295244" y="264504"/>
                  <a:pt x="294131" y="252058"/>
                  <a:pt x="286101" y="244027"/>
                </a:cubicBezTo>
                <a:cubicBezTo>
                  <a:pt x="283717" y="241643"/>
                  <a:pt x="280491" y="240287"/>
                  <a:pt x="277686" y="238417"/>
                </a:cubicBezTo>
                <a:cubicBezTo>
                  <a:pt x="274908" y="230084"/>
                  <a:pt x="273134" y="219841"/>
                  <a:pt x="266466" y="213173"/>
                </a:cubicBezTo>
                <a:cubicBezTo>
                  <a:pt x="264082" y="210789"/>
                  <a:pt x="260857" y="209433"/>
                  <a:pt x="258052" y="207563"/>
                </a:cubicBezTo>
                <a:cubicBezTo>
                  <a:pt x="254312" y="201953"/>
                  <a:pt x="253228" y="192866"/>
                  <a:pt x="246832" y="190734"/>
                </a:cubicBezTo>
                <a:lnTo>
                  <a:pt x="230002" y="185124"/>
                </a:lnTo>
                <a:cubicBezTo>
                  <a:pt x="227197" y="184189"/>
                  <a:pt x="224487" y="182899"/>
                  <a:pt x="221588" y="182319"/>
                </a:cubicBezTo>
                <a:lnTo>
                  <a:pt x="207563" y="179514"/>
                </a:lnTo>
                <a:cubicBezTo>
                  <a:pt x="191055" y="171261"/>
                  <a:pt x="200310" y="175227"/>
                  <a:pt x="179514" y="168295"/>
                </a:cubicBezTo>
                <a:lnTo>
                  <a:pt x="171099" y="165490"/>
                </a:lnTo>
                <a:lnTo>
                  <a:pt x="162685" y="162685"/>
                </a:lnTo>
                <a:cubicBezTo>
                  <a:pt x="139916" y="139916"/>
                  <a:pt x="169418" y="166532"/>
                  <a:pt x="143050" y="151465"/>
                </a:cubicBezTo>
                <a:cubicBezTo>
                  <a:pt x="139606" y="149497"/>
                  <a:pt x="137648" y="145632"/>
                  <a:pt x="134636" y="143051"/>
                </a:cubicBezTo>
                <a:cubicBezTo>
                  <a:pt x="131625" y="140470"/>
                  <a:pt x="119441" y="131563"/>
                  <a:pt x="115001" y="129026"/>
                </a:cubicBezTo>
                <a:cubicBezTo>
                  <a:pt x="111371" y="126951"/>
                  <a:pt x="107522" y="125286"/>
                  <a:pt x="103782" y="123416"/>
                </a:cubicBezTo>
                <a:cubicBezTo>
                  <a:pt x="101912" y="120611"/>
                  <a:pt x="100556" y="117386"/>
                  <a:pt x="98172" y="115002"/>
                </a:cubicBezTo>
                <a:cubicBezTo>
                  <a:pt x="92734" y="109564"/>
                  <a:pt x="88187" y="108869"/>
                  <a:pt x="81342" y="106587"/>
                </a:cubicBezTo>
                <a:cubicBezTo>
                  <a:pt x="80407" y="102847"/>
                  <a:pt x="80055" y="98910"/>
                  <a:pt x="78537" y="95367"/>
                </a:cubicBezTo>
                <a:cubicBezTo>
                  <a:pt x="77209" y="92268"/>
                  <a:pt x="74600" y="89879"/>
                  <a:pt x="72928" y="86952"/>
                </a:cubicBezTo>
                <a:cubicBezTo>
                  <a:pt x="70854" y="83322"/>
                  <a:pt x="69393" y="79363"/>
                  <a:pt x="67318" y="75733"/>
                </a:cubicBezTo>
                <a:cubicBezTo>
                  <a:pt x="65645" y="72806"/>
                  <a:pt x="63077" y="70399"/>
                  <a:pt x="61708" y="67318"/>
                </a:cubicBezTo>
                <a:cubicBezTo>
                  <a:pt x="59306" y="61915"/>
                  <a:pt x="57968" y="56099"/>
                  <a:pt x="56098" y="50489"/>
                </a:cubicBezTo>
                <a:cubicBezTo>
                  <a:pt x="54250" y="44945"/>
                  <a:pt x="52626" y="37614"/>
                  <a:pt x="47683" y="33659"/>
                </a:cubicBezTo>
                <a:cubicBezTo>
                  <a:pt x="45374" y="31812"/>
                  <a:pt x="42074" y="31789"/>
                  <a:pt x="39269" y="30854"/>
                </a:cubicBezTo>
                <a:cubicBezTo>
                  <a:pt x="37421" y="25311"/>
                  <a:pt x="35797" y="17979"/>
                  <a:pt x="30854" y="14025"/>
                </a:cubicBezTo>
                <a:cubicBezTo>
                  <a:pt x="28545" y="12178"/>
                  <a:pt x="25244" y="12155"/>
                  <a:pt x="22439" y="11220"/>
                </a:cubicBezTo>
                <a:cubicBezTo>
                  <a:pt x="19634" y="9350"/>
                  <a:pt x="17123" y="6938"/>
                  <a:pt x="14025" y="5610"/>
                </a:cubicBezTo>
                <a:cubicBezTo>
                  <a:pt x="-2386" y="-1423"/>
                  <a:pt x="6871" y="6871"/>
                  <a:pt x="0"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3" name="Grafik 7" descr="Logo_OPEL_large.png"/>
          <p:cNvPicPr>
            <a:picLocks noChangeAspect="1"/>
          </p:cNvPicPr>
          <p:nvPr/>
        </p:nvPicPr>
        <p:blipFill rotWithShape="1">
          <a:blip r:embed="rId3" cstate="print"/>
          <a:srcRect b="15801"/>
          <a:stretch/>
        </p:blipFill>
        <p:spPr>
          <a:xfrm>
            <a:off x="4081560" y="1587135"/>
            <a:ext cx="425598" cy="359360"/>
          </a:xfrm>
          <a:prstGeom prst="rect">
            <a:avLst/>
          </a:prstGeom>
          <a:noFill/>
          <a:ln>
            <a:noFill/>
          </a:ln>
          <a:effectLst>
            <a:glow rad="114300">
              <a:schemeClr val="bg1">
                <a:alpha val="88000"/>
              </a:schemeClr>
            </a:glow>
          </a:effectLst>
        </p:spPr>
      </p:pic>
      <p:pic>
        <p:nvPicPr>
          <p:cNvPr id="45" name="Grafik 7" descr="Logo_OPEL_large.png"/>
          <p:cNvPicPr>
            <a:picLocks noChangeAspect="1"/>
          </p:cNvPicPr>
          <p:nvPr/>
        </p:nvPicPr>
        <p:blipFill rotWithShape="1">
          <a:blip r:embed="rId3" cstate="print"/>
          <a:srcRect b="15801"/>
          <a:stretch/>
        </p:blipFill>
        <p:spPr>
          <a:xfrm>
            <a:off x="4483518" y="1957884"/>
            <a:ext cx="213178" cy="180000"/>
          </a:xfrm>
          <a:prstGeom prst="rect">
            <a:avLst/>
          </a:prstGeom>
          <a:noFill/>
          <a:ln>
            <a:noFill/>
          </a:ln>
          <a:effectLst>
            <a:glow rad="114300">
              <a:schemeClr val="bg1">
                <a:alpha val="88000"/>
              </a:schemeClr>
            </a:glow>
          </a:effectLst>
        </p:spPr>
      </p:pic>
      <p:sp>
        <p:nvSpPr>
          <p:cNvPr id="4" name="ZoneTexte 3"/>
          <p:cNvSpPr txBox="1"/>
          <p:nvPr/>
        </p:nvSpPr>
        <p:spPr>
          <a:xfrm>
            <a:off x="3734689" y="2388170"/>
            <a:ext cx="1825854"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a:solidFill>
                  <a:prstClr val="white">
                    <a:shade val="50000"/>
                  </a:prstClr>
                </a:solidFill>
              </a:rPr>
              <a:t>SAINT JUST</a:t>
            </a:r>
          </a:p>
        </p:txBody>
      </p:sp>
    </p:spTree>
    <p:extLst>
      <p:ext uri="{BB962C8B-B14F-4D97-AF65-F5344CB8AC3E}">
        <p14:creationId xmlns:p14="http://schemas.microsoft.com/office/powerpoint/2010/main" val="41783269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 calcmode="lin" valueType="num">
                                      <p:cBhvr>
                                        <p:cTn id="13" dur="1000" fill="hold"/>
                                        <p:tgtEl>
                                          <p:spTgt spid="13"/>
                                        </p:tgtEl>
                                        <p:attrNameLst>
                                          <p:attrName>style.rotation</p:attrName>
                                        </p:attrNameLst>
                                      </p:cBhvr>
                                      <p:tavLst>
                                        <p:tav tm="0">
                                          <p:val>
                                            <p:fltVal val="90"/>
                                          </p:val>
                                        </p:tav>
                                        <p:tav tm="100000">
                                          <p:val>
                                            <p:fltVal val="0"/>
                                          </p:val>
                                        </p:tav>
                                      </p:tavLst>
                                    </p:anim>
                                    <p:animEffect transition="in" filter="fade">
                                      <p:cBhvr>
                                        <p:cTn id="14" dur="1000"/>
                                        <p:tgtEl>
                                          <p:spTgt spid="13"/>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childTnLst>
                          </p:cTn>
                        </p:par>
                        <p:par>
                          <p:cTn id="20" fill="hold">
                            <p:stCondLst>
                              <p:cond delay="1500"/>
                            </p:stCondLst>
                            <p:childTnLst>
                              <p:par>
                                <p:cTn id="21" presetID="10" presetClass="exit" presetSubtype="0" fill="hold" nodeType="afterEffect">
                                  <p:stCondLst>
                                    <p:cond delay="500"/>
                                  </p:stCondLst>
                                  <p:childTnLst>
                                    <p:animEffect transition="out" filter="fade">
                                      <p:cBhvr>
                                        <p:cTn id="22" dur="1000"/>
                                        <p:tgtEl>
                                          <p:spTgt spid="25"/>
                                        </p:tgtEl>
                                      </p:cBhvr>
                                    </p:animEffect>
                                    <p:set>
                                      <p:cBhvr>
                                        <p:cTn id="23" dur="1" fill="hold">
                                          <p:stCondLst>
                                            <p:cond delay="999"/>
                                          </p:stCondLst>
                                        </p:cTn>
                                        <p:tgtEl>
                                          <p:spTgt spid="25"/>
                                        </p:tgtEl>
                                        <p:attrNameLst>
                                          <p:attrName>style.visibility</p:attrName>
                                        </p:attrNameLst>
                                      </p:cBhvr>
                                      <p:to>
                                        <p:strVal val="hidden"/>
                                      </p:to>
                                    </p:set>
                                  </p:childTnLst>
                                </p:cTn>
                              </p:par>
                              <p:par>
                                <p:cTn id="24" presetID="10" presetClass="exit" presetSubtype="0" fill="hold" grpId="0" nodeType="withEffect">
                                  <p:stCondLst>
                                    <p:cond delay="500"/>
                                  </p:stCondLst>
                                  <p:childTnLst>
                                    <p:animEffect transition="out" filter="fade">
                                      <p:cBhvr>
                                        <p:cTn id="25" dur="500"/>
                                        <p:tgtEl>
                                          <p:spTgt spid="23"/>
                                        </p:tgtEl>
                                      </p:cBhvr>
                                    </p:animEffect>
                                    <p:set>
                                      <p:cBhvr>
                                        <p:cTn id="26" dur="1" fill="hold">
                                          <p:stCondLst>
                                            <p:cond delay="499"/>
                                          </p:stCondLst>
                                        </p:cTn>
                                        <p:tgtEl>
                                          <p:spTgt spid="23"/>
                                        </p:tgtEl>
                                        <p:attrNameLst>
                                          <p:attrName>style.visibility</p:attrName>
                                        </p:attrNameLst>
                                      </p:cBhvr>
                                      <p:to>
                                        <p:strVal val="hidden"/>
                                      </p:to>
                                    </p:set>
                                  </p:childTnLst>
                                </p:cTn>
                              </p:par>
                              <p:par>
                                <p:cTn id="27" presetID="10" presetClass="exit" presetSubtype="0" fill="hold" nodeType="withEffect">
                                  <p:stCondLst>
                                    <p:cond delay="500"/>
                                  </p:stCondLst>
                                  <p:childTnLst>
                                    <p:animEffect transition="out" filter="fade">
                                      <p:cBhvr>
                                        <p:cTn id="28" dur="1000"/>
                                        <p:tgtEl>
                                          <p:spTgt spid="15"/>
                                        </p:tgtEl>
                                      </p:cBhvr>
                                    </p:animEffect>
                                    <p:set>
                                      <p:cBhvr>
                                        <p:cTn id="29" dur="1" fill="hold">
                                          <p:stCondLst>
                                            <p:cond delay="999"/>
                                          </p:stCondLst>
                                        </p:cTn>
                                        <p:tgtEl>
                                          <p:spTgt spid="15"/>
                                        </p:tgtEl>
                                        <p:attrNameLst>
                                          <p:attrName>style.visibility</p:attrName>
                                        </p:attrNameLst>
                                      </p:cBhvr>
                                      <p:to>
                                        <p:strVal val="hidden"/>
                                      </p:to>
                                    </p:set>
                                  </p:childTnLst>
                                </p:cTn>
                              </p:par>
                              <p:par>
                                <p:cTn id="30" presetID="10" presetClass="exit" presetSubtype="0" fill="hold" nodeType="withEffect">
                                  <p:stCondLst>
                                    <p:cond delay="500"/>
                                  </p:stCondLst>
                                  <p:childTnLst>
                                    <p:animEffect transition="out" filter="fade">
                                      <p:cBhvr>
                                        <p:cTn id="31" dur="1000"/>
                                        <p:tgtEl>
                                          <p:spTgt spid="24"/>
                                        </p:tgtEl>
                                      </p:cBhvr>
                                    </p:animEffect>
                                    <p:set>
                                      <p:cBhvr>
                                        <p:cTn id="32" dur="1" fill="hold">
                                          <p:stCondLst>
                                            <p:cond delay="999"/>
                                          </p:stCondLst>
                                        </p:cTn>
                                        <p:tgtEl>
                                          <p:spTgt spid="24"/>
                                        </p:tgtEl>
                                        <p:attrNameLst>
                                          <p:attrName>style.visibility</p:attrName>
                                        </p:attrNameLst>
                                      </p:cBhvr>
                                      <p:to>
                                        <p:strVal val="hidden"/>
                                      </p:to>
                                    </p:set>
                                  </p:childTnLst>
                                </p:cTn>
                              </p:par>
                              <p:par>
                                <p:cTn id="33" presetID="10" presetClass="exit" presetSubtype="0" fill="hold" nodeType="withEffect">
                                  <p:stCondLst>
                                    <p:cond delay="500"/>
                                  </p:stCondLst>
                                  <p:childTnLst>
                                    <p:animEffect transition="out" filter="fade">
                                      <p:cBhvr>
                                        <p:cTn id="34" dur="1000"/>
                                        <p:tgtEl>
                                          <p:spTgt spid="28"/>
                                        </p:tgtEl>
                                      </p:cBhvr>
                                    </p:animEffect>
                                    <p:set>
                                      <p:cBhvr>
                                        <p:cTn id="35" dur="1" fill="hold">
                                          <p:stCondLst>
                                            <p:cond delay="999"/>
                                          </p:stCondLst>
                                        </p:cTn>
                                        <p:tgtEl>
                                          <p:spTgt spid="28"/>
                                        </p:tgtEl>
                                        <p:attrNameLst>
                                          <p:attrName>style.visibility</p:attrName>
                                        </p:attrNameLst>
                                      </p:cBhvr>
                                      <p:to>
                                        <p:strVal val="hidden"/>
                                      </p:to>
                                    </p:set>
                                  </p:childTnLst>
                                </p:cTn>
                              </p:par>
                              <p:par>
                                <p:cTn id="36" presetID="10" presetClass="exit" presetSubtype="0" fill="hold" grpId="0" nodeType="withEffect">
                                  <p:stCondLst>
                                    <p:cond delay="500"/>
                                  </p:stCondLst>
                                  <p:childTnLst>
                                    <p:animEffect transition="out" filter="fade">
                                      <p:cBhvr>
                                        <p:cTn id="37" dur="500"/>
                                        <p:tgtEl>
                                          <p:spTgt spid="26"/>
                                        </p:tgtEl>
                                      </p:cBhvr>
                                    </p:animEffect>
                                    <p:set>
                                      <p:cBhvr>
                                        <p:cTn id="38" dur="1" fill="hold">
                                          <p:stCondLst>
                                            <p:cond delay="499"/>
                                          </p:stCondLst>
                                        </p:cTn>
                                        <p:tgtEl>
                                          <p:spTgt spid="26"/>
                                        </p:tgtEl>
                                        <p:attrNameLst>
                                          <p:attrName>style.visibility</p:attrName>
                                        </p:attrNameLst>
                                      </p:cBhvr>
                                      <p:to>
                                        <p:strVal val="hidden"/>
                                      </p:to>
                                    </p:set>
                                  </p:childTnLst>
                                </p:cTn>
                              </p:par>
                              <p:par>
                                <p:cTn id="39" presetID="10" presetClass="exit" presetSubtype="0" fill="hold" nodeType="withEffect">
                                  <p:stCondLst>
                                    <p:cond delay="500"/>
                                  </p:stCondLst>
                                  <p:childTnLst>
                                    <p:animEffect transition="out" filter="fade">
                                      <p:cBhvr>
                                        <p:cTn id="40" dur="1000"/>
                                        <p:tgtEl>
                                          <p:spTgt spid="30"/>
                                        </p:tgtEl>
                                      </p:cBhvr>
                                    </p:animEffect>
                                    <p:set>
                                      <p:cBhvr>
                                        <p:cTn id="41" dur="1" fill="hold">
                                          <p:stCondLst>
                                            <p:cond delay="999"/>
                                          </p:stCondLst>
                                        </p:cTn>
                                        <p:tgtEl>
                                          <p:spTgt spid="30"/>
                                        </p:tgtEl>
                                        <p:attrNameLst>
                                          <p:attrName>style.visibility</p:attrName>
                                        </p:attrNameLst>
                                      </p:cBhvr>
                                      <p:to>
                                        <p:strVal val="hidden"/>
                                      </p:to>
                                    </p:set>
                                  </p:childTnLst>
                                </p:cTn>
                              </p:par>
                              <p:par>
                                <p:cTn id="42" presetID="10" presetClass="exit" presetSubtype="0" fill="hold" grpId="0" nodeType="withEffect">
                                  <p:stCondLst>
                                    <p:cond delay="500"/>
                                  </p:stCondLst>
                                  <p:childTnLst>
                                    <p:animEffect transition="out" filter="fade">
                                      <p:cBhvr>
                                        <p:cTn id="43" dur="500"/>
                                        <p:tgtEl>
                                          <p:spTgt spid="27"/>
                                        </p:tgtEl>
                                      </p:cBhvr>
                                    </p:animEffect>
                                    <p:set>
                                      <p:cBhvr>
                                        <p:cTn id="44" dur="1" fill="hold">
                                          <p:stCondLst>
                                            <p:cond delay="499"/>
                                          </p:stCondLst>
                                        </p:cTn>
                                        <p:tgtEl>
                                          <p:spTgt spid="27"/>
                                        </p:tgtEl>
                                        <p:attrNameLst>
                                          <p:attrName>style.visibility</p:attrName>
                                        </p:attrNameLst>
                                      </p:cBhvr>
                                      <p:to>
                                        <p:strVal val="hidden"/>
                                      </p:to>
                                    </p:set>
                                  </p:childTnLst>
                                </p:cTn>
                              </p:par>
                              <p:par>
                                <p:cTn id="45" presetID="10" presetClass="exit" presetSubtype="0" fill="hold" nodeType="withEffect">
                                  <p:stCondLst>
                                    <p:cond delay="500"/>
                                  </p:stCondLst>
                                  <p:childTnLst>
                                    <p:animEffect transition="out" filter="fade">
                                      <p:cBhvr>
                                        <p:cTn id="46" dur="1000"/>
                                        <p:tgtEl>
                                          <p:spTgt spid="34"/>
                                        </p:tgtEl>
                                      </p:cBhvr>
                                    </p:animEffect>
                                    <p:set>
                                      <p:cBhvr>
                                        <p:cTn id="47" dur="1" fill="hold">
                                          <p:stCondLst>
                                            <p:cond delay="999"/>
                                          </p:stCondLst>
                                        </p:cTn>
                                        <p:tgtEl>
                                          <p:spTgt spid="34"/>
                                        </p:tgtEl>
                                        <p:attrNameLst>
                                          <p:attrName>style.visibility</p:attrName>
                                        </p:attrNameLst>
                                      </p:cBhvr>
                                      <p:to>
                                        <p:strVal val="hidden"/>
                                      </p:to>
                                    </p:set>
                                  </p:childTnLst>
                                </p:cTn>
                              </p:par>
                              <p:par>
                                <p:cTn id="48" presetID="10" presetClass="exit" presetSubtype="0" fill="hold" grpId="0" nodeType="withEffect">
                                  <p:stCondLst>
                                    <p:cond delay="500"/>
                                  </p:stCondLst>
                                  <p:childTnLst>
                                    <p:animEffect transition="out" filter="fade">
                                      <p:cBhvr>
                                        <p:cTn id="49" dur="500"/>
                                        <p:tgtEl>
                                          <p:spTgt spid="29"/>
                                        </p:tgtEl>
                                      </p:cBhvr>
                                    </p:animEffect>
                                    <p:set>
                                      <p:cBhvr>
                                        <p:cTn id="50" dur="1" fill="hold">
                                          <p:stCondLst>
                                            <p:cond delay="499"/>
                                          </p:stCondLst>
                                        </p:cTn>
                                        <p:tgtEl>
                                          <p:spTgt spid="29"/>
                                        </p:tgtEl>
                                        <p:attrNameLst>
                                          <p:attrName>style.visibility</p:attrName>
                                        </p:attrNameLst>
                                      </p:cBhvr>
                                      <p:to>
                                        <p:strVal val="hidden"/>
                                      </p:to>
                                    </p:set>
                                  </p:childTnLst>
                                </p:cTn>
                              </p:par>
                              <p:par>
                                <p:cTn id="51" presetID="10" presetClass="exit" presetSubtype="0" fill="hold" nodeType="withEffect">
                                  <p:stCondLst>
                                    <p:cond delay="500"/>
                                  </p:stCondLst>
                                  <p:childTnLst>
                                    <p:animEffect transition="out" filter="fade">
                                      <p:cBhvr>
                                        <p:cTn id="52" dur="1000"/>
                                        <p:tgtEl>
                                          <p:spTgt spid="32"/>
                                        </p:tgtEl>
                                      </p:cBhvr>
                                    </p:animEffect>
                                    <p:set>
                                      <p:cBhvr>
                                        <p:cTn id="53" dur="1" fill="hold">
                                          <p:stCondLst>
                                            <p:cond delay="999"/>
                                          </p:stCondLst>
                                        </p:cTn>
                                        <p:tgtEl>
                                          <p:spTgt spid="32"/>
                                        </p:tgtEl>
                                        <p:attrNameLst>
                                          <p:attrName>style.visibility</p:attrName>
                                        </p:attrNameLst>
                                      </p:cBhvr>
                                      <p:to>
                                        <p:strVal val="hidden"/>
                                      </p:to>
                                    </p:set>
                                  </p:childTnLst>
                                </p:cTn>
                              </p:par>
                              <p:par>
                                <p:cTn id="54" presetID="10" presetClass="exit" presetSubtype="0" fill="hold" grpId="0" nodeType="withEffect">
                                  <p:stCondLst>
                                    <p:cond delay="500"/>
                                  </p:stCondLst>
                                  <p:childTnLst>
                                    <p:animEffect transition="out" filter="fade">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par>
                                <p:cTn id="57" presetID="10" presetClass="exit" presetSubtype="0" fill="hold" nodeType="withEffect">
                                  <p:stCondLst>
                                    <p:cond delay="500"/>
                                  </p:stCondLst>
                                  <p:childTnLst>
                                    <p:animEffect transition="out" filter="fade">
                                      <p:cBhvr>
                                        <p:cTn id="58" dur="1000"/>
                                        <p:tgtEl>
                                          <p:spTgt spid="36"/>
                                        </p:tgtEl>
                                      </p:cBhvr>
                                    </p:animEffect>
                                    <p:set>
                                      <p:cBhvr>
                                        <p:cTn id="59" dur="1" fill="hold">
                                          <p:stCondLst>
                                            <p:cond delay="999"/>
                                          </p:stCondLst>
                                        </p:cTn>
                                        <p:tgtEl>
                                          <p:spTgt spid="36"/>
                                        </p:tgtEl>
                                        <p:attrNameLst>
                                          <p:attrName>style.visibility</p:attrName>
                                        </p:attrNameLst>
                                      </p:cBhvr>
                                      <p:to>
                                        <p:strVal val="hidden"/>
                                      </p:to>
                                    </p:set>
                                  </p:childTnLst>
                                </p:cTn>
                              </p:par>
                              <p:par>
                                <p:cTn id="60" presetID="10" presetClass="exit" presetSubtype="0" fill="hold" grpId="0" nodeType="withEffect">
                                  <p:stCondLst>
                                    <p:cond delay="500"/>
                                  </p:stCondLst>
                                  <p:childTnLst>
                                    <p:animEffect transition="out" filter="fade">
                                      <p:cBhvr>
                                        <p:cTn id="61" dur="500"/>
                                        <p:tgtEl>
                                          <p:spTgt spid="33"/>
                                        </p:tgtEl>
                                      </p:cBhvr>
                                    </p:animEffect>
                                    <p:set>
                                      <p:cBhvr>
                                        <p:cTn id="62" dur="1" fill="hold">
                                          <p:stCondLst>
                                            <p:cond delay="499"/>
                                          </p:stCondLst>
                                        </p:cTn>
                                        <p:tgtEl>
                                          <p:spTgt spid="33"/>
                                        </p:tgtEl>
                                        <p:attrNameLst>
                                          <p:attrName>style.visibility</p:attrName>
                                        </p:attrNameLst>
                                      </p:cBhvr>
                                      <p:to>
                                        <p:strVal val="hidden"/>
                                      </p:to>
                                    </p:set>
                                  </p:childTnLst>
                                </p:cTn>
                              </p:par>
                              <p:par>
                                <p:cTn id="63" presetID="10" presetClass="exit" presetSubtype="0" fill="hold" grpId="0" nodeType="withEffect">
                                  <p:stCondLst>
                                    <p:cond delay="500"/>
                                  </p:stCondLst>
                                  <p:childTnLst>
                                    <p:animEffect transition="out" filter="fade">
                                      <p:cBhvr>
                                        <p:cTn id="64" dur="500"/>
                                        <p:tgtEl>
                                          <p:spTgt spid="35"/>
                                        </p:tgtEl>
                                      </p:cBhvr>
                                    </p:animEffect>
                                    <p:set>
                                      <p:cBhvr>
                                        <p:cTn id="65" dur="1" fill="hold">
                                          <p:stCondLst>
                                            <p:cond delay="499"/>
                                          </p:stCondLst>
                                        </p:cTn>
                                        <p:tgtEl>
                                          <p:spTgt spid="35"/>
                                        </p:tgtEl>
                                        <p:attrNameLst>
                                          <p:attrName>style.visibility</p:attrName>
                                        </p:attrNameLst>
                                      </p:cBhvr>
                                      <p:to>
                                        <p:strVal val="hidden"/>
                                      </p:to>
                                    </p:set>
                                  </p:childTnLst>
                                </p:cTn>
                              </p:par>
                              <p:par>
                                <p:cTn id="66" presetID="10" presetClass="exit" presetSubtype="0" fill="hold" nodeType="withEffect">
                                  <p:stCondLst>
                                    <p:cond delay="500"/>
                                  </p:stCondLst>
                                  <p:childTnLst>
                                    <p:animEffect transition="out" filter="fade">
                                      <p:cBhvr>
                                        <p:cTn id="67" dur="1000"/>
                                        <p:tgtEl>
                                          <p:spTgt spid="40"/>
                                        </p:tgtEl>
                                      </p:cBhvr>
                                    </p:animEffect>
                                    <p:set>
                                      <p:cBhvr>
                                        <p:cTn id="68" dur="1" fill="hold">
                                          <p:stCondLst>
                                            <p:cond delay="999"/>
                                          </p:stCondLst>
                                        </p:cTn>
                                        <p:tgtEl>
                                          <p:spTgt spid="40"/>
                                        </p:tgtEl>
                                        <p:attrNameLst>
                                          <p:attrName>style.visibility</p:attrName>
                                        </p:attrNameLst>
                                      </p:cBhvr>
                                      <p:to>
                                        <p:strVal val="hidden"/>
                                      </p:to>
                                    </p:set>
                                  </p:childTnLst>
                                </p:cTn>
                              </p:par>
                              <p:par>
                                <p:cTn id="69" presetID="10" presetClass="exit" presetSubtype="0" fill="hold" grpId="0" nodeType="withEffect">
                                  <p:stCondLst>
                                    <p:cond delay="500"/>
                                  </p:stCondLst>
                                  <p:childTnLst>
                                    <p:animEffect transition="out" filter="fade">
                                      <p:cBhvr>
                                        <p:cTn id="70" dur="500"/>
                                        <p:tgtEl>
                                          <p:spTgt spid="37"/>
                                        </p:tgtEl>
                                      </p:cBhvr>
                                    </p:animEffect>
                                    <p:set>
                                      <p:cBhvr>
                                        <p:cTn id="71" dur="1" fill="hold">
                                          <p:stCondLst>
                                            <p:cond delay="499"/>
                                          </p:stCondLst>
                                        </p:cTn>
                                        <p:tgtEl>
                                          <p:spTgt spid="37"/>
                                        </p:tgtEl>
                                        <p:attrNameLst>
                                          <p:attrName>style.visibility</p:attrName>
                                        </p:attrNameLst>
                                      </p:cBhvr>
                                      <p:to>
                                        <p:strVal val="hidden"/>
                                      </p:to>
                                    </p:set>
                                  </p:childTnLst>
                                </p:cTn>
                              </p:par>
                              <p:par>
                                <p:cTn id="72" presetID="10" presetClass="exit" presetSubtype="0" fill="hold" nodeType="withEffect">
                                  <p:stCondLst>
                                    <p:cond delay="500"/>
                                  </p:stCondLst>
                                  <p:childTnLst>
                                    <p:animEffect transition="out" filter="fade">
                                      <p:cBhvr>
                                        <p:cTn id="73" dur="1000"/>
                                        <p:tgtEl>
                                          <p:spTgt spid="42"/>
                                        </p:tgtEl>
                                      </p:cBhvr>
                                    </p:animEffect>
                                    <p:set>
                                      <p:cBhvr>
                                        <p:cTn id="74" dur="1" fill="hold">
                                          <p:stCondLst>
                                            <p:cond delay="999"/>
                                          </p:stCondLst>
                                        </p:cTn>
                                        <p:tgtEl>
                                          <p:spTgt spid="42"/>
                                        </p:tgtEl>
                                        <p:attrNameLst>
                                          <p:attrName>style.visibility</p:attrName>
                                        </p:attrNameLst>
                                      </p:cBhvr>
                                      <p:to>
                                        <p:strVal val="hidden"/>
                                      </p:to>
                                    </p:set>
                                  </p:childTnLst>
                                </p:cTn>
                              </p:par>
                              <p:par>
                                <p:cTn id="75" presetID="10" presetClass="exit" presetSubtype="0" fill="hold" grpId="0" nodeType="withEffect">
                                  <p:stCondLst>
                                    <p:cond delay="500"/>
                                  </p:stCondLst>
                                  <p:childTnLst>
                                    <p:animEffect transition="out" filter="fade">
                                      <p:cBhvr>
                                        <p:cTn id="76" dur="500"/>
                                        <p:tgtEl>
                                          <p:spTgt spid="39"/>
                                        </p:tgtEl>
                                      </p:cBhvr>
                                    </p:animEffect>
                                    <p:set>
                                      <p:cBhvr>
                                        <p:cTn id="77" dur="1" fill="hold">
                                          <p:stCondLst>
                                            <p:cond delay="499"/>
                                          </p:stCondLst>
                                        </p:cTn>
                                        <p:tgtEl>
                                          <p:spTgt spid="39"/>
                                        </p:tgtEl>
                                        <p:attrNameLst>
                                          <p:attrName>style.visibility</p:attrName>
                                        </p:attrNameLst>
                                      </p:cBhvr>
                                      <p:to>
                                        <p:strVal val="hidden"/>
                                      </p:to>
                                    </p:set>
                                  </p:childTnLst>
                                </p:cTn>
                              </p:par>
                              <p:par>
                                <p:cTn id="78" presetID="10" presetClass="exit" presetSubtype="0" fill="hold" nodeType="withEffect">
                                  <p:stCondLst>
                                    <p:cond delay="500"/>
                                  </p:stCondLst>
                                  <p:childTnLst>
                                    <p:animEffect transition="out" filter="fade">
                                      <p:cBhvr>
                                        <p:cTn id="79" dur="500"/>
                                        <p:tgtEl>
                                          <p:spTgt spid="38"/>
                                        </p:tgtEl>
                                      </p:cBhvr>
                                    </p:animEffect>
                                    <p:set>
                                      <p:cBhvr>
                                        <p:cTn id="80" dur="1" fill="hold">
                                          <p:stCondLst>
                                            <p:cond delay="499"/>
                                          </p:stCondLst>
                                        </p:cTn>
                                        <p:tgtEl>
                                          <p:spTgt spid="38"/>
                                        </p:tgtEl>
                                        <p:attrNameLst>
                                          <p:attrName>style.visibility</p:attrName>
                                        </p:attrNameLst>
                                      </p:cBhvr>
                                      <p:to>
                                        <p:strVal val="hidden"/>
                                      </p:to>
                                    </p:set>
                                  </p:childTnLst>
                                </p:cTn>
                              </p:par>
                              <p:par>
                                <p:cTn id="81" presetID="10" presetClass="exit" presetSubtype="0" fill="hold" nodeType="withEffect">
                                  <p:stCondLst>
                                    <p:cond delay="500"/>
                                  </p:stCondLst>
                                  <p:childTnLst>
                                    <p:animEffect transition="out" filter="fade">
                                      <p:cBhvr>
                                        <p:cTn id="82" dur="1000"/>
                                        <p:tgtEl>
                                          <p:spTgt spid="44"/>
                                        </p:tgtEl>
                                      </p:cBhvr>
                                    </p:animEffect>
                                    <p:set>
                                      <p:cBhvr>
                                        <p:cTn id="83" dur="1" fill="hold">
                                          <p:stCondLst>
                                            <p:cond delay="999"/>
                                          </p:stCondLst>
                                        </p:cTn>
                                        <p:tgtEl>
                                          <p:spTgt spid="44"/>
                                        </p:tgtEl>
                                        <p:attrNameLst>
                                          <p:attrName>style.visibility</p:attrName>
                                        </p:attrNameLst>
                                      </p:cBhvr>
                                      <p:to>
                                        <p:strVal val="hidden"/>
                                      </p:to>
                                    </p:set>
                                  </p:childTnLst>
                                </p:cTn>
                              </p:par>
                              <p:par>
                                <p:cTn id="84" presetID="10" presetClass="exit" presetSubtype="0" fill="hold" grpId="0" nodeType="withEffect">
                                  <p:stCondLst>
                                    <p:cond delay="500"/>
                                  </p:stCondLst>
                                  <p:childTnLst>
                                    <p:animEffect transition="out" filter="fade">
                                      <p:cBhvr>
                                        <p:cTn id="85" dur="500"/>
                                        <p:tgtEl>
                                          <p:spTgt spid="41"/>
                                        </p:tgtEl>
                                      </p:cBhvr>
                                    </p:animEffect>
                                    <p:set>
                                      <p:cBhvr>
                                        <p:cTn id="86" dur="1" fill="hold">
                                          <p:stCondLst>
                                            <p:cond delay="499"/>
                                          </p:stCondLst>
                                        </p:cTn>
                                        <p:tgtEl>
                                          <p:spTgt spid="41"/>
                                        </p:tgtEl>
                                        <p:attrNameLst>
                                          <p:attrName>style.visibility</p:attrName>
                                        </p:attrNameLst>
                                      </p:cBhvr>
                                      <p:to>
                                        <p:strVal val="hidden"/>
                                      </p:to>
                                    </p:set>
                                  </p:childTnLst>
                                </p:cTn>
                              </p:par>
                              <p:par>
                                <p:cTn id="87" presetID="10" presetClass="exit" presetSubtype="0" fill="hold" grpId="1" nodeType="withEffect">
                                  <p:stCondLst>
                                    <p:cond delay="50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par>
                                <p:cTn id="90" presetID="10" presetClass="exit" presetSubtype="0" fill="hold" nodeType="withEffect">
                                  <p:stCondLst>
                                    <p:cond delay="500"/>
                                  </p:stCondLst>
                                  <p:childTnLst>
                                    <p:animEffect transition="out" filter="fade">
                                      <p:cBhvr>
                                        <p:cTn id="91" dur="1000"/>
                                        <p:tgtEl>
                                          <p:spTgt spid="45"/>
                                        </p:tgtEl>
                                      </p:cBhvr>
                                    </p:animEffect>
                                    <p:set>
                                      <p:cBhvr>
                                        <p:cTn id="92" dur="1" fill="hold">
                                          <p:stCondLst>
                                            <p:cond delay="999"/>
                                          </p:stCondLst>
                                        </p:cTn>
                                        <p:tgtEl>
                                          <p:spTgt spid="45"/>
                                        </p:tgtEl>
                                        <p:attrNameLst>
                                          <p:attrName>style.visibility</p:attrName>
                                        </p:attrNameLst>
                                      </p:cBhvr>
                                      <p:to>
                                        <p:strVal val="hidden"/>
                                      </p:to>
                                    </p:set>
                                  </p:childTnLst>
                                </p:cTn>
                              </p:par>
                              <p:par>
                                <p:cTn id="93" presetID="10" presetClass="exit" presetSubtype="0" fill="hold" grpId="0" nodeType="withEffect">
                                  <p:stCondLst>
                                    <p:cond delay="500"/>
                                  </p:stCondLst>
                                  <p:childTnLst>
                                    <p:animEffect transition="out" filter="fade">
                                      <p:cBhvr>
                                        <p:cTn id="94" dur="500"/>
                                        <p:tgtEl>
                                          <p:spTgt spid="43"/>
                                        </p:tgtEl>
                                      </p:cBhvr>
                                    </p:animEffect>
                                    <p:set>
                                      <p:cBhvr>
                                        <p:cTn id="95" dur="1" fill="hold">
                                          <p:stCondLst>
                                            <p:cond delay="499"/>
                                          </p:stCondLst>
                                        </p:cTn>
                                        <p:tgtEl>
                                          <p:spTgt spid="43"/>
                                        </p:tgtEl>
                                        <p:attrNameLst>
                                          <p:attrName>style.visibility</p:attrName>
                                        </p:attrNameLst>
                                      </p:cBhvr>
                                      <p:to>
                                        <p:strVal val="hidden"/>
                                      </p:to>
                                    </p:set>
                                  </p:childTnLst>
                                </p:cTn>
                              </p:par>
                              <p:par>
                                <p:cTn id="96" presetID="10" presetClass="exit" presetSubtype="0" fill="hold" nodeType="withEffect">
                                  <p:stCondLst>
                                    <p:cond delay="500"/>
                                  </p:stCondLst>
                                  <p:childTnLst>
                                    <p:animEffect transition="out" filter="fade">
                                      <p:cBhvr>
                                        <p:cTn id="97" dur="1000"/>
                                        <p:tgtEl>
                                          <p:spTgt spid="13"/>
                                        </p:tgtEl>
                                      </p:cBhvr>
                                    </p:animEffect>
                                    <p:set>
                                      <p:cBhvr>
                                        <p:cTn id="98" dur="1" fill="hold">
                                          <p:stCondLst>
                                            <p:cond delay="999"/>
                                          </p:stCondLst>
                                        </p:cTn>
                                        <p:tgtEl>
                                          <p:spTgt spid="13"/>
                                        </p:tgtEl>
                                        <p:attrNameLst>
                                          <p:attrName>style.visibility</p:attrName>
                                        </p:attrNameLst>
                                      </p:cBhvr>
                                      <p:to>
                                        <p:strVal val="hidden"/>
                                      </p:to>
                                    </p:set>
                                  </p:childTnLst>
                                </p:cTn>
                              </p:par>
                              <p:par>
                                <p:cTn id="99" presetID="10" presetClass="exit" presetSubtype="0" fill="hold" grpId="1" nodeType="withEffect">
                                  <p:stCondLst>
                                    <p:cond delay="500"/>
                                  </p:stCondLst>
                                  <p:childTnLst>
                                    <p:animEffect transition="out" filter="fade">
                                      <p:cBhvr>
                                        <p:cTn id="100" dur="500"/>
                                        <p:tgtEl>
                                          <p:spTgt spid="2"/>
                                        </p:tgtEl>
                                      </p:cBhvr>
                                    </p:animEffect>
                                    <p:set>
                                      <p:cBhvr>
                                        <p:cTn id="101" dur="1" fill="hold">
                                          <p:stCondLst>
                                            <p:cond delay="499"/>
                                          </p:stCondLst>
                                        </p:cTn>
                                        <p:tgtEl>
                                          <p:spTgt spid="2"/>
                                        </p:tgtEl>
                                        <p:attrNameLst>
                                          <p:attrName>style.visibility</p:attrName>
                                        </p:attrNameLst>
                                      </p:cBhvr>
                                      <p:to>
                                        <p:strVal val="hidden"/>
                                      </p:to>
                                    </p:set>
                                  </p:childTnLst>
                                </p:cTn>
                              </p:par>
                              <p:par>
                                <p:cTn id="102" presetID="64" presetClass="path" presetSubtype="0" accel="50000" decel="50000" fill="hold" grpId="0" nodeType="withEffect">
                                  <p:stCondLst>
                                    <p:cond delay="500"/>
                                  </p:stCondLst>
                                  <p:childTnLst>
                                    <p:animMotion origin="layout" path="M 3.33333E-6 -4.16795E-7 L -0.38507 -0.35011 " pathEditMode="relative" rAng="0" ptsTypes="AA">
                                      <p:cBhvr>
                                        <p:cTn id="103" dur="1000" fill="hold"/>
                                        <p:tgtEl>
                                          <p:spTgt spid="4"/>
                                        </p:tgtEl>
                                        <p:attrNameLst>
                                          <p:attrName>ppt_x</p:attrName>
                                          <p:attrName>ppt_y</p:attrName>
                                        </p:attrNameLst>
                                      </p:cBhvr>
                                      <p:rCtr x="-19253" y="-17505"/>
                                    </p:animMotion>
                                  </p:childTnLst>
                                </p:cTn>
                              </p:par>
                            </p:childTnLst>
                          </p:cTn>
                        </p:par>
                        <p:par>
                          <p:cTn id="104" fill="hold">
                            <p:stCondLst>
                              <p:cond delay="3000"/>
                            </p:stCondLst>
                            <p:childTnLst>
                              <p:par>
                                <p:cTn id="105" presetID="2" presetClass="entr" presetSubtype="2" fill="hold" nodeType="afterEffect">
                                  <p:stCondLst>
                                    <p:cond delay="0"/>
                                  </p:stCondLst>
                                  <p:childTnLst>
                                    <p:set>
                                      <p:cBhvr>
                                        <p:cTn id="106" dur="1" fill="hold">
                                          <p:stCondLst>
                                            <p:cond delay="0"/>
                                          </p:stCondLst>
                                        </p:cTn>
                                        <p:tgtEl>
                                          <p:spTgt spid="5122"/>
                                        </p:tgtEl>
                                        <p:attrNameLst>
                                          <p:attrName>style.visibility</p:attrName>
                                        </p:attrNameLst>
                                      </p:cBhvr>
                                      <p:to>
                                        <p:strVal val="visible"/>
                                      </p:to>
                                    </p:set>
                                    <p:anim calcmode="lin" valueType="num">
                                      <p:cBhvr additive="base">
                                        <p:cTn id="107" dur="250" fill="hold"/>
                                        <p:tgtEl>
                                          <p:spTgt spid="5122"/>
                                        </p:tgtEl>
                                        <p:attrNameLst>
                                          <p:attrName>ppt_x</p:attrName>
                                        </p:attrNameLst>
                                      </p:cBhvr>
                                      <p:tavLst>
                                        <p:tav tm="0">
                                          <p:val>
                                            <p:strVal val="1+#ppt_w/2"/>
                                          </p:val>
                                        </p:tav>
                                        <p:tav tm="100000">
                                          <p:val>
                                            <p:strVal val="#ppt_x"/>
                                          </p:val>
                                        </p:tav>
                                      </p:tavLst>
                                    </p:anim>
                                    <p:anim calcmode="lin" valueType="num">
                                      <p:cBhvr additive="base">
                                        <p:cTn id="108" dur="250" fill="hold"/>
                                        <p:tgtEl>
                                          <p:spTgt spid="5122"/>
                                        </p:tgtEl>
                                        <p:attrNameLst>
                                          <p:attrName>ppt_y</p:attrName>
                                        </p:attrNameLst>
                                      </p:cBhvr>
                                      <p:tavLst>
                                        <p:tav tm="0">
                                          <p:val>
                                            <p:strVal val="#ppt_y"/>
                                          </p:val>
                                        </p:tav>
                                        <p:tav tm="100000">
                                          <p:val>
                                            <p:strVal val="#ppt_y"/>
                                          </p:val>
                                        </p:tav>
                                      </p:tavLst>
                                    </p:anim>
                                  </p:childTnLst>
                                </p:cTn>
                              </p:par>
                              <p:par>
                                <p:cTn id="109" presetID="35" presetClass="path" presetSubtype="0" decel="50000" fill="hold" nodeType="withEffect">
                                  <p:stCondLst>
                                    <p:cond delay="250"/>
                                  </p:stCondLst>
                                  <p:childTnLst>
                                    <p:animMotion origin="layout" path="M 2.22222E-6 4.03828E-6 L -0.04358 4.03828E-6 " pathEditMode="relative" rAng="0" ptsTypes="AA">
                                      <p:cBhvr>
                                        <p:cTn id="110" dur="3000" fill="hold"/>
                                        <p:tgtEl>
                                          <p:spTgt spid="5122"/>
                                        </p:tgtEl>
                                        <p:attrNameLst>
                                          <p:attrName>ppt_x</p:attrName>
                                          <p:attrName>ppt_y</p:attrName>
                                        </p:attrNameLst>
                                      </p:cBhvr>
                                      <p:rCtr x="-218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27" grpId="0" animBg="1"/>
      <p:bldP spid="29" grpId="0" animBg="1"/>
      <p:bldP spid="31" grpId="0" animBg="1"/>
      <p:bldP spid="33" grpId="0" animBg="1"/>
      <p:bldP spid="35" grpId="0" animBg="1"/>
      <p:bldP spid="37" grpId="0" animBg="1"/>
      <p:bldP spid="39" grpId="0" animBg="1"/>
      <p:bldP spid="39" grpId="1" animBg="1"/>
      <p:bldP spid="41" grpId="0" animBg="1"/>
      <p:bldP spid="43" grpId="0" animBg="1"/>
      <p:bldP spid="2" grpId="0" animBg="1"/>
      <p:bldP spid="2" grpId="1" animBg="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SALES ADMINISTRATION\SSM 016 (10)\SSM 016 (10) Réseau Administration\Dealer Review\Dealer Review 2012\Photos\4_1148_N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8033" y="406340"/>
            <a:ext cx="4098747" cy="2352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1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059"/>
          <a:stretch/>
        </p:blipFill>
        <p:spPr bwMode="auto">
          <a:xfrm>
            <a:off x="228066" y="2979683"/>
            <a:ext cx="6864010" cy="18050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15" name="Groupe 14"/>
          <p:cNvGrpSpPr/>
          <p:nvPr/>
        </p:nvGrpSpPr>
        <p:grpSpPr>
          <a:xfrm>
            <a:off x="2549054" y="806450"/>
            <a:ext cx="3668206" cy="3668870"/>
            <a:chOff x="2989826" y="386710"/>
            <a:chExt cx="4397144" cy="4397941"/>
          </a:xfrm>
          <a:effectLst>
            <a:glow rad="101600">
              <a:schemeClr val="bg1">
                <a:alpha val="40000"/>
              </a:schemeClr>
            </a:glow>
          </a:effectLst>
        </p:grpSpPr>
        <p:sp>
          <p:nvSpPr>
            <p:cNvPr id="16" name="Forme libre 15"/>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7" name="Forme libre 16"/>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8" name="Forme libre 17"/>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9" name="Forme libre 18"/>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0" name="Forme libre 19"/>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21" name="Forme libre 20"/>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22" name="Forme libre 21"/>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3" name="Forme libre 22"/>
          <p:cNvSpPr/>
          <p:nvPr/>
        </p:nvSpPr>
        <p:spPr>
          <a:xfrm>
            <a:off x="2692893" y="1879098"/>
            <a:ext cx="760521" cy="71030"/>
          </a:xfrm>
          <a:custGeom>
            <a:avLst/>
            <a:gdLst>
              <a:gd name="connsiteX0" fmla="*/ 760521 w 760521"/>
              <a:gd name="connsiteY0" fmla="*/ 35519 h 71030"/>
              <a:gd name="connsiteX1" fmla="*/ 689499 w 760521"/>
              <a:gd name="connsiteY1" fmla="*/ 32560 h 71030"/>
              <a:gd name="connsiteX2" fmla="*/ 674703 w 760521"/>
              <a:gd name="connsiteY2" fmla="*/ 29601 h 71030"/>
              <a:gd name="connsiteX3" fmla="*/ 639192 w 760521"/>
              <a:gd name="connsiteY3" fmla="*/ 23683 h 71030"/>
              <a:gd name="connsiteX4" fmla="*/ 618478 w 760521"/>
              <a:gd name="connsiteY4" fmla="*/ 17764 h 71030"/>
              <a:gd name="connsiteX5" fmla="*/ 606641 w 760521"/>
              <a:gd name="connsiteY5" fmla="*/ 14805 h 71030"/>
              <a:gd name="connsiteX6" fmla="*/ 588886 w 760521"/>
              <a:gd name="connsiteY6" fmla="*/ 8886 h 71030"/>
              <a:gd name="connsiteX7" fmla="*/ 582967 w 760521"/>
              <a:gd name="connsiteY7" fmla="*/ 2968 h 71030"/>
              <a:gd name="connsiteX8" fmla="*/ 520824 w 760521"/>
              <a:gd name="connsiteY8" fmla="*/ 5927 h 71030"/>
              <a:gd name="connsiteX9" fmla="*/ 511946 w 760521"/>
              <a:gd name="connsiteY9" fmla="*/ 8886 h 71030"/>
              <a:gd name="connsiteX10" fmla="*/ 497150 w 760521"/>
              <a:gd name="connsiteY10" fmla="*/ 17764 h 71030"/>
              <a:gd name="connsiteX11" fmla="*/ 479394 w 760521"/>
              <a:gd name="connsiteY11" fmla="*/ 32560 h 71030"/>
              <a:gd name="connsiteX12" fmla="*/ 464598 w 760521"/>
              <a:gd name="connsiteY12" fmla="*/ 41438 h 71030"/>
              <a:gd name="connsiteX13" fmla="*/ 455721 w 760521"/>
              <a:gd name="connsiteY13" fmla="*/ 47356 h 71030"/>
              <a:gd name="connsiteX14" fmla="*/ 437965 w 760521"/>
              <a:gd name="connsiteY14" fmla="*/ 53275 h 71030"/>
              <a:gd name="connsiteX15" fmla="*/ 417251 w 760521"/>
              <a:gd name="connsiteY15" fmla="*/ 59193 h 71030"/>
              <a:gd name="connsiteX16" fmla="*/ 361025 w 760521"/>
              <a:gd name="connsiteY16" fmla="*/ 56234 h 71030"/>
              <a:gd name="connsiteX17" fmla="*/ 343270 w 760521"/>
              <a:gd name="connsiteY17" fmla="*/ 50316 h 71030"/>
              <a:gd name="connsiteX18" fmla="*/ 334392 w 760521"/>
              <a:gd name="connsiteY18" fmla="*/ 44397 h 71030"/>
              <a:gd name="connsiteX19" fmla="*/ 313678 w 760521"/>
              <a:gd name="connsiteY19" fmla="*/ 38479 h 71030"/>
              <a:gd name="connsiteX20" fmla="*/ 298882 w 760521"/>
              <a:gd name="connsiteY20" fmla="*/ 29601 h 71030"/>
              <a:gd name="connsiteX21" fmla="*/ 290004 w 760521"/>
              <a:gd name="connsiteY21" fmla="*/ 23683 h 71030"/>
              <a:gd name="connsiteX22" fmla="*/ 269290 w 760521"/>
              <a:gd name="connsiteY22" fmla="*/ 17764 h 71030"/>
              <a:gd name="connsiteX23" fmla="*/ 251534 w 760521"/>
              <a:gd name="connsiteY23" fmla="*/ 11846 h 71030"/>
              <a:gd name="connsiteX24" fmla="*/ 201227 w 760521"/>
              <a:gd name="connsiteY24" fmla="*/ 2968 h 71030"/>
              <a:gd name="connsiteX25" fmla="*/ 100614 w 760521"/>
              <a:gd name="connsiteY25" fmla="*/ 5927 h 71030"/>
              <a:gd name="connsiteX26" fmla="*/ 82858 w 760521"/>
              <a:gd name="connsiteY26" fmla="*/ 11846 h 71030"/>
              <a:gd name="connsiteX27" fmla="*/ 73981 w 760521"/>
              <a:gd name="connsiteY27" fmla="*/ 14805 h 71030"/>
              <a:gd name="connsiteX28" fmla="*/ 53266 w 760521"/>
              <a:gd name="connsiteY28" fmla="*/ 29601 h 71030"/>
              <a:gd name="connsiteX29" fmla="*/ 38470 w 760521"/>
              <a:gd name="connsiteY29" fmla="*/ 41438 h 71030"/>
              <a:gd name="connsiteX30" fmla="*/ 26633 w 760521"/>
              <a:gd name="connsiteY30" fmla="*/ 56234 h 71030"/>
              <a:gd name="connsiteX31" fmla="*/ 17756 w 760521"/>
              <a:gd name="connsiteY31" fmla="*/ 59193 h 71030"/>
              <a:gd name="connsiteX32" fmla="*/ 8878 w 760521"/>
              <a:gd name="connsiteY32" fmla="*/ 68071 h 71030"/>
              <a:gd name="connsiteX33" fmla="*/ 0 w 760521"/>
              <a:gd name="connsiteY33" fmla="*/ 71030 h 7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521" h="71030">
                <a:moveTo>
                  <a:pt x="760521" y="35519"/>
                </a:moveTo>
                <a:cubicBezTo>
                  <a:pt x="736847" y="34533"/>
                  <a:pt x="713137" y="34190"/>
                  <a:pt x="689499" y="32560"/>
                </a:cubicBezTo>
                <a:cubicBezTo>
                  <a:pt x="684481" y="32214"/>
                  <a:pt x="679656" y="30475"/>
                  <a:pt x="674703" y="29601"/>
                </a:cubicBezTo>
                <a:cubicBezTo>
                  <a:pt x="662885" y="27516"/>
                  <a:pt x="650987" y="25895"/>
                  <a:pt x="639192" y="23683"/>
                </a:cubicBezTo>
                <a:cubicBezTo>
                  <a:pt x="625750" y="21163"/>
                  <a:pt x="630125" y="21091"/>
                  <a:pt x="618478" y="17764"/>
                </a:cubicBezTo>
                <a:cubicBezTo>
                  <a:pt x="614567" y="16647"/>
                  <a:pt x="610537" y="15974"/>
                  <a:pt x="606641" y="14805"/>
                </a:cubicBezTo>
                <a:cubicBezTo>
                  <a:pt x="600666" y="13012"/>
                  <a:pt x="588886" y="8886"/>
                  <a:pt x="588886" y="8886"/>
                </a:cubicBezTo>
                <a:cubicBezTo>
                  <a:pt x="586913" y="6913"/>
                  <a:pt x="585614" y="3850"/>
                  <a:pt x="582967" y="2968"/>
                </a:cubicBezTo>
                <a:cubicBezTo>
                  <a:pt x="562253" y="-3936"/>
                  <a:pt x="541539" y="2968"/>
                  <a:pt x="520824" y="5927"/>
                </a:cubicBezTo>
                <a:cubicBezTo>
                  <a:pt x="517865" y="6913"/>
                  <a:pt x="514621" y="7281"/>
                  <a:pt x="511946" y="8886"/>
                </a:cubicBezTo>
                <a:cubicBezTo>
                  <a:pt x="491634" y="21073"/>
                  <a:pt x="522298" y="9381"/>
                  <a:pt x="497150" y="17764"/>
                </a:cubicBezTo>
                <a:cubicBezTo>
                  <a:pt x="486361" y="33947"/>
                  <a:pt x="497417" y="20544"/>
                  <a:pt x="479394" y="32560"/>
                </a:cubicBezTo>
                <a:cubicBezTo>
                  <a:pt x="463145" y="43393"/>
                  <a:pt x="485208" y="34569"/>
                  <a:pt x="464598" y="41438"/>
                </a:cubicBezTo>
                <a:cubicBezTo>
                  <a:pt x="461639" y="43411"/>
                  <a:pt x="458971" y="45912"/>
                  <a:pt x="455721" y="47356"/>
                </a:cubicBezTo>
                <a:cubicBezTo>
                  <a:pt x="450020" y="49890"/>
                  <a:pt x="443884" y="51302"/>
                  <a:pt x="437965" y="53275"/>
                </a:cubicBezTo>
                <a:cubicBezTo>
                  <a:pt x="425232" y="57520"/>
                  <a:pt x="432111" y="55478"/>
                  <a:pt x="417251" y="59193"/>
                </a:cubicBezTo>
                <a:cubicBezTo>
                  <a:pt x="398509" y="58207"/>
                  <a:pt x="379659" y="58470"/>
                  <a:pt x="361025" y="56234"/>
                </a:cubicBezTo>
                <a:cubicBezTo>
                  <a:pt x="354831" y="55491"/>
                  <a:pt x="343270" y="50316"/>
                  <a:pt x="343270" y="50316"/>
                </a:cubicBezTo>
                <a:cubicBezTo>
                  <a:pt x="340311" y="48343"/>
                  <a:pt x="337573" y="45988"/>
                  <a:pt x="334392" y="44397"/>
                </a:cubicBezTo>
                <a:cubicBezTo>
                  <a:pt x="330147" y="42274"/>
                  <a:pt x="317470" y="39427"/>
                  <a:pt x="313678" y="38479"/>
                </a:cubicBezTo>
                <a:cubicBezTo>
                  <a:pt x="302118" y="26919"/>
                  <a:pt x="314247" y="37283"/>
                  <a:pt x="298882" y="29601"/>
                </a:cubicBezTo>
                <a:cubicBezTo>
                  <a:pt x="295701" y="28011"/>
                  <a:pt x="293185" y="25274"/>
                  <a:pt x="290004" y="23683"/>
                </a:cubicBezTo>
                <a:cubicBezTo>
                  <a:pt x="285027" y="21194"/>
                  <a:pt x="274037" y="19188"/>
                  <a:pt x="269290" y="17764"/>
                </a:cubicBezTo>
                <a:cubicBezTo>
                  <a:pt x="263314" y="15971"/>
                  <a:pt x="257652" y="13070"/>
                  <a:pt x="251534" y="11846"/>
                </a:cubicBezTo>
                <a:cubicBezTo>
                  <a:pt x="224971" y="6532"/>
                  <a:pt x="241699" y="9713"/>
                  <a:pt x="201227" y="2968"/>
                </a:cubicBezTo>
                <a:cubicBezTo>
                  <a:pt x="167689" y="3954"/>
                  <a:pt x="134072" y="3418"/>
                  <a:pt x="100614" y="5927"/>
                </a:cubicBezTo>
                <a:cubicBezTo>
                  <a:pt x="94393" y="6394"/>
                  <a:pt x="88777" y="9873"/>
                  <a:pt x="82858" y="11846"/>
                </a:cubicBezTo>
                <a:lnTo>
                  <a:pt x="73981" y="14805"/>
                </a:lnTo>
                <a:cubicBezTo>
                  <a:pt x="59938" y="28848"/>
                  <a:pt x="67438" y="24878"/>
                  <a:pt x="53266" y="29601"/>
                </a:cubicBezTo>
                <a:cubicBezTo>
                  <a:pt x="36306" y="55044"/>
                  <a:pt x="58889" y="25102"/>
                  <a:pt x="38470" y="41438"/>
                </a:cubicBezTo>
                <a:cubicBezTo>
                  <a:pt x="26366" y="51121"/>
                  <a:pt x="38706" y="48991"/>
                  <a:pt x="26633" y="56234"/>
                </a:cubicBezTo>
                <a:cubicBezTo>
                  <a:pt x="23958" y="57839"/>
                  <a:pt x="20715" y="58207"/>
                  <a:pt x="17756" y="59193"/>
                </a:cubicBezTo>
                <a:cubicBezTo>
                  <a:pt x="14797" y="62152"/>
                  <a:pt x="12360" y="65750"/>
                  <a:pt x="8878" y="68071"/>
                </a:cubicBezTo>
                <a:cubicBezTo>
                  <a:pt x="6282" y="69801"/>
                  <a:pt x="0" y="71030"/>
                  <a:pt x="0" y="7103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4" name="Grafik 7" descr="Logo_OPEL_large.png"/>
          <p:cNvPicPr>
            <a:picLocks noChangeAspect="1"/>
          </p:cNvPicPr>
          <p:nvPr/>
        </p:nvPicPr>
        <p:blipFill rotWithShape="1">
          <a:blip r:embed="rId4" cstate="print"/>
          <a:srcRect b="15801"/>
          <a:stretch/>
        </p:blipFill>
        <p:spPr>
          <a:xfrm>
            <a:off x="3399527" y="1782720"/>
            <a:ext cx="215788" cy="182204"/>
          </a:xfrm>
          <a:prstGeom prst="rect">
            <a:avLst/>
          </a:prstGeom>
          <a:noFill/>
          <a:ln>
            <a:noFill/>
          </a:ln>
          <a:effectLst>
            <a:glow rad="114300">
              <a:schemeClr val="bg1">
                <a:alpha val="88000"/>
              </a:schemeClr>
            </a:glow>
          </a:effectLst>
        </p:spPr>
      </p:pic>
      <p:pic>
        <p:nvPicPr>
          <p:cNvPr id="25" name="Grafik 7" descr="Logo_OPEL_large.png"/>
          <p:cNvPicPr>
            <a:picLocks noChangeAspect="1"/>
          </p:cNvPicPr>
          <p:nvPr/>
        </p:nvPicPr>
        <p:blipFill rotWithShape="1">
          <a:blip r:embed="rId4" cstate="print"/>
          <a:srcRect b="15801"/>
          <a:stretch/>
        </p:blipFill>
        <p:spPr>
          <a:xfrm>
            <a:off x="2521308" y="1838347"/>
            <a:ext cx="213178" cy="180000"/>
          </a:xfrm>
          <a:prstGeom prst="rect">
            <a:avLst/>
          </a:prstGeom>
          <a:noFill/>
          <a:ln>
            <a:noFill/>
          </a:ln>
          <a:effectLst>
            <a:glow rad="114300">
              <a:schemeClr val="bg1">
                <a:alpha val="88000"/>
              </a:schemeClr>
            </a:glow>
          </a:effectLst>
        </p:spPr>
      </p:pic>
      <p:sp>
        <p:nvSpPr>
          <p:cNvPr id="26" name="Forme libre 25"/>
          <p:cNvSpPr/>
          <p:nvPr/>
        </p:nvSpPr>
        <p:spPr>
          <a:xfrm>
            <a:off x="2688879" y="1946495"/>
            <a:ext cx="1222218" cy="208230"/>
          </a:xfrm>
          <a:custGeom>
            <a:avLst/>
            <a:gdLst>
              <a:gd name="connsiteX0" fmla="*/ 0 w 1222218"/>
              <a:gd name="connsiteY0" fmla="*/ 0 h 208230"/>
              <a:gd name="connsiteX1" fmla="*/ 135802 w 1222218"/>
              <a:gd name="connsiteY1" fmla="*/ 9054 h 208230"/>
              <a:gd name="connsiteX2" fmla="*/ 199176 w 1222218"/>
              <a:gd name="connsiteY2" fmla="*/ 27160 h 208230"/>
              <a:gd name="connsiteX3" fmla="*/ 262551 w 1222218"/>
              <a:gd name="connsiteY3" fmla="*/ 45267 h 208230"/>
              <a:gd name="connsiteX4" fmla="*/ 280658 w 1222218"/>
              <a:gd name="connsiteY4" fmla="*/ 72428 h 208230"/>
              <a:gd name="connsiteX5" fmla="*/ 371192 w 1222218"/>
              <a:gd name="connsiteY5" fmla="*/ 99588 h 208230"/>
              <a:gd name="connsiteX6" fmla="*/ 398353 w 1222218"/>
              <a:gd name="connsiteY6" fmla="*/ 108642 h 208230"/>
              <a:gd name="connsiteX7" fmla="*/ 425513 w 1222218"/>
              <a:gd name="connsiteY7" fmla="*/ 126749 h 208230"/>
              <a:gd name="connsiteX8" fmla="*/ 452673 w 1222218"/>
              <a:gd name="connsiteY8" fmla="*/ 135802 h 208230"/>
              <a:gd name="connsiteX9" fmla="*/ 516048 w 1222218"/>
              <a:gd name="connsiteY9" fmla="*/ 162962 h 208230"/>
              <a:gd name="connsiteX10" fmla="*/ 534155 w 1222218"/>
              <a:gd name="connsiteY10" fmla="*/ 190123 h 208230"/>
              <a:gd name="connsiteX11" fmla="*/ 597529 w 1222218"/>
              <a:gd name="connsiteY11" fmla="*/ 208230 h 208230"/>
              <a:gd name="connsiteX12" fmla="*/ 751438 w 1222218"/>
              <a:gd name="connsiteY12" fmla="*/ 199176 h 208230"/>
              <a:gd name="connsiteX13" fmla="*/ 778598 w 1222218"/>
              <a:gd name="connsiteY13" fmla="*/ 181069 h 208230"/>
              <a:gd name="connsiteX14" fmla="*/ 851026 w 1222218"/>
              <a:gd name="connsiteY14" fmla="*/ 162962 h 208230"/>
              <a:gd name="connsiteX15" fmla="*/ 914400 w 1222218"/>
              <a:gd name="connsiteY15" fmla="*/ 153909 h 208230"/>
              <a:gd name="connsiteX16" fmla="*/ 959668 w 1222218"/>
              <a:gd name="connsiteY16" fmla="*/ 144855 h 208230"/>
              <a:gd name="connsiteX17" fmla="*/ 1032095 w 1222218"/>
              <a:gd name="connsiteY17" fmla="*/ 135802 h 208230"/>
              <a:gd name="connsiteX18" fmla="*/ 1104523 w 1222218"/>
              <a:gd name="connsiteY18" fmla="*/ 117695 h 208230"/>
              <a:gd name="connsiteX19" fmla="*/ 1222218 w 1222218"/>
              <a:gd name="connsiteY19" fmla="*/ 90535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2218" h="208230">
                <a:moveTo>
                  <a:pt x="0" y="0"/>
                </a:moveTo>
                <a:cubicBezTo>
                  <a:pt x="45267" y="3018"/>
                  <a:pt x="90683" y="4305"/>
                  <a:pt x="135802" y="9054"/>
                </a:cubicBezTo>
                <a:cubicBezTo>
                  <a:pt x="158208" y="11413"/>
                  <a:pt x="177902" y="21082"/>
                  <a:pt x="199176" y="27160"/>
                </a:cubicBezTo>
                <a:cubicBezTo>
                  <a:pt x="278761" y="49899"/>
                  <a:pt x="197422" y="23559"/>
                  <a:pt x="262551" y="45267"/>
                </a:cubicBezTo>
                <a:cubicBezTo>
                  <a:pt x="268587" y="54321"/>
                  <a:pt x="271431" y="66661"/>
                  <a:pt x="280658" y="72428"/>
                </a:cubicBezTo>
                <a:cubicBezTo>
                  <a:pt x="298779" y="83754"/>
                  <a:pt x="347756" y="92892"/>
                  <a:pt x="371192" y="99588"/>
                </a:cubicBezTo>
                <a:cubicBezTo>
                  <a:pt x="380368" y="102210"/>
                  <a:pt x="389817" y="104374"/>
                  <a:pt x="398353" y="108642"/>
                </a:cubicBezTo>
                <a:cubicBezTo>
                  <a:pt x="408085" y="113508"/>
                  <a:pt x="415781" y="121883"/>
                  <a:pt x="425513" y="126749"/>
                </a:cubicBezTo>
                <a:cubicBezTo>
                  <a:pt x="434049" y="131017"/>
                  <a:pt x="443902" y="132043"/>
                  <a:pt x="452673" y="135802"/>
                </a:cubicBezTo>
                <a:cubicBezTo>
                  <a:pt x="530980" y="169362"/>
                  <a:pt x="452354" y="141732"/>
                  <a:pt x="516048" y="162962"/>
                </a:cubicBezTo>
                <a:cubicBezTo>
                  <a:pt x="522084" y="172016"/>
                  <a:pt x="525658" y="183326"/>
                  <a:pt x="534155" y="190123"/>
                </a:cubicBezTo>
                <a:cubicBezTo>
                  <a:pt x="540057" y="194845"/>
                  <a:pt x="595166" y="207639"/>
                  <a:pt x="597529" y="208230"/>
                </a:cubicBezTo>
                <a:cubicBezTo>
                  <a:pt x="648832" y="205212"/>
                  <a:pt x="700615" y="206800"/>
                  <a:pt x="751438" y="199176"/>
                </a:cubicBezTo>
                <a:cubicBezTo>
                  <a:pt x="762198" y="197562"/>
                  <a:pt x="768372" y="184787"/>
                  <a:pt x="778598" y="181069"/>
                </a:cubicBezTo>
                <a:cubicBezTo>
                  <a:pt x="801985" y="172564"/>
                  <a:pt x="826390" y="166481"/>
                  <a:pt x="851026" y="162962"/>
                </a:cubicBezTo>
                <a:cubicBezTo>
                  <a:pt x="872151" y="159944"/>
                  <a:pt x="893351" y="157417"/>
                  <a:pt x="914400" y="153909"/>
                </a:cubicBezTo>
                <a:cubicBezTo>
                  <a:pt x="929579" y="151379"/>
                  <a:pt x="944459" y="147195"/>
                  <a:pt x="959668" y="144855"/>
                </a:cubicBezTo>
                <a:cubicBezTo>
                  <a:pt x="983715" y="141155"/>
                  <a:pt x="1007953" y="138820"/>
                  <a:pt x="1032095" y="135802"/>
                </a:cubicBezTo>
                <a:cubicBezTo>
                  <a:pt x="1056238" y="129766"/>
                  <a:pt x="1079913" y="121386"/>
                  <a:pt x="1104523" y="117695"/>
                </a:cubicBezTo>
                <a:cubicBezTo>
                  <a:pt x="1224047" y="99767"/>
                  <a:pt x="1196142" y="142689"/>
                  <a:pt x="1222218" y="9053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7" name="Forme libre 26"/>
          <p:cNvSpPr/>
          <p:nvPr/>
        </p:nvSpPr>
        <p:spPr>
          <a:xfrm>
            <a:off x="3838410" y="2111829"/>
            <a:ext cx="156647" cy="1164771"/>
          </a:xfrm>
          <a:custGeom>
            <a:avLst/>
            <a:gdLst>
              <a:gd name="connsiteX0" fmla="*/ 76819 w 156647"/>
              <a:gd name="connsiteY0" fmla="*/ 0 h 1164771"/>
              <a:gd name="connsiteX1" fmla="*/ 80447 w 156647"/>
              <a:gd name="connsiteY1" fmla="*/ 36285 h 1164771"/>
              <a:gd name="connsiteX2" fmla="*/ 87704 w 156647"/>
              <a:gd name="connsiteY2" fmla="*/ 47171 h 1164771"/>
              <a:gd name="connsiteX3" fmla="*/ 94961 w 156647"/>
              <a:gd name="connsiteY3" fmla="*/ 61685 h 1164771"/>
              <a:gd name="connsiteX4" fmla="*/ 98590 w 156647"/>
              <a:gd name="connsiteY4" fmla="*/ 72571 h 1164771"/>
              <a:gd name="connsiteX5" fmla="*/ 102219 w 156647"/>
              <a:gd name="connsiteY5" fmla="*/ 87085 h 1164771"/>
              <a:gd name="connsiteX6" fmla="*/ 113104 w 156647"/>
              <a:gd name="connsiteY6" fmla="*/ 94342 h 1164771"/>
              <a:gd name="connsiteX7" fmla="*/ 127619 w 156647"/>
              <a:gd name="connsiteY7" fmla="*/ 123371 h 1164771"/>
              <a:gd name="connsiteX8" fmla="*/ 131247 w 156647"/>
              <a:gd name="connsiteY8" fmla="*/ 137885 h 1164771"/>
              <a:gd name="connsiteX9" fmla="*/ 142133 w 156647"/>
              <a:gd name="connsiteY9" fmla="*/ 141514 h 1164771"/>
              <a:gd name="connsiteX10" fmla="*/ 149390 w 156647"/>
              <a:gd name="connsiteY10" fmla="*/ 163285 h 1164771"/>
              <a:gd name="connsiteX11" fmla="*/ 156647 w 156647"/>
              <a:gd name="connsiteY11" fmla="*/ 192314 h 1164771"/>
              <a:gd name="connsiteX12" fmla="*/ 149390 w 156647"/>
              <a:gd name="connsiteY12" fmla="*/ 286657 h 1164771"/>
              <a:gd name="connsiteX13" fmla="*/ 142133 w 156647"/>
              <a:gd name="connsiteY13" fmla="*/ 308428 h 1164771"/>
              <a:gd name="connsiteX14" fmla="*/ 127619 w 156647"/>
              <a:gd name="connsiteY14" fmla="*/ 330200 h 1164771"/>
              <a:gd name="connsiteX15" fmla="*/ 109476 w 156647"/>
              <a:gd name="connsiteY15" fmla="*/ 359228 h 1164771"/>
              <a:gd name="connsiteX16" fmla="*/ 98590 w 156647"/>
              <a:gd name="connsiteY16" fmla="*/ 395514 h 1164771"/>
              <a:gd name="connsiteX17" fmla="*/ 94961 w 156647"/>
              <a:gd name="connsiteY17" fmla="*/ 406400 h 1164771"/>
              <a:gd name="connsiteX18" fmla="*/ 84076 w 156647"/>
              <a:gd name="connsiteY18" fmla="*/ 453571 h 1164771"/>
              <a:gd name="connsiteX19" fmla="*/ 76819 w 156647"/>
              <a:gd name="connsiteY19" fmla="*/ 478971 h 1164771"/>
              <a:gd name="connsiteX20" fmla="*/ 69561 w 156647"/>
              <a:gd name="connsiteY20" fmla="*/ 486228 h 1164771"/>
              <a:gd name="connsiteX21" fmla="*/ 58676 w 156647"/>
              <a:gd name="connsiteY21" fmla="*/ 508000 h 1164771"/>
              <a:gd name="connsiteX22" fmla="*/ 47790 w 156647"/>
              <a:gd name="connsiteY22" fmla="*/ 544285 h 1164771"/>
              <a:gd name="connsiteX23" fmla="*/ 44161 w 156647"/>
              <a:gd name="connsiteY23" fmla="*/ 555171 h 1164771"/>
              <a:gd name="connsiteX24" fmla="*/ 40533 w 156647"/>
              <a:gd name="connsiteY24" fmla="*/ 569685 h 1164771"/>
              <a:gd name="connsiteX25" fmla="*/ 33276 w 156647"/>
              <a:gd name="connsiteY25" fmla="*/ 587828 h 1164771"/>
              <a:gd name="connsiteX26" fmla="*/ 26019 w 156647"/>
              <a:gd name="connsiteY26" fmla="*/ 627742 h 1164771"/>
              <a:gd name="connsiteX27" fmla="*/ 22390 w 156647"/>
              <a:gd name="connsiteY27" fmla="*/ 638628 h 1164771"/>
              <a:gd name="connsiteX28" fmla="*/ 18761 w 156647"/>
              <a:gd name="connsiteY28" fmla="*/ 653142 h 1164771"/>
              <a:gd name="connsiteX29" fmla="*/ 7876 w 156647"/>
              <a:gd name="connsiteY29" fmla="*/ 682171 h 1164771"/>
              <a:gd name="connsiteX30" fmla="*/ 4247 w 156647"/>
              <a:gd name="connsiteY30" fmla="*/ 827314 h 1164771"/>
              <a:gd name="connsiteX31" fmla="*/ 11504 w 156647"/>
              <a:gd name="connsiteY31" fmla="*/ 838200 h 1164771"/>
              <a:gd name="connsiteX32" fmla="*/ 18761 w 156647"/>
              <a:gd name="connsiteY32" fmla="*/ 863600 h 1164771"/>
              <a:gd name="connsiteX33" fmla="*/ 22390 w 156647"/>
              <a:gd name="connsiteY33" fmla="*/ 878114 h 1164771"/>
              <a:gd name="connsiteX34" fmla="*/ 29647 w 156647"/>
              <a:gd name="connsiteY34" fmla="*/ 889000 h 1164771"/>
              <a:gd name="connsiteX35" fmla="*/ 36904 w 156647"/>
              <a:gd name="connsiteY35" fmla="*/ 903514 h 1164771"/>
              <a:gd name="connsiteX36" fmla="*/ 44161 w 156647"/>
              <a:gd name="connsiteY36" fmla="*/ 925285 h 1164771"/>
              <a:gd name="connsiteX37" fmla="*/ 51419 w 156647"/>
              <a:gd name="connsiteY37" fmla="*/ 950685 h 1164771"/>
              <a:gd name="connsiteX38" fmla="*/ 58676 w 156647"/>
              <a:gd name="connsiteY38" fmla="*/ 961571 h 1164771"/>
              <a:gd name="connsiteX39" fmla="*/ 65933 w 156647"/>
              <a:gd name="connsiteY39" fmla="*/ 986971 h 1164771"/>
              <a:gd name="connsiteX40" fmla="*/ 73190 w 156647"/>
              <a:gd name="connsiteY40" fmla="*/ 1001485 h 1164771"/>
              <a:gd name="connsiteX41" fmla="*/ 84076 w 156647"/>
              <a:gd name="connsiteY41" fmla="*/ 1070428 h 1164771"/>
              <a:gd name="connsiteX42" fmla="*/ 87704 w 156647"/>
              <a:gd name="connsiteY42" fmla="*/ 1092200 h 1164771"/>
              <a:gd name="connsiteX43" fmla="*/ 94961 w 156647"/>
              <a:gd name="connsiteY43" fmla="*/ 1113971 h 1164771"/>
              <a:gd name="connsiteX44" fmla="*/ 98590 w 156647"/>
              <a:gd name="connsiteY44" fmla="*/ 1132114 h 1164771"/>
              <a:gd name="connsiteX45" fmla="*/ 102219 w 156647"/>
              <a:gd name="connsiteY45" fmla="*/ 1153885 h 1164771"/>
              <a:gd name="connsiteX46" fmla="*/ 109476 w 156647"/>
              <a:gd name="connsiteY46" fmla="*/ 1164771 h 116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6647" h="1164771">
                <a:moveTo>
                  <a:pt x="76819" y="0"/>
                </a:moveTo>
                <a:cubicBezTo>
                  <a:pt x="78028" y="12095"/>
                  <a:pt x="77714" y="24441"/>
                  <a:pt x="80447" y="36285"/>
                </a:cubicBezTo>
                <a:cubicBezTo>
                  <a:pt x="81428" y="40534"/>
                  <a:pt x="85540" y="43385"/>
                  <a:pt x="87704" y="47171"/>
                </a:cubicBezTo>
                <a:cubicBezTo>
                  <a:pt x="90388" y="51867"/>
                  <a:pt x="92830" y="56713"/>
                  <a:pt x="94961" y="61685"/>
                </a:cubicBezTo>
                <a:cubicBezTo>
                  <a:pt x="96468" y="65201"/>
                  <a:pt x="97539" y="68893"/>
                  <a:pt x="98590" y="72571"/>
                </a:cubicBezTo>
                <a:cubicBezTo>
                  <a:pt x="99960" y="77366"/>
                  <a:pt x="99453" y="82936"/>
                  <a:pt x="102219" y="87085"/>
                </a:cubicBezTo>
                <a:cubicBezTo>
                  <a:pt x="104638" y="90713"/>
                  <a:pt x="109476" y="91923"/>
                  <a:pt x="113104" y="94342"/>
                </a:cubicBezTo>
                <a:cubicBezTo>
                  <a:pt x="121443" y="119360"/>
                  <a:pt x="114951" y="110705"/>
                  <a:pt x="127619" y="123371"/>
                </a:cubicBezTo>
                <a:cubicBezTo>
                  <a:pt x="128828" y="128209"/>
                  <a:pt x="128132" y="133991"/>
                  <a:pt x="131247" y="137885"/>
                </a:cubicBezTo>
                <a:cubicBezTo>
                  <a:pt x="133636" y="140872"/>
                  <a:pt x="139910" y="138401"/>
                  <a:pt x="142133" y="141514"/>
                </a:cubicBezTo>
                <a:cubicBezTo>
                  <a:pt x="146579" y="147739"/>
                  <a:pt x="146971" y="156028"/>
                  <a:pt x="149390" y="163285"/>
                </a:cubicBezTo>
                <a:cubicBezTo>
                  <a:pt x="154970" y="180024"/>
                  <a:pt x="152268" y="170416"/>
                  <a:pt x="156647" y="192314"/>
                </a:cubicBezTo>
                <a:cubicBezTo>
                  <a:pt x="154716" y="234797"/>
                  <a:pt x="159120" y="254226"/>
                  <a:pt x="149390" y="286657"/>
                </a:cubicBezTo>
                <a:cubicBezTo>
                  <a:pt x="147192" y="293984"/>
                  <a:pt x="146376" y="302063"/>
                  <a:pt x="142133" y="308428"/>
                </a:cubicBezTo>
                <a:cubicBezTo>
                  <a:pt x="137295" y="315685"/>
                  <a:pt x="130378" y="321926"/>
                  <a:pt x="127619" y="330200"/>
                </a:cubicBezTo>
                <a:cubicBezTo>
                  <a:pt x="118982" y="356108"/>
                  <a:pt x="126726" y="347728"/>
                  <a:pt x="109476" y="359228"/>
                </a:cubicBezTo>
                <a:cubicBezTo>
                  <a:pt x="103992" y="381160"/>
                  <a:pt x="107423" y="369016"/>
                  <a:pt x="98590" y="395514"/>
                </a:cubicBezTo>
                <a:lnTo>
                  <a:pt x="94961" y="406400"/>
                </a:lnTo>
                <a:cubicBezTo>
                  <a:pt x="89240" y="446456"/>
                  <a:pt x="94942" y="417351"/>
                  <a:pt x="84076" y="453571"/>
                </a:cubicBezTo>
                <a:cubicBezTo>
                  <a:pt x="83129" y="456727"/>
                  <a:pt x="79255" y="474911"/>
                  <a:pt x="76819" y="478971"/>
                </a:cubicBezTo>
                <a:cubicBezTo>
                  <a:pt x="75059" y="481905"/>
                  <a:pt x="71980" y="483809"/>
                  <a:pt x="69561" y="486228"/>
                </a:cubicBezTo>
                <a:cubicBezTo>
                  <a:pt x="56335" y="525914"/>
                  <a:pt x="77426" y="465811"/>
                  <a:pt x="58676" y="508000"/>
                </a:cubicBezTo>
                <a:cubicBezTo>
                  <a:pt x="51779" y="523519"/>
                  <a:pt x="52012" y="529510"/>
                  <a:pt x="47790" y="544285"/>
                </a:cubicBezTo>
                <a:cubicBezTo>
                  <a:pt x="46739" y="547963"/>
                  <a:pt x="45212" y="551493"/>
                  <a:pt x="44161" y="555171"/>
                </a:cubicBezTo>
                <a:cubicBezTo>
                  <a:pt x="42791" y="559966"/>
                  <a:pt x="42110" y="564954"/>
                  <a:pt x="40533" y="569685"/>
                </a:cubicBezTo>
                <a:cubicBezTo>
                  <a:pt x="38473" y="575864"/>
                  <a:pt x="35148" y="581589"/>
                  <a:pt x="33276" y="587828"/>
                </a:cubicBezTo>
                <a:cubicBezTo>
                  <a:pt x="30442" y="597275"/>
                  <a:pt x="27991" y="618866"/>
                  <a:pt x="26019" y="627742"/>
                </a:cubicBezTo>
                <a:cubicBezTo>
                  <a:pt x="25189" y="631476"/>
                  <a:pt x="23441" y="634950"/>
                  <a:pt x="22390" y="638628"/>
                </a:cubicBezTo>
                <a:cubicBezTo>
                  <a:pt x="21020" y="643423"/>
                  <a:pt x="20131" y="648347"/>
                  <a:pt x="18761" y="653142"/>
                </a:cubicBezTo>
                <a:cubicBezTo>
                  <a:pt x="15915" y="663105"/>
                  <a:pt x="11716" y="672572"/>
                  <a:pt x="7876" y="682171"/>
                </a:cubicBezTo>
                <a:cubicBezTo>
                  <a:pt x="1149" y="746083"/>
                  <a:pt x="-3992" y="761397"/>
                  <a:pt x="4247" y="827314"/>
                </a:cubicBezTo>
                <a:cubicBezTo>
                  <a:pt x="4788" y="831641"/>
                  <a:pt x="9085" y="834571"/>
                  <a:pt x="11504" y="838200"/>
                </a:cubicBezTo>
                <a:cubicBezTo>
                  <a:pt x="22849" y="883573"/>
                  <a:pt x="8350" y="827161"/>
                  <a:pt x="18761" y="863600"/>
                </a:cubicBezTo>
                <a:cubicBezTo>
                  <a:pt x="20131" y="868395"/>
                  <a:pt x="20426" y="873530"/>
                  <a:pt x="22390" y="878114"/>
                </a:cubicBezTo>
                <a:cubicBezTo>
                  <a:pt x="24108" y="882122"/>
                  <a:pt x="27483" y="885214"/>
                  <a:pt x="29647" y="889000"/>
                </a:cubicBezTo>
                <a:cubicBezTo>
                  <a:pt x="32331" y="893696"/>
                  <a:pt x="34895" y="898492"/>
                  <a:pt x="36904" y="903514"/>
                </a:cubicBezTo>
                <a:cubicBezTo>
                  <a:pt x="39745" y="910616"/>
                  <a:pt x="42306" y="917864"/>
                  <a:pt x="44161" y="925285"/>
                </a:cubicBezTo>
                <a:cubicBezTo>
                  <a:pt x="45324" y="929938"/>
                  <a:pt x="48815" y="945477"/>
                  <a:pt x="51419" y="950685"/>
                </a:cubicBezTo>
                <a:cubicBezTo>
                  <a:pt x="53369" y="954586"/>
                  <a:pt x="56257" y="957942"/>
                  <a:pt x="58676" y="961571"/>
                </a:cubicBezTo>
                <a:cubicBezTo>
                  <a:pt x="60518" y="968942"/>
                  <a:pt x="62808" y="979679"/>
                  <a:pt x="65933" y="986971"/>
                </a:cubicBezTo>
                <a:cubicBezTo>
                  <a:pt x="68064" y="991943"/>
                  <a:pt x="70771" y="996647"/>
                  <a:pt x="73190" y="1001485"/>
                </a:cubicBezTo>
                <a:cubicBezTo>
                  <a:pt x="79203" y="1067624"/>
                  <a:pt x="72473" y="1016277"/>
                  <a:pt x="84076" y="1070428"/>
                </a:cubicBezTo>
                <a:cubicBezTo>
                  <a:pt x="85617" y="1077622"/>
                  <a:pt x="85920" y="1085062"/>
                  <a:pt x="87704" y="1092200"/>
                </a:cubicBezTo>
                <a:cubicBezTo>
                  <a:pt x="89559" y="1099621"/>
                  <a:pt x="93461" y="1106470"/>
                  <a:pt x="94961" y="1113971"/>
                </a:cubicBezTo>
                <a:cubicBezTo>
                  <a:pt x="96171" y="1120019"/>
                  <a:pt x="97487" y="1126046"/>
                  <a:pt x="98590" y="1132114"/>
                </a:cubicBezTo>
                <a:cubicBezTo>
                  <a:pt x="99906" y="1139352"/>
                  <a:pt x="99892" y="1146905"/>
                  <a:pt x="102219" y="1153885"/>
                </a:cubicBezTo>
                <a:cubicBezTo>
                  <a:pt x="103598" y="1158022"/>
                  <a:pt x="109476" y="1164771"/>
                  <a:pt x="109476" y="1164771"/>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8" name="Grafik 7" descr="Logo_OPEL_large.png"/>
          <p:cNvPicPr>
            <a:picLocks noChangeAspect="1"/>
          </p:cNvPicPr>
          <p:nvPr/>
        </p:nvPicPr>
        <p:blipFill rotWithShape="1">
          <a:blip r:embed="rId4" cstate="print"/>
          <a:srcRect b="15801"/>
          <a:stretch/>
        </p:blipFill>
        <p:spPr>
          <a:xfrm>
            <a:off x="3804508" y="1960610"/>
            <a:ext cx="213178" cy="180000"/>
          </a:xfrm>
          <a:prstGeom prst="rect">
            <a:avLst/>
          </a:prstGeom>
          <a:noFill/>
          <a:ln>
            <a:noFill/>
          </a:ln>
          <a:effectLst>
            <a:glow rad="114300">
              <a:schemeClr val="bg1">
                <a:alpha val="88000"/>
              </a:schemeClr>
            </a:glow>
          </a:effectLst>
        </p:spPr>
      </p:pic>
      <p:sp>
        <p:nvSpPr>
          <p:cNvPr id="29" name="Forme libre 28"/>
          <p:cNvSpPr/>
          <p:nvPr/>
        </p:nvSpPr>
        <p:spPr>
          <a:xfrm>
            <a:off x="3671507" y="3278628"/>
            <a:ext cx="271191" cy="86920"/>
          </a:xfrm>
          <a:custGeom>
            <a:avLst/>
            <a:gdLst>
              <a:gd name="connsiteX0" fmla="*/ 271191 w 271191"/>
              <a:gd name="connsiteY0" fmla="*/ 0 h 86920"/>
              <a:gd name="connsiteX1" fmla="*/ 253807 w 271191"/>
              <a:gd name="connsiteY1" fmla="*/ 3477 h 86920"/>
              <a:gd name="connsiteX2" fmla="*/ 246853 w 271191"/>
              <a:gd name="connsiteY2" fmla="*/ 13907 h 86920"/>
              <a:gd name="connsiteX3" fmla="*/ 232946 w 271191"/>
              <a:gd name="connsiteY3" fmla="*/ 17384 h 86920"/>
              <a:gd name="connsiteX4" fmla="*/ 225993 w 271191"/>
              <a:gd name="connsiteY4" fmla="*/ 27815 h 86920"/>
              <a:gd name="connsiteX5" fmla="*/ 219039 w 271191"/>
              <a:gd name="connsiteY5" fmla="*/ 48675 h 86920"/>
              <a:gd name="connsiteX6" fmla="*/ 198178 w 271191"/>
              <a:gd name="connsiteY6" fmla="*/ 55629 h 86920"/>
              <a:gd name="connsiteX7" fmla="*/ 149503 w 271191"/>
              <a:gd name="connsiteY7" fmla="*/ 52152 h 86920"/>
              <a:gd name="connsiteX8" fmla="*/ 128642 w 271191"/>
              <a:gd name="connsiteY8" fmla="*/ 48675 h 86920"/>
              <a:gd name="connsiteX9" fmla="*/ 79967 w 271191"/>
              <a:gd name="connsiteY9" fmla="*/ 52152 h 86920"/>
              <a:gd name="connsiteX10" fmla="*/ 59106 w 271191"/>
              <a:gd name="connsiteY10" fmla="*/ 62583 h 86920"/>
              <a:gd name="connsiteX11" fmla="*/ 38245 w 271191"/>
              <a:gd name="connsiteY11" fmla="*/ 69536 h 86920"/>
              <a:gd name="connsiteX12" fmla="*/ 27815 w 271191"/>
              <a:gd name="connsiteY12" fmla="*/ 73013 h 86920"/>
              <a:gd name="connsiteX13" fmla="*/ 3477 w 271191"/>
              <a:gd name="connsiteY13" fmla="*/ 79967 h 86920"/>
              <a:gd name="connsiteX14" fmla="*/ 0 w 271191"/>
              <a:gd name="connsiteY14" fmla="*/ 86920 h 8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191" h="86920">
                <a:moveTo>
                  <a:pt x="271191" y="0"/>
                </a:moveTo>
                <a:cubicBezTo>
                  <a:pt x="265396" y="1159"/>
                  <a:pt x="258938" y="545"/>
                  <a:pt x="253807" y="3477"/>
                </a:cubicBezTo>
                <a:cubicBezTo>
                  <a:pt x="250179" y="5550"/>
                  <a:pt x="250330" y="11589"/>
                  <a:pt x="246853" y="13907"/>
                </a:cubicBezTo>
                <a:cubicBezTo>
                  <a:pt x="242877" y="16558"/>
                  <a:pt x="237582" y="16225"/>
                  <a:pt x="232946" y="17384"/>
                </a:cubicBezTo>
                <a:cubicBezTo>
                  <a:pt x="230628" y="20861"/>
                  <a:pt x="227690" y="23996"/>
                  <a:pt x="225993" y="27815"/>
                </a:cubicBezTo>
                <a:cubicBezTo>
                  <a:pt x="223016" y="34513"/>
                  <a:pt x="225992" y="46357"/>
                  <a:pt x="219039" y="48675"/>
                </a:cubicBezTo>
                <a:lnTo>
                  <a:pt x="198178" y="55629"/>
                </a:lnTo>
                <a:cubicBezTo>
                  <a:pt x="181953" y="54470"/>
                  <a:pt x="165689" y="53771"/>
                  <a:pt x="149503" y="52152"/>
                </a:cubicBezTo>
                <a:cubicBezTo>
                  <a:pt x="142488" y="51450"/>
                  <a:pt x="135692" y="48675"/>
                  <a:pt x="128642" y="48675"/>
                </a:cubicBezTo>
                <a:cubicBezTo>
                  <a:pt x="112376" y="48675"/>
                  <a:pt x="96192" y="50993"/>
                  <a:pt x="79967" y="52152"/>
                </a:cubicBezTo>
                <a:cubicBezTo>
                  <a:pt x="41918" y="64835"/>
                  <a:pt x="99553" y="44607"/>
                  <a:pt x="59106" y="62583"/>
                </a:cubicBezTo>
                <a:cubicBezTo>
                  <a:pt x="52408" y="65560"/>
                  <a:pt x="45199" y="67218"/>
                  <a:pt x="38245" y="69536"/>
                </a:cubicBezTo>
                <a:cubicBezTo>
                  <a:pt x="34768" y="70695"/>
                  <a:pt x="31370" y="72124"/>
                  <a:pt x="27815" y="73013"/>
                </a:cubicBezTo>
                <a:cubicBezTo>
                  <a:pt x="26610" y="73314"/>
                  <a:pt x="5972" y="78096"/>
                  <a:pt x="3477" y="79967"/>
                </a:cubicBezTo>
                <a:cubicBezTo>
                  <a:pt x="1404" y="81522"/>
                  <a:pt x="1159" y="84602"/>
                  <a:pt x="0" y="8692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0" name="Grafik 7" descr="Logo_OPEL_large.png"/>
          <p:cNvPicPr>
            <a:picLocks noChangeAspect="1"/>
          </p:cNvPicPr>
          <p:nvPr/>
        </p:nvPicPr>
        <p:blipFill rotWithShape="1">
          <a:blip r:embed="rId4" cstate="print"/>
          <a:srcRect b="15801"/>
          <a:stretch/>
        </p:blipFill>
        <p:spPr>
          <a:xfrm>
            <a:off x="3856257" y="3186600"/>
            <a:ext cx="213178" cy="180000"/>
          </a:xfrm>
          <a:prstGeom prst="rect">
            <a:avLst/>
          </a:prstGeom>
          <a:noFill/>
          <a:ln>
            <a:noFill/>
          </a:ln>
          <a:effectLst>
            <a:glow rad="114300">
              <a:schemeClr val="bg1">
                <a:alpha val="88000"/>
              </a:schemeClr>
            </a:glow>
          </a:effectLst>
        </p:spPr>
      </p:pic>
      <p:sp>
        <p:nvSpPr>
          <p:cNvPr id="31" name="Forme libre 30"/>
          <p:cNvSpPr/>
          <p:nvPr/>
        </p:nvSpPr>
        <p:spPr>
          <a:xfrm>
            <a:off x="3675707" y="3395050"/>
            <a:ext cx="697117" cy="624689"/>
          </a:xfrm>
          <a:custGeom>
            <a:avLst/>
            <a:gdLst>
              <a:gd name="connsiteX0" fmla="*/ 0 w 697117"/>
              <a:gd name="connsiteY0" fmla="*/ 0 h 624689"/>
              <a:gd name="connsiteX1" fmla="*/ 36214 w 697117"/>
              <a:gd name="connsiteY1" fmla="*/ 45267 h 624689"/>
              <a:gd name="connsiteX2" fmla="*/ 72428 w 697117"/>
              <a:gd name="connsiteY2" fmla="*/ 108641 h 624689"/>
              <a:gd name="connsiteX3" fmla="*/ 99588 w 697117"/>
              <a:gd name="connsiteY3" fmla="*/ 117695 h 624689"/>
              <a:gd name="connsiteX4" fmla="*/ 108642 w 697117"/>
              <a:gd name="connsiteY4" fmla="*/ 144855 h 624689"/>
              <a:gd name="connsiteX5" fmla="*/ 172016 w 697117"/>
              <a:gd name="connsiteY5" fmla="*/ 162962 h 624689"/>
              <a:gd name="connsiteX6" fmla="*/ 226337 w 697117"/>
              <a:gd name="connsiteY6" fmla="*/ 181069 h 624689"/>
              <a:gd name="connsiteX7" fmla="*/ 253497 w 697117"/>
              <a:gd name="connsiteY7" fmla="*/ 190122 h 624689"/>
              <a:gd name="connsiteX8" fmla="*/ 307818 w 697117"/>
              <a:gd name="connsiteY8" fmla="*/ 226336 h 624689"/>
              <a:gd name="connsiteX9" fmla="*/ 334978 w 697117"/>
              <a:gd name="connsiteY9" fmla="*/ 244443 h 624689"/>
              <a:gd name="connsiteX10" fmla="*/ 389299 w 697117"/>
              <a:gd name="connsiteY10" fmla="*/ 334978 h 624689"/>
              <a:gd name="connsiteX11" fmla="*/ 398352 w 697117"/>
              <a:gd name="connsiteY11" fmla="*/ 362138 h 624689"/>
              <a:gd name="connsiteX12" fmla="*/ 416459 w 697117"/>
              <a:gd name="connsiteY12" fmla="*/ 398352 h 624689"/>
              <a:gd name="connsiteX13" fmla="*/ 434566 w 697117"/>
              <a:gd name="connsiteY13" fmla="*/ 452673 h 624689"/>
              <a:gd name="connsiteX14" fmla="*/ 443620 w 697117"/>
              <a:gd name="connsiteY14" fmla="*/ 479833 h 624689"/>
              <a:gd name="connsiteX15" fmla="*/ 506994 w 697117"/>
              <a:gd name="connsiteY15" fmla="*/ 516047 h 624689"/>
              <a:gd name="connsiteX16" fmla="*/ 579422 w 697117"/>
              <a:gd name="connsiteY16" fmla="*/ 561314 h 624689"/>
              <a:gd name="connsiteX17" fmla="*/ 606582 w 697117"/>
              <a:gd name="connsiteY17" fmla="*/ 570368 h 624689"/>
              <a:gd name="connsiteX18" fmla="*/ 633743 w 697117"/>
              <a:gd name="connsiteY18" fmla="*/ 579421 h 624689"/>
              <a:gd name="connsiteX19" fmla="*/ 651849 w 697117"/>
              <a:gd name="connsiteY19" fmla="*/ 606582 h 624689"/>
              <a:gd name="connsiteX20" fmla="*/ 679010 w 697117"/>
              <a:gd name="connsiteY20" fmla="*/ 615635 h 624689"/>
              <a:gd name="connsiteX21" fmla="*/ 697117 w 697117"/>
              <a:gd name="connsiteY21" fmla="*/ 624689 h 62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7117" h="624689">
                <a:moveTo>
                  <a:pt x="0" y="0"/>
                </a:moveTo>
                <a:cubicBezTo>
                  <a:pt x="12071" y="15089"/>
                  <a:pt x="25495" y="29189"/>
                  <a:pt x="36214" y="45267"/>
                </a:cubicBezTo>
                <a:cubicBezTo>
                  <a:pt x="43853" y="56725"/>
                  <a:pt x="59197" y="98056"/>
                  <a:pt x="72428" y="108641"/>
                </a:cubicBezTo>
                <a:cubicBezTo>
                  <a:pt x="79880" y="114603"/>
                  <a:pt x="90535" y="114677"/>
                  <a:pt x="99588" y="117695"/>
                </a:cubicBezTo>
                <a:cubicBezTo>
                  <a:pt x="102606" y="126748"/>
                  <a:pt x="101894" y="138107"/>
                  <a:pt x="108642" y="144855"/>
                </a:cubicBezTo>
                <a:cubicBezTo>
                  <a:pt x="112987" y="149200"/>
                  <a:pt x="171683" y="162862"/>
                  <a:pt x="172016" y="162962"/>
                </a:cubicBezTo>
                <a:cubicBezTo>
                  <a:pt x="190297" y="168447"/>
                  <a:pt x="208230" y="175033"/>
                  <a:pt x="226337" y="181069"/>
                </a:cubicBezTo>
                <a:lnTo>
                  <a:pt x="253497" y="190122"/>
                </a:lnTo>
                <a:lnTo>
                  <a:pt x="307818" y="226336"/>
                </a:lnTo>
                <a:lnTo>
                  <a:pt x="334978" y="244443"/>
                </a:lnTo>
                <a:cubicBezTo>
                  <a:pt x="360722" y="283059"/>
                  <a:pt x="372596" y="296004"/>
                  <a:pt x="389299" y="334978"/>
                </a:cubicBezTo>
                <a:cubicBezTo>
                  <a:pt x="393058" y="343749"/>
                  <a:pt x="394593" y="353367"/>
                  <a:pt x="398352" y="362138"/>
                </a:cubicBezTo>
                <a:cubicBezTo>
                  <a:pt x="403668" y="374543"/>
                  <a:pt x="411447" y="385821"/>
                  <a:pt x="416459" y="398352"/>
                </a:cubicBezTo>
                <a:cubicBezTo>
                  <a:pt x="423548" y="416073"/>
                  <a:pt x="428530" y="434566"/>
                  <a:pt x="434566" y="452673"/>
                </a:cubicBezTo>
                <a:cubicBezTo>
                  <a:pt x="437584" y="461726"/>
                  <a:pt x="435084" y="475565"/>
                  <a:pt x="443620" y="479833"/>
                </a:cubicBezTo>
                <a:cubicBezTo>
                  <a:pt x="489566" y="502806"/>
                  <a:pt x="468605" y="490454"/>
                  <a:pt x="506994" y="516047"/>
                </a:cubicBezTo>
                <a:cubicBezTo>
                  <a:pt x="535689" y="559088"/>
                  <a:pt x="514778" y="539766"/>
                  <a:pt x="579422" y="561314"/>
                </a:cubicBezTo>
                <a:lnTo>
                  <a:pt x="606582" y="570368"/>
                </a:lnTo>
                <a:lnTo>
                  <a:pt x="633743" y="579421"/>
                </a:lnTo>
                <a:cubicBezTo>
                  <a:pt x="639778" y="588475"/>
                  <a:pt x="643352" y="599785"/>
                  <a:pt x="651849" y="606582"/>
                </a:cubicBezTo>
                <a:cubicBezTo>
                  <a:pt x="659301" y="612544"/>
                  <a:pt x="670149" y="612091"/>
                  <a:pt x="679010" y="615635"/>
                </a:cubicBezTo>
                <a:cubicBezTo>
                  <a:pt x="685276" y="618141"/>
                  <a:pt x="691081" y="621671"/>
                  <a:pt x="697117" y="62468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2" name="Grafik 7" descr="Logo_OPEL_large.png"/>
          <p:cNvPicPr>
            <a:picLocks noChangeAspect="1"/>
          </p:cNvPicPr>
          <p:nvPr/>
        </p:nvPicPr>
        <p:blipFill rotWithShape="1">
          <a:blip r:embed="rId4" cstate="print"/>
          <a:srcRect b="15801"/>
          <a:stretch/>
        </p:blipFill>
        <p:spPr>
          <a:xfrm>
            <a:off x="4266235" y="3929739"/>
            <a:ext cx="213178" cy="180000"/>
          </a:xfrm>
          <a:prstGeom prst="rect">
            <a:avLst/>
          </a:prstGeom>
          <a:noFill/>
          <a:ln>
            <a:noFill/>
          </a:ln>
          <a:effectLst>
            <a:glow rad="114300">
              <a:schemeClr val="bg1">
                <a:alpha val="88000"/>
              </a:schemeClr>
            </a:glow>
          </a:effectLst>
        </p:spPr>
      </p:pic>
      <p:sp>
        <p:nvSpPr>
          <p:cNvPr id="33" name="Forme libre 32"/>
          <p:cNvSpPr/>
          <p:nvPr/>
        </p:nvSpPr>
        <p:spPr>
          <a:xfrm>
            <a:off x="4294359" y="4034828"/>
            <a:ext cx="93554" cy="129766"/>
          </a:xfrm>
          <a:custGeom>
            <a:avLst/>
            <a:gdLst>
              <a:gd name="connsiteX0" fmla="*/ 69411 w 93554"/>
              <a:gd name="connsiteY0" fmla="*/ 0 h 129766"/>
              <a:gd name="connsiteX1" fmla="*/ 78465 w 93554"/>
              <a:gd name="connsiteY1" fmla="*/ 27160 h 129766"/>
              <a:gd name="connsiteX2" fmla="*/ 81483 w 93554"/>
              <a:gd name="connsiteY2" fmla="*/ 39231 h 129766"/>
              <a:gd name="connsiteX3" fmla="*/ 87518 w 93554"/>
              <a:gd name="connsiteY3" fmla="*/ 48285 h 129766"/>
              <a:gd name="connsiteX4" fmla="*/ 93554 w 93554"/>
              <a:gd name="connsiteY4" fmla="*/ 60356 h 129766"/>
              <a:gd name="connsiteX5" fmla="*/ 84500 w 93554"/>
              <a:gd name="connsiteY5" fmla="*/ 66392 h 129766"/>
              <a:gd name="connsiteX6" fmla="*/ 63376 w 93554"/>
              <a:gd name="connsiteY6" fmla="*/ 72427 h 129766"/>
              <a:gd name="connsiteX7" fmla="*/ 9055 w 93554"/>
              <a:gd name="connsiteY7" fmla="*/ 84499 h 129766"/>
              <a:gd name="connsiteX8" fmla="*/ 6037 w 93554"/>
              <a:gd name="connsiteY8" fmla="*/ 93552 h 129766"/>
              <a:gd name="connsiteX9" fmla="*/ 1 w 93554"/>
              <a:gd name="connsiteY9" fmla="*/ 102606 h 129766"/>
              <a:gd name="connsiteX10" fmla="*/ 6037 w 93554"/>
              <a:gd name="connsiteY10" fmla="*/ 126748 h 129766"/>
              <a:gd name="connsiteX11" fmla="*/ 12073 w 93554"/>
              <a:gd name="connsiteY11" fmla="*/ 129766 h 12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554" h="129766">
                <a:moveTo>
                  <a:pt x="69411" y="0"/>
                </a:moveTo>
                <a:cubicBezTo>
                  <a:pt x="72429" y="9053"/>
                  <a:pt x="76150" y="17902"/>
                  <a:pt x="78465" y="27160"/>
                </a:cubicBezTo>
                <a:cubicBezTo>
                  <a:pt x="79471" y="31184"/>
                  <a:pt x="79849" y="35419"/>
                  <a:pt x="81483" y="39231"/>
                </a:cubicBezTo>
                <a:cubicBezTo>
                  <a:pt x="82912" y="42565"/>
                  <a:pt x="85719" y="45136"/>
                  <a:pt x="87518" y="48285"/>
                </a:cubicBezTo>
                <a:cubicBezTo>
                  <a:pt x="89750" y="52191"/>
                  <a:pt x="91542" y="56332"/>
                  <a:pt x="93554" y="60356"/>
                </a:cubicBezTo>
                <a:cubicBezTo>
                  <a:pt x="90536" y="62368"/>
                  <a:pt x="87744" y="64770"/>
                  <a:pt x="84500" y="66392"/>
                </a:cubicBezTo>
                <a:cubicBezTo>
                  <a:pt x="79276" y="69004"/>
                  <a:pt x="68411" y="70878"/>
                  <a:pt x="63376" y="72427"/>
                </a:cubicBezTo>
                <a:cubicBezTo>
                  <a:pt x="22899" y="84881"/>
                  <a:pt x="50162" y="79931"/>
                  <a:pt x="9055" y="84499"/>
                </a:cubicBezTo>
                <a:cubicBezTo>
                  <a:pt x="8049" y="87517"/>
                  <a:pt x="7460" y="90707"/>
                  <a:pt x="6037" y="93552"/>
                </a:cubicBezTo>
                <a:cubicBezTo>
                  <a:pt x="4415" y="96796"/>
                  <a:pt x="451" y="99007"/>
                  <a:pt x="1" y="102606"/>
                </a:cubicBezTo>
                <a:cubicBezTo>
                  <a:pt x="-94" y="103364"/>
                  <a:pt x="3714" y="123651"/>
                  <a:pt x="6037" y="126748"/>
                </a:cubicBezTo>
                <a:cubicBezTo>
                  <a:pt x="7387" y="128548"/>
                  <a:pt x="10061" y="128760"/>
                  <a:pt x="12073" y="129766"/>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4" name="Grafik 7" descr="Logo_OPEL_large.png"/>
          <p:cNvPicPr>
            <a:picLocks noChangeAspect="1"/>
          </p:cNvPicPr>
          <p:nvPr/>
        </p:nvPicPr>
        <p:blipFill rotWithShape="1">
          <a:blip r:embed="rId4" cstate="print"/>
          <a:srcRect b="15801"/>
          <a:stretch/>
        </p:blipFill>
        <p:spPr>
          <a:xfrm>
            <a:off x="3564918" y="3278684"/>
            <a:ext cx="213178" cy="180000"/>
          </a:xfrm>
          <a:prstGeom prst="rect">
            <a:avLst/>
          </a:prstGeom>
          <a:noFill/>
          <a:ln>
            <a:noFill/>
          </a:ln>
          <a:effectLst>
            <a:glow rad="114300">
              <a:schemeClr val="bg1">
                <a:alpha val="88000"/>
              </a:schemeClr>
            </a:glow>
          </a:effectLst>
        </p:spPr>
      </p:pic>
      <p:sp>
        <p:nvSpPr>
          <p:cNvPr id="35" name="Forme libre 34"/>
          <p:cNvSpPr/>
          <p:nvPr/>
        </p:nvSpPr>
        <p:spPr>
          <a:xfrm>
            <a:off x="4300396" y="3422210"/>
            <a:ext cx="906087" cy="766589"/>
          </a:xfrm>
          <a:custGeom>
            <a:avLst/>
            <a:gdLst>
              <a:gd name="connsiteX0" fmla="*/ 0 w 906087"/>
              <a:gd name="connsiteY0" fmla="*/ 787651 h 841972"/>
              <a:gd name="connsiteX1" fmla="*/ 54321 w 906087"/>
              <a:gd name="connsiteY1" fmla="*/ 823865 h 841972"/>
              <a:gd name="connsiteX2" fmla="*/ 144855 w 906087"/>
              <a:gd name="connsiteY2" fmla="*/ 841972 h 841972"/>
              <a:gd name="connsiteX3" fmla="*/ 244444 w 906087"/>
              <a:gd name="connsiteY3" fmla="*/ 814812 h 841972"/>
              <a:gd name="connsiteX4" fmla="*/ 262551 w 906087"/>
              <a:gd name="connsiteY4" fmla="*/ 787651 h 841972"/>
              <a:gd name="connsiteX5" fmla="*/ 316871 w 906087"/>
              <a:gd name="connsiteY5" fmla="*/ 769544 h 841972"/>
              <a:gd name="connsiteX6" fmla="*/ 325925 w 906087"/>
              <a:gd name="connsiteY6" fmla="*/ 742384 h 841972"/>
              <a:gd name="connsiteX7" fmla="*/ 344032 w 906087"/>
              <a:gd name="connsiteY7" fmla="*/ 715224 h 841972"/>
              <a:gd name="connsiteX8" fmla="*/ 353085 w 906087"/>
              <a:gd name="connsiteY8" fmla="*/ 679010 h 841972"/>
              <a:gd name="connsiteX9" fmla="*/ 380246 w 906087"/>
              <a:gd name="connsiteY9" fmla="*/ 488887 h 841972"/>
              <a:gd name="connsiteX10" fmla="*/ 407406 w 906087"/>
              <a:gd name="connsiteY10" fmla="*/ 470780 h 841972"/>
              <a:gd name="connsiteX11" fmla="*/ 443620 w 906087"/>
              <a:gd name="connsiteY11" fmla="*/ 461727 h 841972"/>
              <a:gd name="connsiteX12" fmla="*/ 470780 w 906087"/>
              <a:gd name="connsiteY12" fmla="*/ 443620 h 841972"/>
              <a:gd name="connsiteX13" fmla="*/ 506994 w 906087"/>
              <a:gd name="connsiteY13" fmla="*/ 425513 h 841972"/>
              <a:gd name="connsiteX14" fmla="*/ 525101 w 906087"/>
              <a:gd name="connsiteY14" fmla="*/ 398352 h 841972"/>
              <a:gd name="connsiteX15" fmla="*/ 579422 w 906087"/>
              <a:gd name="connsiteY15" fmla="*/ 380245 h 841972"/>
              <a:gd name="connsiteX16" fmla="*/ 597529 w 906087"/>
              <a:gd name="connsiteY16" fmla="*/ 353085 h 841972"/>
              <a:gd name="connsiteX17" fmla="*/ 633743 w 906087"/>
              <a:gd name="connsiteY17" fmla="*/ 344032 h 841972"/>
              <a:gd name="connsiteX18" fmla="*/ 697117 w 906087"/>
              <a:gd name="connsiteY18" fmla="*/ 325925 h 841972"/>
              <a:gd name="connsiteX19" fmla="*/ 706170 w 906087"/>
              <a:gd name="connsiteY19" fmla="*/ 298764 h 841972"/>
              <a:gd name="connsiteX20" fmla="*/ 760491 w 906087"/>
              <a:gd name="connsiteY20" fmla="*/ 280657 h 841972"/>
              <a:gd name="connsiteX21" fmla="*/ 787652 w 906087"/>
              <a:gd name="connsiteY21" fmla="*/ 262550 h 841972"/>
              <a:gd name="connsiteX22" fmla="*/ 796705 w 906087"/>
              <a:gd name="connsiteY22" fmla="*/ 235390 h 841972"/>
              <a:gd name="connsiteX23" fmla="*/ 823865 w 906087"/>
              <a:gd name="connsiteY23" fmla="*/ 226337 h 841972"/>
              <a:gd name="connsiteX24" fmla="*/ 851026 w 906087"/>
              <a:gd name="connsiteY24" fmla="*/ 199176 h 841972"/>
              <a:gd name="connsiteX25" fmla="*/ 869133 w 906087"/>
              <a:gd name="connsiteY25" fmla="*/ 144855 h 841972"/>
              <a:gd name="connsiteX26" fmla="*/ 896293 w 906087"/>
              <a:gd name="connsiteY26" fmla="*/ 81481 h 841972"/>
              <a:gd name="connsiteX27" fmla="*/ 905347 w 906087"/>
              <a:gd name="connsiteY27" fmla="*/ 45267 h 841972"/>
              <a:gd name="connsiteX28" fmla="*/ 905347 w 906087"/>
              <a:gd name="connsiteY28" fmla="*/ 0 h 8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6087" h="841972">
                <a:moveTo>
                  <a:pt x="0" y="787651"/>
                </a:moveTo>
                <a:cubicBezTo>
                  <a:pt x="18107" y="799722"/>
                  <a:pt x="35298" y="813296"/>
                  <a:pt x="54321" y="823865"/>
                </a:cubicBezTo>
                <a:cubicBezTo>
                  <a:pt x="76202" y="836022"/>
                  <a:pt x="129104" y="839722"/>
                  <a:pt x="144855" y="841972"/>
                </a:cubicBezTo>
                <a:cubicBezTo>
                  <a:pt x="187698" y="836617"/>
                  <a:pt x="215098" y="844158"/>
                  <a:pt x="244444" y="814812"/>
                </a:cubicBezTo>
                <a:cubicBezTo>
                  <a:pt x="252138" y="807118"/>
                  <a:pt x="253324" y="793418"/>
                  <a:pt x="262551" y="787651"/>
                </a:cubicBezTo>
                <a:cubicBezTo>
                  <a:pt x="278736" y="777535"/>
                  <a:pt x="316871" y="769544"/>
                  <a:pt x="316871" y="769544"/>
                </a:cubicBezTo>
                <a:cubicBezTo>
                  <a:pt x="319889" y="760491"/>
                  <a:pt x="321657" y="750920"/>
                  <a:pt x="325925" y="742384"/>
                </a:cubicBezTo>
                <a:cubicBezTo>
                  <a:pt x="330791" y="732652"/>
                  <a:pt x="339746" y="725225"/>
                  <a:pt x="344032" y="715224"/>
                </a:cubicBezTo>
                <a:cubicBezTo>
                  <a:pt x="348933" y="703787"/>
                  <a:pt x="350067" y="691081"/>
                  <a:pt x="353085" y="679010"/>
                </a:cubicBezTo>
                <a:cubicBezTo>
                  <a:pt x="355642" y="632993"/>
                  <a:pt x="333380" y="535753"/>
                  <a:pt x="380246" y="488887"/>
                </a:cubicBezTo>
                <a:cubicBezTo>
                  <a:pt x="387940" y="481193"/>
                  <a:pt x="397405" y="475066"/>
                  <a:pt x="407406" y="470780"/>
                </a:cubicBezTo>
                <a:cubicBezTo>
                  <a:pt x="418843" y="465879"/>
                  <a:pt x="431549" y="464745"/>
                  <a:pt x="443620" y="461727"/>
                </a:cubicBezTo>
                <a:cubicBezTo>
                  <a:pt x="452673" y="455691"/>
                  <a:pt x="461333" y="449018"/>
                  <a:pt x="470780" y="443620"/>
                </a:cubicBezTo>
                <a:cubicBezTo>
                  <a:pt x="482498" y="436924"/>
                  <a:pt x="496626" y="434153"/>
                  <a:pt x="506994" y="425513"/>
                </a:cubicBezTo>
                <a:cubicBezTo>
                  <a:pt x="515353" y="418547"/>
                  <a:pt x="515874" y="404119"/>
                  <a:pt x="525101" y="398352"/>
                </a:cubicBezTo>
                <a:cubicBezTo>
                  <a:pt x="541286" y="388236"/>
                  <a:pt x="579422" y="380245"/>
                  <a:pt x="579422" y="380245"/>
                </a:cubicBezTo>
                <a:cubicBezTo>
                  <a:pt x="585458" y="371192"/>
                  <a:pt x="588476" y="359120"/>
                  <a:pt x="597529" y="353085"/>
                </a:cubicBezTo>
                <a:cubicBezTo>
                  <a:pt x="607882" y="346183"/>
                  <a:pt x="621779" y="347450"/>
                  <a:pt x="633743" y="344032"/>
                </a:cubicBezTo>
                <a:cubicBezTo>
                  <a:pt x="724660" y="318055"/>
                  <a:pt x="583906" y="354226"/>
                  <a:pt x="697117" y="325925"/>
                </a:cubicBezTo>
                <a:cubicBezTo>
                  <a:pt x="700135" y="316871"/>
                  <a:pt x="698404" y="304311"/>
                  <a:pt x="706170" y="298764"/>
                </a:cubicBezTo>
                <a:cubicBezTo>
                  <a:pt x="721701" y="287670"/>
                  <a:pt x="744610" y="291244"/>
                  <a:pt x="760491" y="280657"/>
                </a:cubicBezTo>
                <a:lnTo>
                  <a:pt x="787652" y="262550"/>
                </a:lnTo>
                <a:cubicBezTo>
                  <a:pt x="790670" y="253497"/>
                  <a:pt x="789957" y="242138"/>
                  <a:pt x="796705" y="235390"/>
                </a:cubicBezTo>
                <a:cubicBezTo>
                  <a:pt x="803453" y="228642"/>
                  <a:pt x="815925" y="231631"/>
                  <a:pt x="823865" y="226337"/>
                </a:cubicBezTo>
                <a:cubicBezTo>
                  <a:pt x="834518" y="219235"/>
                  <a:pt x="841972" y="208230"/>
                  <a:pt x="851026" y="199176"/>
                </a:cubicBezTo>
                <a:cubicBezTo>
                  <a:pt x="857062" y="181069"/>
                  <a:pt x="860597" y="161926"/>
                  <a:pt x="869133" y="144855"/>
                </a:cubicBezTo>
                <a:cubicBezTo>
                  <a:pt x="885230" y="112661"/>
                  <a:pt x="887411" y="112566"/>
                  <a:pt x="896293" y="81481"/>
                </a:cubicBezTo>
                <a:cubicBezTo>
                  <a:pt x="899711" y="69517"/>
                  <a:pt x="903973" y="57634"/>
                  <a:pt x="905347" y="45267"/>
                </a:cubicBezTo>
                <a:cubicBezTo>
                  <a:pt x="907013" y="30270"/>
                  <a:pt x="905347" y="15089"/>
                  <a:pt x="90534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6" name="Grafik 7" descr="Logo_OPEL_large.png"/>
          <p:cNvPicPr>
            <a:picLocks noChangeAspect="1"/>
          </p:cNvPicPr>
          <p:nvPr/>
        </p:nvPicPr>
        <p:blipFill rotWithShape="1">
          <a:blip r:embed="rId4" cstate="print"/>
          <a:srcRect b="15801"/>
          <a:stretch/>
        </p:blipFill>
        <p:spPr>
          <a:xfrm>
            <a:off x="4178579" y="4098799"/>
            <a:ext cx="213178" cy="180000"/>
          </a:xfrm>
          <a:prstGeom prst="rect">
            <a:avLst/>
          </a:prstGeom>
          <a:noFill/>
          <a:ln>
            <a:noFill/>
          </a:ln>
          <a:effectLst>
            <a:glow rad="114300">
              <a:schemeClr val="bg1">
                <a:alpha val="88000"/>
              </a:schemeClr>
            </a:glow>
          </a:effectLst>
        </p:spPr>
      </p:pic>
      <p:sp>
        <p:nvSpPr>
          <p:cNvPr id="37" name="Forme libre 36"/>
          <p:cNvSpPr/>
          <p:nvPr/>
        </p:nvSpPr>
        <p:spPr>
          <a:xfrm>
            <a:off x="5205743" y="3186820"/>
            <a:ext cx="353085" cy="208230"/>
          </a:xfrm>
          <a:custGeom>
            <a:avLst/>
            <a:gdLst>
              <a:gd name="connsiteX0" fmla="*/ 0 w 353085"/>
              <a:gd name="connsiteY0" fmla="*/ 208230 h 208230"/>
              <a:gd name="connsiteX1" fmla="*/ 45267 w 353085"/>
              <a:gd name="connsiteY1" fmla="*/ 190123 h 208230"/>
              <a:gd name="connsiteX2" fmla="*/ 81481 w 353085"/>
              <a:gd name="connsiteY2" fmla="*/ 181069 h 208230"/>
              <a:gd name="connsiteX3" fmla="*/ 144855 w 353085"/>
              <a:gd name="connsiteY3" fmla="*/ 162962 h 208230"/>
              <a:gd name="connsiteX4" fmla="*/ 172015 w 353085"/>
              <a:gd name="connsiteY4" fmla="*/ 144855 h 208230"/>
              <a:gd name="connsiteX5" fmla="*/ 208229 w 353085"/>
              <a:gd name="connsiteY5" fmla="*/ 135802 h 208230"/>
              <a:gd name="connsiteX6" fmla="*/ 226336 w 353085"/>
              <a:gd name="connsiteY6" fmla="*/ 108641 h 208230"/>
              <a:gd name="connsiteX7" fmla="*/ 235390 w 353085"/>
              <a:gd name="connsiteY7" fmla="*/ 81481 h 208230"/>
              <a:gd name="connsiteX8" fmla="*/ 271604 w 353085"/>
              <a:gd name="connsiteY8" fmla="*/ 72428 h 208230"/>
              <a:gd name="connsiteX9" fmla="*/ 334978 w 353085"/>
              <a:gd name="connsiteY9" fmla="*/ 54321 h 208230"/>
              <a:gd name="connsiteX10" fmla="*/ 353085 w 353085"/>
              <a:gd name="connsiteY10" fmla="*/ 0 h 20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085" h="208230">
                <a:moveTo>
                  <a:pt x="0" y="208230"/>
                </a:moveTo>
                <a:cubicBezTo>
                  <a:pt x="15089" y="202194"/>
                  <a:pt x="29850" y="195262"/>
                  <a:pt x="45267" y="190123"/>
                </a:cubicBezTo>
                <a:cubicBezTo>
                  <a:pt x="57071" y="186188"/>
                  <a:pt x="69517" y="184487"/>
                  <a:pt x="81481" y="181069"/>
                </a:cubicBezTo>
                <a:cubicBezTo>
                  <a:pt x="172399" y="155092"/>
                  <a:pt x="31642" y="191267"/>
                  <a:pt x="144855" y="162962"/>
                </a:cubicBezTo>
                <a:cubicBezTo>
                  <a:pt x="153908" y="156926"/>
                  <a:pt x="162014" y="149141"/>
                  <a:pt x="172015" y="144855"/>
                </a:cubicBezTo>
                <a:cubicBezTo>
                  <a:pt x="183452" y="139954"/>
                  <a:pt x="197876" y="142704"/>
                  <a:pt x="208229" y="135802"/>
                </a:cubicBezTo>
                <a:cubicBezTo>
                  <a:pt x="217283" y="129766"/>
                  <a:pt x="221470" y="118373"/>
                  <a:pt x="226336" y="108641"/>
                </a:cubicBezTo>
                <a:cubicBezTo>
                  <a:pt x="230604" y="100105"/>
                  <a:pt x="227938" y="87442"/>
                  <a:pt x="235390" y="81481"/>
                </a:cubicBezTo>
                <a:cubicBezTo>
                  <a:pt x="245106" y="73708"/>
                  <a:pt x="259640" y="75846"/>
                  <a:pt x="271604" y="72428"/>
                </a:cubicBezTo>
                <a:cubicBezTo>
                  <a:pt x="362521" y="46451"/>
                  <a:pt x="221767" y="82622"/>
                  <a:pt x="334978" y="54321"/>
                </a:cubicBezTo>
                <a:cubicBezTo>
                  <a:pt x="345668" y="11560"/>
                  <a:pt x="338466" y="29236"/>
                  <a:pt x="35308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8" name="Grafik 7" descr="Logo_OPEL_large.png"/>
          <p:cNvPicPr>
            <a:picLocks noChangeAspect="1"/>
          </p:cNvPicPr>
          <p:nvPr/>
        </p:nvPicPr>
        <p:blipFill rotWithShape="1">
          <a:blip r:embed="rId4" cstate="print"/>
          <a:srcRect b="15801"/>
          <a:stretch/>
        </p:blipFill>
        <p:spPr>
          <a:xfrm>
            <a:off x="5100377" y="3322088"/>
            <a:ext cx="213178" cy="180000"/>
          </a:xfrm>
          <a:prstGeom prst="rect">
            <a:avLst/>
          </a:prstGeom>
          <a:noFill/>
          <a:ln>
            <a:noFill/>
          </a:ln>
          <a:effectLst>
            <a:glow rad="114300">
              <a:schemeClr val="bg1">
                <a:alpha val="88000"/>
              </a:schemeClr>
            </a:glow>
          </a:effectLst>
        </p:spPr>
      </p:pic>
      <p:sp>
        <p:nvSpPr>
          <p:cNvPr id="39" name="Forme libre 38"/>
          <p:cNvSpPr/>
          <p:nvPr/>
        </p:nvSpPr>
        <p:spPr>
          <a:xfrm>
            <a:off x="5240710" y="2136618"/>
            <a:ext cx="390545" cy="1013988"/>
          </a:xfrm>
          <a:custGeom>
            <a:avLst/>
            <a:gdLst>
              <a:gd name="connsiteX0" fmla="*/ 281904 w 390545"/>
              <a:gd name="connsiteY0" fmla="*/ 1013988 h 1013988"/>
              <a:gd name="connsiteX1" fmla="*/ 245690 w 390545"/>
              <a:gd name="connsiteY1" fmla="*/ 968721 h 1013988"/>
              <a:gd name="connsiteX2" fmla="*/ 191369 w 390545"/>
              <a:gd name="connsiteY2" fmla="*/ 950614 h 1013988"/>
              <a:gd name="connsiteX3" fmla="*/ 127995 w 390545"/>
              <a:gd name="connsiteY3" fmla="*/ 923453 h 1013988"/>
              <a:gd name="connsiteX4" fmla="*/ 109888 w 390545"/>
              <a:gd name="connsiteY4" fmla="*/ 896293 h 1013988"/>
              <a:gd name="connsiteX5" fmla="*/ 82728 w 390545"/>
              <a:gd name="connsiteY5" fmla="*/ 887239 h 1013988"/>
              <a:gd name="connsiteX6" fmla="*/ 19353 w 390545"/>
              <a:gd name="connsiteY6" fmla="*/ 823865 h 1013988"/>
              <a:gd name="connsiteX7" fmla="*/ 10300 w 390545"/>
              <a:gd name="connsiteY7" fmla="*/ 688063 h 1013988"/>
              <a:gd name="connsiteX8" fmla="*/ 19353 w 390545"/>
              <a:gd name="connsiteY8" fmla="*/ 660903 h 1013988"/>
              <a:gd name="connsiteX9" fmla="*/ 46514 w 390545"/>
              <a:gd name="connsiteY9" fmla="*/ 633742 h 1013988"/>
              <a:gd name="connsiteX10" fmla="*/ 73674 w 390545"/>
              <a:gd name="connsiteY10" fmla="*/ 579422 h 1013988"/>
              <a:gd name="connsiteX11" fmla="*/ 100835 w 390545"/>
              <a:gd name="connsiteY11" fmla="*/ 561315 h 1013988"/>
              <a:gd name="connsiteX12" fmla="*/ 118941 w 390545"/>
              <a:gd name="connsiteY12" fmla="*/ 534154 h 1013988"/>
              <a:gd name="connsiteX13" fmla="*/ 127995 w 390545"/>
              <a:gd name="connsiteY13" fmla="*/ 506994 h 1013988"/>
              <a:gd name="connsiteX14" fmla="*/ 164209 w 390545"/>
              <a:gd name="connsiteY14" fmla="*/ 452673 h 1013988"/>
              <a:gd name="connsiteX15" fmla="*/ 182316 w 390545"/>
              <a:gd name="connsiteY15" fmla="*/ 425513 h 1013988"/>
              <a:gd name="connsiteX16" fmla="*/ 200423 w 390545"/>
              <a:gd name="connsiteY16" fmla="*/ 389299 h 1013988"/>
              <a:gd name="connsiteX17" fmla="*/ 209476 w 390545"/>
              <a:gd name="connsiteY17" fmla="*/ 362138 h 1013988"/>
              <a:gd name="connsiteX18" fmla="*/ 236637 w 390545"/>
              <a:gd name="connsiteY18" fmla="*/ 353085 h 1013988"/>
              <a:gd name="connsiteX19" fmla="*/ 254743 w 390545"/>
              <a:gd name="connsiteY19" fmla="*/ 298764 h 1013988"/>
              <a:gd name="connsiteX20" fmla="*/ 272850 w 390545"/>
              <a:gd name="connsiteY20" fmla="*/ 235390 h 1013988"/>
              <a:gd name="connsiteX21" fmla="*/ 290957 w 390545"/>
              <a:gd name="connsiteY21" fmla="*/ 199176 h 1013988"/>
              <a:gd name="connsiteX22" fmla="*/ 300011 w 390545"/>
              <a:gd name="connsiteY22" fmla="*/ 172016 h 1013988"/>
              <a:gd name="connsiteX23" fmla="*/ 318118 w 390545"/>
              <a:gd name="connsiteY23" fmla="*/ 135802 h 1013988"/>
              <a:gd name="connsiteX24" fmla="*/ 327171 w 390545"/>
              <a:gd name="connsiteY24" fmla="*/ 108641 h 1013988"/>
              <a:gd name="connsiteX25" fmla="*/ 354332 w 390545"/>
              <a:gd name="connsiteY25" fmla="*/ 90534 h 1013988"/>
              <a:gd name="connsiteX26" fmla="*/ 372439 w 390545"/>
              <a:gd name="connsiteY26" fmla="*/ 36214 h 1013988"/>
              <a:gd name="connsiteX27" fmla="*/ 390545 w 390545"/>
              <a:gd name="connsiteY27" fmla="*/ 0 h 101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0545" h="1013988">
                <a:moveTo>
                  <a:pt x="281904" y="1013988"/>
                </a:moveTo>
                <a:cubicBezTo>
                  <a:pt x="269833" y="998899"/>
                  <a:pt x="261520" y="979802"/>
                  <a:pt x="245690" y="968721"/>
                </a:cubicBezTo>
                <a:cubicBezTo>
                  <a:pt x="230054" y="957776"/>
                  <a:pt x="208440" y="959150"/>
                  <a:pt x="191369" y="950614"/>
                </a:cubicBezTo>
                <a:cubicBezTo>
                  <a:pt x="146619" y="928239"/>
                  <a:pt x="167958" y="936775"/>
                  <a:pt x="127995" y="923453"/>
                </a:cubicBezTo>
                <a:cubicBezTo>
                  <a:pt x="121959" y="914400"/>
                  <a:pt x="118384" y="903090"/>
                  <a:pt x="109888" y="896293"/>
                </a:cubicBezTo>
                <a:cubicBezTo>
                  <a:pt x="102436" y="890331"/>
                  <a:pt x="89476" y="893987"/>
                  <a:pt x="82728" y="887239"/>
                </a:cubicBezTo>
                <a:cubicBezTo>
                  <a:pt x="10090" y="814601"/>
                  <a:pt x="80811" y="844352"/>
                  <a:pt x="19353" y="823865"/>
                </a:cubicBezTo>
                <a:cubicBezTo>
                  <a:pt x="-4798" y="751413"/>
                  <a:pt x="-4582" y="777354"/>
                  <a:pt x="10300" y="688063"/>
                </a:cubicBezTo>
                <a:cubicBezTo>
                  <a:pt x="11869" y="678650"/>
                  <a:pt x="14059" y="668843"/>
                  <a:pt x="19353" y="660903"/>
                </a:cubicBezTo>
                <a:cubicBezTo>
                  <a:pt x="26455" y="650250"/>
                  <a:pt x="37460" y="642796"/>
                  <a:pt x="46514" y="633742"/>
                </a:cubicBezTo>
                <a:cubicBezTo>
                  <a:pt x="53877" y="611651"/>
                  <a:pt x="56123" y="596972"/>
                  <a:pt x="73674" y="579422"/>
                </a:cubicBezTo>
                <a:cubicBezTo>
                  <a:pt x="81368" y="571728"/>
                  <a:pt x="91781" y="567351"/>
                  <a:pt x="100835" y="561315"/>
                </a:cubicBezTo>
                <a:cubicBezTo>
                  <a:pt x="106870" y="552261"/>
                  <a:pt x="114075" y="543886"/>
                  <a:pt x="118941" y="534154"/>
                </a:cubicBezTo>
                <a:cubicBezTo>
                  <a:pt x="123209" y="525618"/>
                  <a:pt x="123360" y="515336"/>
                  <a:pt x="127995" y="506994"/>
                </a:cubicBezTo>
                <a:cubicBezTo>
                  <a:pt x="138564" y="487971"/>
                  <a:pt x="152138" y="470780"/>
                  <a:pt x="164209" y="452673"/>
                </a:cubicBezTo>
                <a:cubicBezTo>
                  <a:pt x="170245" y="443620"/>
                  <a:pt x="177450" y="435245"/>
                  <a:pt x="182316" y="425513"/>
                </a:cubicBezTo>
                <a:cubicBezTo>
                  <a:pt x="188352" y="413442"/>
                  <a:pt x="195107" y="401704"/>
                  <a:pt x="200423" y="389299"/>
                </a:cubicBezTo>
                <a:cubicBezTo>
                  <a:pt x="204182" y="380527"/>
                  <a:pt x="202728" y="368886"/>
                  <a:pt x="209476" y="362138"/>
                </a:cubicBezTo>
                <a:cubicBezTo>
                  <a:pt x="216224" y="355390"/>
                  <a:pt x="227583" y="356103"/>
                  <a:pt x="236637" y="353085"/>
                </a:cubicBezTo>
                <a:cubicBezTo>
                  <a:pt x="242672" y="334978"/>
                  <a:pt x="250114" y="317280"/>
                  <a:pt x="254743" y="298764"/>
                </a:cubicBezTo>
                <a:cubicBezTo>
                  <a:pt x="259336" y="280393"/>
                  <a:pt x="265059" y="253570"/>
                  <a:pt x="272850" y="235390"/>
                </a:cubicBezTo>
                <a:cubicBezTo>
                  <a:pt x="278166" y="222985"/>
                  <a:pt x="285640" y="211581"/>
                  <a:pt x="290957" y="199176"/>
                </a:cubicBezTo>
                <a:cubicBezTo>
                  <a:pt x="294716" y="190405"/>
                  <a:pt x="296252" y="180787"/>
                  <a:pt x="300011" y="172016"/>
                </a:cubicBezTo>
                <a:cubicBezTo>
                  <a:pt x="305328" y="159611"/>
                  <a:pt x="312802" y="148207"/>
                  <a:pt x="318118" y="135802"/>
                </a:cubicBezTo>
                <a:cubicBezTo>
                  <a:pt x="321877" y="127030"/>
                  <a:pt x="321209" y="116093"/>
                  <a:pt x="327171" y="108641"/>
                </a:cubicBezTo>
                <a:cubicBezTo>
                  <a:pt x="333968" y="100144"/>
                  <a:pt x="345278" y="96570"/>
                  <a:pt x="354332" y="90534"/>
                </a:cubicBezTo>
                <a:lnTo>
                  <a:pt x="372439" y="36214"/>
                </a:lnTo>
                <a:cubicBezTo>
                  <a:pt x="382842" y="5003"/>
                  <a:pt x="374743" y="15802"/>
                  <a:pt x="390545"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0" name="Grafik 7" descr="Logo_OPEL_large.png"/>
          <p:cNvPicPr>
            <a:picLocks noChangeAspect="1"/>
          </p:cNvPicPr>
          <p:nvPr/>
        </p:nvPicPr>
        <p:blipFill rotWithShape="1">
          <a:blip r:embed="rId4" cstate="print"/>
          <a:srcRect b="15801"/>
          <a:stretch/>
        </p:blipFill>
        <p:spPr>
          <a:xfrm>
            <a:off x="5452449" y="3086623"/>
            <a:ext cx="213178" cy="180000"/>
          </a:xfrm>
          <a:prstGeom prst="rect">
            <a:avLst/>
          </a:prstGeom>
          <a:noFill/>
          <a:ln>
            <a:noFill/>
          </a:ln>
          <a:effectLst>
            <a:glow rad="114300">
              <a:schemeClr val="bg1">
                <a:alpha val="88000"/>
              </a:schemeClr>
            </a:glow>
          </a:effectLst>
        </p:spPr>
      </p:pic>
      <p:sp>
        <p:nvSpPr>
          <p:cNvPr id="41" name="Forme libre 40"/>
          <p:cNvSpPr/>
          <p:nvPr/>
        </p:nvSpPr>
        <p:spPr>
          <a:xfrm>
            <a:off x="4590107" y="2145671"/>
            <a:ext cx="1004935" cy="235424"/>
          </a:xfrm>
          <a:custGeom>
            <a:avLst/>
            <a:gdLst>
              <a:gd name="connsiteX0" fmla="*/ 1004935 w 1004935"/>
              <a:gd name="connsiteY0" fmla="*/ 0 h 235424"/>
              <a:gd name="connsiteX1" fmla="*/ 796705 w 1004935"/>
              <a:gd name="connsiteY1" fmla="*/ 9054 h 235424"/>
              <a:gd name="connsiteX2" fmla="*/ 733331 w 1004935"/>
              <a:gd name="connsiteY2" fmla="*/ 36214 h 235424"/>
              <a:gd name="connsiteX3" fmla="*/ 669956 w 1004935"/>
              <a:gd name="connsiteY3" fmla="*/ 72428 h 235424"/>
              <a:gd name="connsiteX4" fmla="*/ 606582 w 1004935"/>
              <a:gd name="connsiteY4" fmla="*/ 117695 h 235424"/>
              <a:gd name="connsiteX5" fmla="*/ 570368 w 1004935"/>
              <a:gd name="connsiteY5" fmla="*/ 135802 h 235424"/>
              <a:gd name="connsiteX6" fmla="*/ 506994 w 1004935"/>
              <a:gd name="connsiteY6" fmla="*/ 162963 h 235424"/>
              <a:gd name="connsiteX7" fmla="*/ 479834 w 1004935"/>
              <a:gd name="connsiteY7" fmla="*/ 181070 h 235424"/>
              <a:gd name="connsiteX8" fmla="*/ 443620 w 1004935"/>
              <a:gd name="connsiteY8" fmla="*/ 190123 h 235424"/>
              <a:gd name="connsiteX9" fmla="*/ 416459 w 1004935"/>
              <a:gd name="connsiteY9" fmla="*/ 199177 h 235424"/>
              <a:gd name="connsiteX10" fmla="*/ 398352 w 1004935"/>
              <a:gd name="connsiteY10" fmla="*/ 226337 h 235424"/>
              <a:gd name="connsiteX11" fmla="*/ 190123 w 1004935"/>
              <a:gd name="connsiteY11" fmla="*/ 217283 h 235424"/>
              <a:gd name="connsiteX12" fmla="*/ 126748 w 1004935"/>
              <a:gd name="connsiteY12" fmla="*/ 199177 h 235424"/>
              <a:gd name="connsiteX13" fmla="*/ 99588 w 1004935"/>
              <a:gd name="connsiteY13" fmla="*/ 190123 h 235424"/>
              <a:gd name="connsiteX14" fmla="*/ 63374 w 1004935"/>
              <a:gd name="connsiteY14" fmla="*/ 181070 h 235424"/>
              <a:gd name="connsiteX15" fmla="*/ 36214 w 1004935"/>
              <a:gd name="connsiteY15" fmla="*/ 172016 h 235424"/>
              <a:gd name="connsiteX16" fmla="*/ 0 w 1004935"/>
              <a:gd name="connsiteY16" fmla="*/ 153909 h 235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4935" h="235424">
                <a:moveTo>
                  <a:pt x="1004935" y="0"/>
                </a:moveTo>
                <a:cubicBezTo>
                  <a:pt x="935525" y="3018"/>
                  <a:pt x="865991" y="3922"/>
                  <a:pt x="796705" y="9054"/>
                </a:cubicBezTo>
                <a:cubicBezTo>
                  <a:pt x="758262" y="11902"/>
                  <a:pt x="763562" y="18939"/>
                  <a:pt x="733331" y="36214"/>
                </a:cubicBezTo>
                <a:cubicBezTo>
                  <a:pt x="652917" y="82165"/>
                  <a:pt x="736136" y="28309"/>
                  <a:pt x="669956" y="72428"/>
                </a:cubicBezTo>
                <a:cubicBezTo>
                  <a:pt x="652755" y="124032"/>
                  <a:pt x="674181" y="83895"/>
                  <a:pt x="606582" y="117695"/>
                </a:cubicBezTo>
                <a:cubicBezTo>
                  <a:pt x="594511" y="123731"/>
                  <a:pt x="582773" y="130485"/>
                  <a:pt x="570368" y="135802"/>
                </a:cubicBezTo>
                <a:cubicBezTo>
                  <a:pt x="519588" y="157566"/>
                  <a:pt x="567041" y="128650"/>
                  <a:pt x="506994" y="162963"/>
                </a:cubicBezTo>
                <a:cubicBezTo>
                  <a:pt x="497547" y="168361"/>
                  <a:pt x="489835" y="176784"/>
                  <a:pt x="479834" y="181070"/>
                </a:cubicBezTo>
                <a:cubicBezTo>
                  <a:pt x="468397" y="185971"/>
                  <a:pt x="455584" y="186705"/>
                  <a:pt x="443620" y="190123"/>
                </a:cubicBezTo>
                <a:cubicBezTo>
                  <a:pt x="434444" y="192745"/>
                  <a:pt x="425513" y="196159"/>
                  <a:pt x="416459" y="199177"/>
                </a:cubicBezTo>
                <a:cubicBezTo>
                  <a:pt x="410423" y="208230"/>
                  <a:pt x="408295" y="221918"/>
                  <a:pt x="398352" y="226337"/>
                </a:cubicBezTo>
                <a:cubicBezTo>
                  <a:pt x="345883" y="249656"/>
                  <a:pt x="221436" y="221197"/>
                  <a:pt x="190123" y="217283"/>
                </a:cubicBezTo>
                <a:cubicBezTo>
                  <a:pt x="124974" y="195568"/>
                  <a:pt x="206359" y="221923"/>
                  <a:pt x="126748" y="199177"/>
                </a:cubicBezTo>
                <a:cubicBezTo>
                  <a:pt x="117572" y="196555"/>
                  <a:pt x="108764" y="192745"/>
                  <a:pt x="99588" y="190123"/>
                </a:cubicBezTo>
                <a:cubicBezTo>
                  <a:pt x="87624" y="186705"/>
                  <a:pt x="75338" y="184488"/>
                  <a:pt x="63374" y="181070"/>
                </a:cubicBezTo>
                <a:cubicBezTo>
                  <a:pt x="54198" y="178448"/>
                  <a:pt x="44985" y="175775"/>
                  <a:pt x="36214" y="172016"/>
                </a:cubicBezTo>
                <a:cubicBezTo>
                  <a:pt x="23809" y="166699"/>
                  <a:pt x="0" y="153909"/>
                  <a:pt x="0" y="153909"/>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2" name="Grafik 7" descr="Logo_OPEL_large.png"/>
          <p:cNvPicPr>
            <a:picLocks noChangeAspect="1"/>
          </p:cNvPicPr>
          <p:nvPr/>
        </p:nvPicPr>
        <p:blipFill rotWithShape="1">
          <a:blip r:embed="rId4" cstate="print"/>
          <a:srcRect b="15801"/>
          <a:stretch/>
        </p:blipFill>
        <p:spPr>
          <a:xfrm>
            <a:off x="5515650" y="2050610"/>
            <a:ext cx="213178" cy="180000"/>
          </a:xfrm>
          <a:prstGeom prst="rect">
            <a:avLst/>
          </a:prstGeom>
          <a:noFill/>
          <a:ln>
            <a:noFill/>
          </a:ln>
          <a:effectLst>
            <a:glow rad="114300">
              <a:schemeClr val="bg1">
                <a:alpha val="88000"/>
              </a:schemeClr>
            </a:glow>
          </a:effectLst>
        </p:spPr>
      </p:pic>
      <p:sp>
        <p:nvSpPr>
          <p:cNvPr id="43" name="Forme libre 42"/>
          <p:cNvSpPr/>
          <p:nvPr/>
        </p:nvSpPr>
        <p:spPr>
          <a:xfrm>
            <a:off x="4584789" y="2043013"/>
            <a:ext cx="63944" cy="278156"/>
          </a:xfrm>
          <a:custGeom>
            <a:avLst/>
            <a:gdLst>
              <a:gd name="connsiteX0" fmla="*/ 0 w 63944"/>
              <a:gd name="connsiteY0" fmla="*/ 278156 h 278156"/>
              <a:gd name="connsiteX1" fmla="*/ 3197 w 63944"/>
              <a:gd name="connsiteY1" fmla="*/ 262170 h 278156"/>
              <a:gd name="connsiteX2" fmla="*/ 12789 w 63944"/>
              <a:gd name="connsiteY2" fmla="*/ 255776 h 278156"/>
              <a:gd name="connsiteX3" fmla="*/ 19183 w 63944"/>
              <a:gd name="connsiteY3" fmla="*/ 249381 h 278156"/>
              <a:gd name="connsiteX4" fmla="*/ 25577 w 63944"/>
              <a:gd name="connsiteY4" fmla="*/ 239790 h 278156"/>
              <a:gd name="connsiteX5" fmla="*/ 35169 w 63944"/>
              <a:gd name="connsiteY5" fmla="*/ 236593 h 278156"/>
              <a:gd name="connsiteX6" fmla="*/ 41563 w 63944"/>
              <a:gd name="connsiteY6" fmla="*/ 230198 h 278156"/>
              <a:gd name="connsiteX7" fmla="*/ 44761 w 63944"/>
              <a:gd name="connsiteY7" fmla="*/ 220607 h 278156"/>
              <a:gd name="connsiteX8" fmla="*/ 54352 w 63944"/>
              <a:gd name="connsiteY8" fmla="*/ 214212 h 278156"/>
              <a:gd name="connsiteX9" fmla="*/ 60747 w 63944"/>
              <a:gd name="connsiteY9" fmla="*/ 195029 h 278156"/>
              <a:gd name="connsiteX10" fmla="*/ 63944 w 63944"/>
              <a:gd name="connsiteY10" fmla="*/ 185437 h 278156"/>
              <a:gd name="connsiteX11" fmla="*/ 60747 w 63944"/>
              <a:gd name="connsiteY11" fmla="*/ 131085 h 278156"/>
              <a:gd name="connsiteX12" fmla="*/ 51155 w 63944"/>
              <a:gd name="connsiteY12" fmla="*/ 108704 h 278156"/>
              <a:gd name="connsiteX13" fmla="*/ 47958 w 63944"/>
              <a:gd name="connsiteY13" fmla="*/ 99113 h 278156"/>
              <a:gd name="connsiteX14" fmla="*/ 41563 w 63944"/>
              <a:gd name="connsiteY14" fmla="*/ 76732 h 278156"/>
              <a:gd name="connsiteX15" fmla="*/ 28775 w 63944"/>
              <a:gd name="connsiteY15" fmla="*/ 57549 h 278156"/>
              <a:gd name="connsiteX16" fmla="*/ 22380 w 63944"/>
              <a:gd name="connsiteY16" fmla="*/ 31972 h 278156"/>
              <a:gd name="connsiteX17" fmla="*/ 15986 w 63944"/>
              <a:gd name="connsiteY17" fmla="*/ 12788 h 278156"/>
              <a:gd name="connsiteX18" fmla="*/ 3197 w 63944"/>
              <a:gd name="connsiteY18" fmla="*/ 0 h 2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944" h="278156">
                <a:moveTo>
                  <a:pt x="0" y="278156"/>
                </a:moveTo>
                <a:cubicBezTo>
                  <a:pt x="1066" y="272827"/>
                  <a:pt x="501" y="266888"/>
                  <a:pt x="3197" y="262170"/>
                </a:cubicBezTo>
                <a:cubicBezTo>
                  <a:pt x="5104" y="258834"/>
                  <a:pt x="9788" y="258176"/>
                  <a:pt x="12789" y="255776"/>
                </a:cubicBezTo>
                <a:cubicBezTo>
                  <a:pt x="15143" y="253893"/>
                  <a:pt x="17300" y="251735"/>
                  <a:pt x="19183" y="249381"/>
                </a:cubicBezTo>
                <a:cubicBezTo>
                  <a:pt x="21583" y="246381"/>
                  <a:pt x="22577" y="242190"/>
                  <a:pt x="25577" y="239790"/>
                </a:cubicBezTo>
                <a:cubicBezTo>
                  <a:pt x="28209" y="237685"/>
                  <a:pt x="31972" y="237659"/>
                  <a:pt x="35169" y="236593"/>
                </a:cubicBezTo>
                <a:cubicBezTo>
                  <a:pt x="37300" y="234461"/>
                  <a:pt x="40012" y="232783"/>
                  <a:pt x="41563" y="230198"/>
                </a:cubicBezTo>
                <a:cubicBezTo>
                  <a:pt x="43297" y="227308"/>
                  <a:pt x="42656" y="223239"/>
                  <a:pt x="44761" y="220607"/>
                </a:cubicBezTo>
                <a:cubicBezTo>
                  <a:pt x="47161" y="217607"/>
                  <a:pt x="51155" y="216344"/>
                  <a:pt x="54352" y="214212"/>
                </a:cubicBezTo>
                <a:lnTo>
                  <a:pt x="60747" y="195029"/>
                </a:lnTo>
                <a:lnTo>
                  <a:pt x="63944" y="185437"/>
                </a:lnTo>
                <a:cubicBezTo>
                  <a:pt x="62878" y="167320"/>
                  <a:pt x="62553" y="149144"/>
                  <a:pt x="60747" y="131085"/>
                </a:cubicBezTo>
                <a:cubicBezTo>
                  <a:pt x="60095" y="124569"/>
                  <a:pt x="53324" y="113764"/>
                  <a:pt x="51155" y="108704"/>
                </a:cubicBezTo>
                <a:cubicBezTo>
                  <a:pt x="49828" y="105607"/>
                  <a:pt x="48884" y="102353"/>
                  <a:pt x="47958" y="99113"/>
                </a:cubicBezTo>
                <a:cubicBezTo>
                  <a:pt x="46982" y="95698"/>
                  <a:pt x="43820" y="80795"/>
                  <a:pt x="41563" y="76732"/>
                </a:cubicBezTo>
                <a:cubicBezTo>
                  <a:pt x="37831" y="70014"/>
                  <a:pt x="28775" y="57549"/>
                  <a:pt x="28775" y="57549"/>
                </a:cubicBezTo>
                <a:cubicBezTo>
                  <a:pt x="26643" y="49023"/>
                  <a:pt x="25159" y="40309"/>
                  <a:pt x="22380" y="31972"/>
                </a:cubicBezTo>
                <a:cubicBezTo>
                  <a:pt x="20249" y="25577"/>
                  <a:pt x="21595" y="16527"/>
                  <a:pt x="15986" y="12788"/>
                </a:cubicBezTo>
                <a:cubicBezTo>
                  <a:pt x="4411" y="5072"/>
                  <a:pt x="8112" y="9831"/>
                  <a:pt x="3197"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4" name="Grafik 7" descr="Logo_OPEL_large.png"/>
          <p:cNvPicPr>
            <a:picLocks noChangeAspect="1"/>
          </p:cNvPicPr>
          <p:nvPr/>
        </p:nvPicPr>
        <p:blipFill rotWithShape="1">
          <a:blip r:embed="rId4" cstate="print"/>
          <a:srcRect b="15801"/>
          <a:stretch/>
        </p:blipFill>
        <p:spPr>
          <a:xfrm>
            <a:off x="4479413" y="2230610"/>
            <a:ext cx="213178" cy="180000"/>
          </a:xfrm>
          <a:prstGeom prst="rect">
            <a:avLst/>
          </a:prstGeom>
          <a:noFill/>
          <a:ln>
            <a:noFill/>
          </a:ln>
          <a:effectLst>
            <a:glow rad="114300">
              <a:schemeClr val="bg1">
                <a:alpha val="88000"/>
              </a:schemeClr>
            </a:glow>
          </a:effectLst>
        </p:spPr>
      </p:pic>
      <p:sp>
        <p:nvSpPr>
          <p:cNvPr id="45" name="Forme libre 44"/>
          <p:cNvSpPr/>
          <p:nvPr/>
        </p:nvSpPr>
        <p:spPr>
          <a:xfrm>
            <a:off x="4297119" y="1758677"/>
            <a:ext cx="297320" cy="274881"/>
          </a:xfrm>
          <a:custGeom>
            <a:avLst/>
            <a:gdLst>
              <a:gd name="connsiteX0" fmla="*/ 297320 w 297320"/>
              <a:gd name="connsiteY0" fmla="*/ 274881 h 274881"/>
              <a:gd name="connsiteX1" fmla="*/ 286101 w 297320"/>
              <a:gd name="connsiteY1" fmla="*/ 244027 h 274881"/>
              <a:gd name="connsiteX2" fmla="*/ 277686 w 297320"/>
              <a:gd name="connsiteY2" fmla="*/ 238417 h 274881"/>
              <a:gd name="connsiteX3" fmla="*/ 266466 w 297320"/>
              <a:gd name="connsiteY3" fmla="*/ 213173 h 274881"/>
              <a:gd name="connsiteX4" fmla="*/ 258052 w 297320"/>
              <a:gd name="connsiteY4" fmla="*/ 207563 h 274881"/>
              <a:gd name="connsiteX5" fmla="*/ 246832 w 297320"/>
              <a:gd name="connsiteY5" fmla="*/ 190734 h 274881"/>
              <a:gd name="connsiteX6" fmla="*/ 230002 w 297320"/>
              <a:gd name="connsiteY6" fmla="*/ 185124 h 274881"/>
              <a:gd name="connsiteX7" fmla="*/ 221588 w 297320"/>
              <a:gd name="connsiteY7" fmla="*/ 182319 h 274881"/>
              <a:gd name="connsiteX8" fmla="*/ 207563 w 297320"/>
              <a:gd name="connsiteY8" fmla="*/ 179514 h 274881"/>
              <a:gd name="connsiteX9" fmla="*/ 179514 w 297320"/>
              <a:gd name="connsiteY9" fmla="*/ 168295 h 274881"/>
              <a:gd name="connsiteX10" fmla="*/ 171099 w 297320"/>
              <a:gd name="connsiteY10" fmla="*/ 165490 h 274881"/>
              <a:gd name="connsiteX11" fmla="*/ 162685 w 297320"/>
              <a:gd name="connsiteY11" fmla="*/ 162685 h 274881"/>
              <a:gd name="connsiteX12" fmla="*/ 143050 w 297320"/>
              <a:gd name="connsiteY12" fmla="*/ 151465 h 274881"/>
              <a:gd name="connsiteX13" fmla="*/ 134636 w 297320"/>
              <a:gd name="connsiteY13" fmla="*/ 143051 h 274881"/>
              <a:gd name="connsiteX14" fmla="*/ 115001 w 297320"/>
              <a:gd name="connsiteY14" fmla="*/ 129026 h 274881"/>
              <a:gd name="connsiteX15" fmla="*/ 103782 w 297320"/>
              <a:gd name="connsiteY15" fmla="*/ 123416 h 274881"/>
              <a:gd name="connsiteX16" fmla="*/ 98172 w 297320"/>
              <a:gd name="connsiteY16" fmla="*/ 115002 h 274881"/>
              <a:gd name="connsiteX17" fmla="*/ 81342 w 297320"/>
              <a:gd name="connsiteY17" fmla="*/ 106587 h 274881"/>
              <a:gd name="connsiteX18" fmla="*/ 78537 w 297320"/>
              <a:gd name="connsiteY18" fmla="*/ 95367 h 274881"/>
              <a:gd name="connsiteX19" fmla="*/ 72928 w 297320"/>
              <a:gd name="connsiteY19" fmla="*/ 86952 h 274881"/>
              <a:gd name="connsiteX20" fmla="*/ 67318 w 297320"/>
              <a:gd name="connsiteY20" fmla="*/ 75733 h 274881"/>
              <a:gd name="connsiteX21" fmla="*/ 61708 w 297320"/>
              <a:gd name="connsiteY21" fmla="*/ 67318 h 274881"/>
              <a:gd name="connsiteX22" fmla="*/ 56098 w 297320"/>
              <a:gd name="connsiteY22" fmla="*/ 50489 h 274881"/>
              <a:gd name="connsiteX23" fmla="*/ 47683 w 297320"/>
              <a:gd name="connsiteY23" fmla="*/ 33659 h 274881"/>
              <a:gd name="connsiteX24" fmla="*/ 39269 w 297320"/>
              <a:gd name="connsiteY24" fmla="*/ 30854 h 274881"/>
              <a:gd name="connsiteX25" fmla="*/ 30854 w 297320"/>
              <a:gd name="connsiteY25" fmla="*/ 14025 h 274881"/>
              <a:gd name="connsiteX26" fmla="*/ 22439 w 297320"/>
              <a:gd name="connsiteY26" fmla="*/ 11220 h 274881"/>
              <a:gd name="connsiteX27" fmla="*/ 14025 w 297320"/>
              <a:gd name="connsiteY27" fmla="*/ 5610 h 274881"/>
              <a:gd name="connsiteX28" fmla="*/ 0 w 297320"/>
              <a:gd name="connsiteY28" fmla="*/ 0 h 27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7320" h="274881">
                <a:moveTo>
                  <a:pt x="297320" y="274881"/>
                </a:moveTo>
                <a:cubicBezTo>
                  <a:pt x="295244" y="264504"/>
                  <a:pt x="294131" y="252058"/>
                  <a:pt x="286101" y="244027"/>
                </a:cubicBezTo>
                <a:cubicBezTo>
                  <a:pt x="283717" y="241643"/>
                  <a:pt x="280491" y="240287"/>
                  <a:pt x="277686" y="238417"/>
                </a:cubicBezTo>
                <a:cubicBezTo>
                  <a:pt x="274908" y="230084"/>
                  <a:pt x="273134" y="219841"/>
                  <a:pt x="266466" y="213173"/>
                </a:cubicBezTo>
                <a:cubicBezTo>
                  <a:pt x="264082" y="210789"/>
                  <a:pt x="260857" y="209433"/>
                  <a:pt x="258052" y="207563"/>
                </a:cubicBezTo>
                <a:cubicBezTo>
                  <a:pt x="254312" y="201953"/>
                  <a:pt x="253228" y="192866"/>
                  <a:pt x="246832" y="190734"/>
                </a:cubicBezTo>
                <a:lnTo>
                  <a:pt x="230002" y="185124"/>
                </a:lnTo>
                <a:cubicBezTo>
                  <a:pt x="227197" y="184189"/>
                  <a:pt x="224487" y="182899"/>
                  <a:pt x="221588" y="182319"/>
                </a:cubicBezTo>
                <a:lnTo>
                  <a:pt x="207563" y="179514"/>
                </a:lnTo>
                <a:cubicBezTo>
                  <a:pt x="191055" y="171261"/>
                  <a:pt x="200310" y="175227"/>
                  <a:pt x="179514" y="168295"/>
                </a:cubicBezTo>
                <a:lnTo>
                  <a:pt x="171099" y="165490"/>
                </a:lnTo>
                <a:lnTo>
                  <a:pt x="162685" y="162685"/>
                </a:lnTo>
                <a:cubicBezTo>
                  <a:pt x="139916" y="139916"/>
                  <a:pt x="169418" y="166532"/>
                  <a:pt x="143050" y="151465"/>
                </a:cubicBezTo>
                <a:cubicBezTo>
                  <a:pt x="139606" y="149497"/>
                  <a:pt x="137648" y="145632"/>
                  <a:pt x="134636" y="143051"/>
                </a:cubicBezTo>
                <a:cubicBezTo>
                  <a:pt x="131625" y="140470"/>
                  <a:pt x="119441" y="131563"/>
                  <a:pt x="115001" y="129026"/>
                </a:cubicBezTo>
                <a:cubicBezTo>
                  <a:pt x="111371" y="126951"/>
                  <a:pt x="107522" y="125286"/>
                  <a:pt x="103782" y="123416"/>
                </a:cubicBezTo>
                <a:cubicBezTo>
                  <a:pt x="101912" y="120611"/>
                  <a:pt x="100556" y="117386"/>
                  <a:pt x="98172" y="115002"/>
                </a:cubicBezTo>
                <a:cubicBezTo>
                  <a:pt x="92734" y="109564"/>
                  <a:pt x="88187" y="108869"/>
                  <a:pt x="81342" y="106587"/>
                </a:cubicBezTo>
                <a:cubicBezTo>
                  <a:pt x="80407" y="102847"/>
                  <a:pt x="80055" y="98910"/>
                  <a:pt x="78537" y="95367"/>
                </a:cubicBezTo>
                <a:cubicBezTo>
                  <a:pt x="77209" y="92268"/>
                  <a:pt x="74600" y="89879"/>
                  <a:pt x="72928" y="86952"/>
                </a:cubicBezTo>
                <a:cubicBezTo>
                  <a:pt x="70854" y="83322"/>
                  <a:pt x="69393" y="79363"/>
                  <a:pt x="67318" y="75733"/>
                </a:cubicBezTo>
                <a:cubicBezTo>
                  <a:pt x="65645" y="72806"/>
                  <a:pt x="63077" y="70399"/>
                  <a:pt x="61708" y="67318"/>
                </a:cubicBezTo>
                <a:cubicBezTo>
                  <a:pt x="59306" y="61915"/>
                  <a:pt x="57968" y="56099"/>
                  <a:pt x="56098" y="50489"/>
                </a:cubicBezTo>
                <a:cubicBezTo>
                  <a:pt x="54250" y="44945"/>
                  <a:pt x="52626" y="37614"/>
                  <a:pt x="47683" y="33659"/>
                </a:cubicBezTo>
                <a:cubicBezTo>
                  <a:pt x="45374" y="31812"/>
                  <a:pt x="42074" y="31789"/>
                  <a:pt x="39269" y="30854"/>
                </a:cubicBezTo>
                <a:cubicBezTo>
                  <a:pt x="37421" y="25311"/>
                  <a:pt x="35797" y="17979"/>
                  <a:pt x="30854" y="14025"/>
                </a:cubicBezTo>
                <a:cubicBezTo>
                  <a:pt x="28545" y="12178"/>
                  <a:pt x="25244" y="12155"/>
                  <a:pt x="22439" y="11220"/>
                </a:cubicBezTo>
                <a:cubicBezTo>
                  <a:pt x="19634" y="9350"/>
                  <a:pt x="17123" y="6938"/>
                  <a:pt x="14025" y="5610"/>
                </a:cubicBezTo>
                <a:cubicBezTo>
                  <a:pt x="-2386" y="-1423"/>
                  <a:pt x="6871" y="6871"/>
                  <a:pt x="0"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47" name="Grafik 7" descr="Logo_OPEL_large.png"/>
          <p:cNvPicPr>
            <a:picLocks noChangeAspect="1"/>
          </p:cNvPicPr>
          <p:nvPr/>
        </p:nvPicPr>
        <p:blipFill rotWithShape="1">
          <a:blip r:embed="rId4" cstate="print"/>
          <a:srcRect b="15801"/>
          <a:stretch/>
        </p:blipFill>
        <p:spPr>
          <a:xfrm>
            <a:off x="4483518" y="1957884"/>
            <a:ext cx="213178" cy="180000"/>
          </a:xfrm>
          <a:prstGeom prst="rect">
            <a:avLst/>
          </a:prstGeom>
          <a:noFill/>
          <a:ln>
            <a:noFill/>
          </a:ln>
          <a:effectLst>
            <a:glow rad="114300">
              <a:schemeClr val="bg1">
                <a:alpha val="88000"/>
              </a:schemeClr>
            </a:glow>
          </a:effectLst>
        </p:spPr>
      </p:pic>
      <p:sp>
        <p:nvSpPr>
          <p:cNvPr id="2" name="Forme libre 1"/>
          <p:cNvSpPr/>
          <p:nvPr/>
        </p:nvSpPr>
        <p:spPr>
          <a:xfrm>
            <a:off x="3460443" y="1393695"/>
            <a:ext cx="843016" cy="360321"/>
          </a:xfrm>
          <a:custGeom>
            <a:avLst/>
            <a:gdLst>
              <a:gd name="connsiteX0" fmla="*/ 843016 w 843016"/>
              <a:gd name="connsiteY0" fmla="*/ 360321 h 360321"/>
              <a:gd name="connsiteX1" fmla="*/ 809023 w 843016"/>
              <a:gd name="connsiteY1" fmla="*/ 333127 h 360321"/>
              <a:gd name="connsiteX2" fmla="*/ 795426 w 843016"/>
              <a:gd name="connsiteY2" fmla="*/ 329728 h 360321"/>
              <a:gd name="connsiteX3" fmla="*/ 775031 w 843016"/>
              <a:gd name="connsiteY3" fmla="*/ 322930 h 360321"/>
              <a:gd name="connsiteX4" fmla="*/ 758034 w 843016"/>
              <a:gd name="connsiteY4" fmla="*/ 309333 h 360321"/>
              <a:gd name="connsiteX5" fmla="*/ 730840 w 843016"/>
              <a:gd name="connsiteY5" fmla="*/ 302534 h 360321"/>
              <a:gd name="connsiteX6" fmla="*/ 707045 w 843016"/>
              <a:gd name="connsiteY6" fmla="*/ 285538 h 360321"/>
              <a:gd name="connsiteX7" fmla="*/ 686650 w 843016"/>
              <a:gd name="connsiteY7" fmla="*/ 271941 h 360321"/>
              <a:gd name="connsiteX8" fmla="*/ 676452 w 843016"/>
              <a:gd name="connsiteY8" fmla="*/ 265142 h 360321"/>
              <a:gd name="connsiteX9" fmla="*/ 642460 w 843016"/>
              <a:gd name="connsiteY9" fmla="*/ 254944 h 360321"/>
              <a:gd name="connsiteX10" fmla="*/ 584672 w 843016"/>
              <a:gd name="connsiteY10" fmla="*/ 258344 h 360321"/>
              <a:gd name="connsiteX11" fmla="*/ 571075 w 843016"/>
              <a:gd name="connsiteY11" fmla="*/ 261743 h 360321"/>
              <a:gd name="connsiteX12" fmla="*/ 554079 w 843016"/>
              <a:gd name="connsiteY12" fmla="*/ 265142 h 360321"/>
              <a:gd name="connsiteX13" fmla="*/ 479295 w 843016"/>
              <a:gd name="connsiteY13" fmla="*/ 261743 h 360321"/>
              <a:gd name="connsiteX14" fmla="*/ 469098 w 843016"/>
              <a:gd name="connsiteY14" fmla="*/ 258344 h 360321"/>
              <a:gd name="connsiteX15" fmla="*/ 452101 w 843016"/>
              <a:gd name="connsiteY15" fmla="*/ 254944 h 360321"/>
              <a:gd name="connsiteX16" fmla="*/ 428306 w 843016"/>
              <a:gd name="connsiteY16" fmla="*/ 244747 h 360321"/>
              <a:gd name="connsiteX17" fmla="*/ 418109 w 843016"/>
              <a:gd name="connsiteY17" fmla="*/ 241347 h 360321"/>
              <a:gd name="connsiteX18" fmla="*/ 404512 w 843016"/>
              <a:gd name="connsiteY18" fmla="*/ 237948 h 360321"/>
              <a:gd name="connsiteX19" fmla="*/ 394314 w 843016"/>
              <a:gd name="connsiteY19" fmla="*/ 234549 h 360321"/>
              <a:gd name="connsiteX20" fmla="*/ 377318 w 843016"/>
              <a:gd name="connsiteY20" fmla="*/ 231150 h 360321"/>
              <a:gd name="connsiteX21" fmla="*/ 343325 w 843016"/>
              <a:gd name="connsiteY21" fmla="*/ 217553 h 360321"/>
              <a:gd name="connsiteX22" fmla="*/ 333127 w 843016"/>
              <a:gd name="connsiteY22" fmla="*/ 214153 h 360321"/>
              <a:gd name="connsiteX23" fmla="*/ 322929 w 843016"/>
              <a:gd name="connsiteY23" fmla="*/ 210754 h 360321"/>
              <a:gd name="connsiteX24" fmla="*/ 312732 w 843016"/>
              <a:gd name="connsiteY24" fmla="*/ 203956 h 360321"/>
              <a:gd name="connsiteX25" fmla="*/ 292336 w 843016"/>
              <a:gd name="connsiteY25" fmla="*/ 200556 h 360321"/>
              <a:gd name="connsiteX26" fmla="*/ 278739 w 843016"/>
              <a:gd name="connsiteY26" fmla="*/ 197157 h 360321"/>
              <a:gd name="connsiteX27" fmla="*/ 268541 w 843016"/>
              <a:gd name="connsiteY27" fmla="*/ 193758 h 360321"/>
              <a:gd name="connsiteX28" fmla="*/ 254944 w 843016"/>
              <a:gd name="connsiteY28" fmla="*/ 190359 h 360321"/>
              <a:gd name="connsiteX29" fmla="*/ 237948 w 843016"/>
              <a:gd name="connsiteY29" fmla="*/ 183560 h 360321"/>
              <a:gd name="connsiteX30" fmla="*/ 217553 w 843016"/>
              <a:gd name="connsiteY30" fmla="*/ 180161 h 360321"/>
              <a:gd name="connsiteX31" fmla="*/ 169963 w 843016"/>
              <a:gd name="connsiteY31" fmla="*/ 173362 h 360321"/>
              <a:gd name="connsiteX32" fmla="*/ 132571 w 843016"/>
              <a:gd name="connsiteY32" fmla="*/ 166564 h 360321"/>
              <a:gd name="connsiteX33" fmla="*/ 118974 w 843016"/>
              <a:gd name="connsiteY33" fmla="*/ 159765 h 360321"/>
              <a:gd name="connsiteX34" fmla="*/ 98579 w 843016"/>
              <a:gd name="connsiteY34" fmla="*/ 156366 h 360321"/>
              <a:gd name="connsiteX35" fmla="*/ 71385 w 843016"/>
              <a:gd name="connsiteY35" fmla="*/ 149567 h 360321"/>
              <a:gd name="connsiteX36" fmla="*/ 50989 w 843016"/>
              <a:gd name="connsiteY36" fmla="*/ 142769 h 360321"/>
              <a:gd name="connsiteX37" fmla="*/ 37392 w 843016"/>
              <a:gd name="connsiteY37" fmla="*/ 129172 h 360321"/>
              <a:gd name="connsiteX38" fmla="*/ 23795 w 843016"/>
              <a:gd name="connsiteY38" fmla="*/ 108776 h 360321"/>
              <a:gd name="connsiteX39" fmla="*/ 16996 w 843016"/>
              <a:gd name="connsiteY39" fmla="*/ 98579 h 360321"/>
              <a:gd name="connsiteX40" fmla="*/ 6799 w 843016"/>
              <a:gd name="connsiteY40" fmla="*/ 23795 h 360321"/>
              <a:gd name="connsiteX41" fmla="*/ 3399 w 843016"/>
              <a:gd name="connsiteY41" fmla="*/ 10198 h 360321"/>
              <a:gd name="connsiteX42" fmla="*/ 0 w 843016"/>
              <a:gd name="connsiteY42" fmla="*/ 0 h 36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43016" h="360321">
                <a:moveTo>
                  <a:pt x="843016" y="360321"/>
                </a:moveTo>
                <a:cubicBezTo>
                  <a:pt x="831685" y="351256"/>
                  <a:pt x="823100" y="336646"/>
                  <a:pt x="809023" y="333127"/>
                </a:cubicBezTo>
                <a:cubicBezTo>
                  <a:pt x="804491" y="331994"/>
                  <a:pt x="799901" y="331070"/>
                  <a:pt x="795426" y="329728"/>
                </a:cubicBezTo>
                <a:cubicBezTo>
                  <a:pt x="788562" y="327669"/>
                  <a:pt x="775031" y="322930"/>
                  <a:pt x="775031" y="322930"/>
                </a:cubicBezTo>
                <a:cubicBezTo>
                  <a:pt x="767036" y="310939"/>
                  <a:pt x="771413" y="312982"/>
                  <a:pt x="758034" y="309333"/>
                </a:cubicBezTo>
                <a:cubicBezTo>
                  <a:pt x="749020" y="306874"/>
                  <a:pt x="730840" y="302534"/>
                  <a:pt x="730840" y="302534"/>
                </a:cubicBezTo>
                <a:cubicBezTo>
                  <a:pt x="712815" y="284507"/>
                  <a:pt x="729418" y="298961"/>
                  <a:pt x="707045" y="285538"/>
                </a:cubicBezTo>
                <a:cubicBezTo>
                  <a:pt x="700039" y="281334"/>
                  <a:pt x="693448" y="276473"/>
                  <a:pt x="686650" y="271941"/>
                </a:cubicBezTo>
                <a:cubicBezTo>
                  <a:pt x="683251" y="269675"/>
                  <a:pt x="680328" y="266434"/>
                  <a:pt x="676452" y="265142"/>
                </a:cubicBezTo>
                <a:cubicBezTo>
                  <a:pt x="651625" y="256867"/>
                  <a:pt x="663009" y="260082"/>
                  <a:pt x="642460" y="254944"/>
                </a:cubicBezTo>
                <a:cubicBezTo>
                  <a:pt x="623197" y="256077"/>
                  <a:pt x="603881" y="256514"/>
                  <a:pt x="584672" y="258344"/>
                </a:cubicBezTo>
                <a:cubicBezTo>
                  <a:pt x="580021" y="258787"/>
                  <a:pt x="575636" y="260730"/>
                  <a:pt x="571075" y="261743"/>
                </a:cubicBezTo>
                <a:cubicBezTo>
                  <a:pt x="565435" y="262996"/>
                  <a:pt x="559744" y="264009"/>
                  <a:pt x="554079" y="265142"/>
                </a:cubicBezTo>
                <a:cubicBezTo>
                  <a:pt x="529151" y="264009"/>
                  <a:pt x="504169" y="263733"/>
                  <a:pt x="479295" y="261743"/>
                </a:cubicBezTo>
                <a:cubicBezTo>
                  <a:pt x="475724" y="261457"/>
                  <a:pt x="472574" y="259213"/>
                  <a:pt x="469098" y="258344"/>
                </a:cubicBezTo>
                <a:cubicBezTo>
                  <a:pt x="463493" y="256943"/>
                  <a:pt x="457767" y="256077"/>
                  <a:pt x="452101" y="254944"/>
                </a:cubicBezTo>
                <a:cubicBezTo>
                  <a:pt x="436574" y="244594"/>
                  <a:pt x="447515" y="250236"/>
                  <a:pt x="428306" y="244747"/>
                </a:cubicBezTo>
                <a:cubicBezTo>
                  <a:pt x="424861" y="243763"/>
                  <a:pt x="421554" y="242331"/>
                  <a:pt x="418109" y="241347"/>
                </a:cubicBezTo>
                <a:cubicBezTo>
                  <a:pt x="413617" y="240063"/>
                  <a:pt x="409004" y="239231"/>
                  <a:pt x="404512" y="237948"/>
                </a:cubicBezTo>
                <a:cubicBezTo>
                  <a:pt x="401067" y="236964"/>
                  <a:pt x="397790" y="235418"/>
                  <a:pt x="394314" y="234549"/>
                </a:cubicBezTo>
                <a:cubicBezTo>
                  <a:pt x="388709" y="233148"/>
                  <a:pt x="382983" y="232283"/>
                  <a:pt x="377318" y="231150"/>
                </a:cubicBezTo>
                <a:cubicBezTo>
                  <a:pt x="357308" y="221144"/>
                  <a:pt x="368533" y="225956"/>
                  <a:pt x="343325" y="217553"/>
                </a:cubicBezTo>
                <a:lnTo>
                  <a:pt x="333127" y="214153"/>
                </a:lnTo>
                <a:lnTo>
                  <a:pt x="322929" y="210754"/>
                </a:lnTo>
                <a:cubicBezTo>
                  <a:pt x="319530" y="208488"/>
                  <a:pt x="316607" y="205248"/>
                  <a:pt x="312732" y="203956"/>
                </a:cubicBezTo>
                <a:cubicBezTo>
                  <a:pt x="306193" y="201776"/>
                  <a:pt x="299095" y="201908"/>
                  <a:pt x="292336" y="200556"/>
                </a:cubicBezTo>
                <a:cubicBezTo>
                  <a:pt x="287755" y="199640"/>
                  <a:pt x="283231" y="198440"/>
                  <a:pt x="278739" y="197157"/>
                </a:cubicBezTo>
                <a:cubicBezTo>
                  <a:pt x="275294" y="196173"/>
                  <a:pt x="271986" y="194742"/>
                  <a:pt x="268541" y="193758"/>
                </a:cubicBezTo>
                <a:cubicBezTo>
                  <a:pt x="264049" y="192475"/>
                  <a:pt x="259376" y="191836"/>
                  <a:pt x="254944" y="190359"/>
                </a:cubicBezTo>
                <a:cubicBezTo>
                  <a:pt x="249155" y="188429"/>
                  <a:pt x="243835" y="185166"/>
                  <a:pt x="237948" y="183560"/>
                </a:cubicBezTo>
                <a:cubicBezTo>
                  <a:pt x="231299" y="181746"/>
                  <a:pt x="224369" y="181183"/>
                  <a:pt x="217553" y="180161"/>
                </a:cubicBezTo>
                <a:cubicBezTo>
                  <a:pt x="201706" y="177784"/>
                  <a:pt x="185769" y="175996"/>
                  <a:pt x="169963" y="173362"/>
                </a:cubicBezTo>
                <a:cubicBezTo>
                  <a:pt x="143868" y="169013"/>
                  <a:pt x="156326" y="171315"/>
                  <a:pt x="132571" y="166564"/>
                </a:cubicBezTo>
                <a:cubicBezTo>
                  <a:pt x="128039" y="164298"/>
                  <a:pt x="123828" y="161221"/>
                  <a:pt x="118974" y="159765"/>
                </a:cubicBezTo>
                <a:cubicBezTo>
                  <a:pt x="112373" y="157784"/>
                  <a:pt x="105318" y="157810"/>
                  <a:pt x="98579" y="156366"/>
                </a:cubicBezTo>
                <a:cubicBezTo>
                  <a:pt x="89443" y="154408"/>
                  <a:pt x="80249" y="152521"/>
                  <a:pt x="71385" y="149567"/>
                </a:cubicBezTo>
                <a:lnTo>
                  <a:pt x="50989" y="142769"/>
                </a:lnTo>
                <a:cubicBezTo>
                  <a:pt x="41925" y="115574"/>
                  <a:pt x="55521" y="147301"/>
                  <a:pt x="37392" y="129172"/>
                </a:cubicBezTo>
                <a:cubicBezTo>
                  <a:pt x="31614" y="123394"/>
                  <a:pt x="28328" y="115575"/>
                  <a:pt x="23795" y="108776"/>
                </a:cubicBezTo>
                <a:lnTo>
                  <a:pt x="16996" y="98579"/>
                </a:lnTo>
                <a:cubicBezTo>
                  <a:pt x="3952" y="46398"/>
                  <a:pt x="14930" y="96973"/>
                  <a:pt x="6799" y="23795"/>
                </a:cubicBezTo>
                <a:cubicBezTo>
                  <a:pt x="6283" y="19152"/>
                  <a:pt x="4683" y="14690"/>
                  <a:pt x="3399" y="10198"/>
                </a:cubicBezTo>
                <a:cubicBezTo>
                  <a:pt x="2415" y="6753"/>
                  <a:pt x="0" y="0"/>
                  <a:pt x="0" y="0"/>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4" name="Grafik 7" descr="Logo_OPEL_large.png"/>
          <p:cNvPicPr>
            <a:picLocks noChangeAspect="1"/>
          </p:cNvPicPr>
          <p:nvPr/>
        </p:nvPicPr>
        <p:blipFill rotWithShape="1">
          <a:blip r:embed="rId4" cstate="print"/>
          <a:srcRect b="15801"/>
          <a:stretch/>
        </p:blipFill>
        <p:spPr>
          <a:xfrm>
            <a:off x="3245909" y="1203392"/>
            <a:ext cx="425598" cy="359360"/>
          </a:xfrm>
          <a:prstGeom prst="rect">
            <a:avLst/>
          </a:prstGeom>
          <a:noFill/>
          <a:ln>
            <a:noFill/>
          </a:ln>
          <a:effectLst>
            <a:glow rad="114300">
              <a:schemeClr val="bg1">
                <a:alpha val="88000"/>
              </a:schemeClr>
            </a:glow>
          </a:effectLst>
        </p:spPr>
      </p:pic>
      <p:pic>
        <p:nvPicPr>
          <p:cNvPr id="46" name="Grafik 7" descr="Logo_OPEL_large.png"/>
          <p:cNvPicPr>
            <a:picLocks noChangeAspect="1"/>
          </p:cNvPicPr>
          <p:nvPr/>
        </p:nvPicPr>
        <p:blipFill rotWithShape="1">
          <a:blip r:embed="rId4" cstate="print"/>
          <a:srcRect b="15801"/>
          <a:stretch/>
        </p:blipFill>
        <p:spPr>
          <a:xfrm>
            <a:off x="4193807" y="1677135"/>
            <a:ext cx="213178" cy="180000"/>
          </a:xfrm>
          <a:prstGeom prst="rect">
            <a:avLst/>
          </a:prstGeom>
          <a:noFill/>
          <a:ln>
            <a:noFill/>
          </a:ln>
          <a:effectLst>
            <a:glow rad="114300">
              <a:schemeClr val="bg1">
                <a:alpha val="88000"/>
              </a:schemeClr>
            </a:glow>
          </a:effectLst>
        </p:spPr>
      </p:pic>
      <p:sp>
        <p:nvSpPr>
          <p:cNvPr id="5" name="ZoneTexte 4"/>
          <p:cNvSpPr txBox="1"/>
          <p:nvPr/>
        </p:nvSpPr>
        <p:spPr>
          <a:xfrm>
            <a:off x="3504443" y="2321937"/>
            <a:ext cx="1999920" cy="400110"/>
          </a:xfrm>
          <a:prstGeom prst="rect">
            <a:avLst/>
          </a:prstGeom>
        </p:spPr>
        <p:txBody>
          <a:bodyPr vert="horz" wrap="square" lIns="91440" tIns="45720" rIns="91440" bIns="45720" rtlCol="0" anchor="ctr">
            <a:spAutoFit/>
            <a:scene3d>
              <a:camera prst="orthographicFront"/>
              <a:lightRig rig="balanced" dir="t">
                <a:rot lat="0" lon="0" rev="2100000"/>
              </a:lightRig>
            </a:scene3d>
            <a:sp3d extrusionH="57150" prstMaterial="metal">
              <a:bevelT w="38100" h="25400"/>
              <a:contourClr>
                <a:schemeClr val="bg2"/>
              </a:contourClr>
            </a:sp3d>
          </a:bodyPr>
          <a:lstStyle>
            <a:lvl1pPr defTabSz="457200">
              <a:spcBef>
                <a:spcPct val="20000"/>
              </a:spcBef>
              <a:buClr>
                <a:srgbClr val="FCC000"/>
              </a:buClr>
              <a:buNone/>
              <a:defRPr sz="3200" b="1">
                <a:ln w="50800"/>
                <a:solidFill>
                  <a:schemeClr val="bg1">
                    <a:shade val="50000"/>
                  </a:schemeClr>
                </a:solidFill>
                <a:latin typeface="Arial" pitchFamily="34" charset="0"/>
                <a:cs typeface="Arial" pitchFamily="34" charset="0"/>
              </a:defRPr>
            </a:lvl1pPr>
          </a:lstStyle>
          <a:p>
            <a:pPr algn="ctr"/>
            <a:r>
              <a:rPr lang="fr-FR" sz="2000" dirty="0">
                <a:solidFill>
                  <a:prstClr val="white">
                    <a:shade val="50000"/>
                  </a:prstClr>
                </a:solidFill>
              </a:rPr>
              <a:t>CHERBOURG</a:t>
            </a:r>
          </a:p>
        </p:txBody>
      </p:sp>
    </p:spTree>
    <p:extLst>
      <p:ext uri="{BB962C8B-B14F-4D97-AF65-F5344CB8AC3E}">
        <p14:creationId xmlns:p14="http://schemas.microsoft.com/office/powerpoint/2010/main" val="2385797651"/>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90"/>
                                          </p:val>
                                        </p:tav>
                                        <p:tav tm="100000">
                                          <p:val>
                                            <p:fltVal val="0"/>
                                          </p:val>
                                        </p:tav>
                                      </p:tavLst>
                                    </p:anim>
                                    <p:animEffect transition="in" filter="fade">
                                      <p:cBhvr>
                                        <p:cTn id="14" dur="1000"/>
                                        <p:tgtEl>
                                          <p:spTgt spid="14"/>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Effect transition="in" filter="fade">
                                      <p:cBhvr>
                                        <p:cTn id="19" dur="1000"/>
                                        <p:tgtEl>
                                          <p:spTgt spid="5"/>
                                        </p:tgtEl>
                                      </p:cBhvr>
                                    </p:animEffect>
                                  </p:childTnLst>
                                </p:cTn>
                              </p:par>
                            </p:childTnLst>
                          </p:cTn>
                        </p:par>
                        <p:par>
                          <p:cTn id="20" fill="hold">
                            <p:stCondLst>
                              <p:cond delay="1500"/>
                            </p:stCondLst>
                            <p:childTnLst>
                              <p:par>
                                <p:cTn id="21" presetID="10" presetClass="exit" presetSubtype="0" fill="hold" nodeType="afterEffect">
                                  <p:stCondLst>
                                    <p:cond delay="500"/>
                                  </p:stCondLst>
                                  <p:childTnLst>
                                    <p:animEffect transition="out" filter="fade">
                                      <p:cBhvr>
                                        <p:cTn id="22" dur="1000"/>
                                        <p:tgtEl>
                                          <p:spTgt spid="25"/>
                                        </p:tgtEl>
                                      </p:cBhvr>
                                    </p:animEffect>
                                    <p:set>
                                      <p:cBhvr>
                                        <p:cTn id="23" dur="1" fill="hold">
                                          <p:stCondLst>
                                            <p:cond delay="999"/>
                                          </p:stCondLst>
                                        </p:cTn>
                                        <p:tgtEl>
                                          <p:spTgt spid="25"/>
                                        </p:tgtEl>
                                        <p:attrNameLst>
                                          <p:attrName>style.visibility</p:attrName>
                                        </p:attrNameLst>
                                      </p:cBhvr>
                                      <p:to>
                                        <p:strVal val="hidden"/>
                                      </p:to>
                                    </p:set>
                                  </p:childTnLst>
                                </p:cTn>
                              </p:par>
                              <p:par>
                                <p:cTn id="24" presetID="10" presetClass="exit" presetSubtype="0" fill="hold" grpId="0" nodeType="withEffect">
                                  <p:stCondLst>
                                    <p:cond delay="500"/>
                                  </p:stCondLst>
                                  <p:childTnLst>
                                    <p:animEffect transition="out" filter="fade">
                                      <p:cBhvr>
                                        <p:cTn id="25" dur="500"/>
                                        <p:tgtEl>
                                          <p:spTgt spid="23"/>
                                        </p:tgtEl>
                                      </p:cBhvr>
                                    </p:animEffect>
                                    <p:set>
                                      <p:cBhvr>
                                        <p:cTn id="26" dur="1" fill="hold">
                                          <p:stCondLst>
                                            <p:cond delay="499"/>
                                          </p:stCondLst>
                                        </p:cTn>
                                        <p:tgtEl>
                                          <p:spTgt spid="23"/>
                                        </p:tgtEl>
                                        <p:attrNameLst>
                                          <p:attrName>style.visibility</p:attrName>
                                        </p:attrNameLst>
                                      </p:cBhvr>
                                      <p:to>
                                        <p:strVal val="hidden"/>
                                      </p:to>
                                    </p:set>
                                  </p:childTnLst>
                                </p:cTn>
                              </p:par>
                              <p:par>
                                <p:cTn id="27" presetID="10" presetClass="exit" presetSubtype="0" fill="hold" nodeType="withEffect">
                                  <p:stCondLst>
                                    <p:cond delay="500"/>
                                  </p:stCondLst>
                                  <p:childTnLst>
                                    <p:animEffect transition="out" filter="fade">
                                      <p:cBhvr>
                                        <p:cTn id="28" dur="1000"/>
                                        <p:tgtEl>
                                          <p:spTgt spid="15"/>
                                        </p:tgtEl>
                                      </p:cBhvr>
                                    </p:animEffect>
                                    <p:set>
                                      <p:cBhvr>
                                        <p:cTn id="29" dur="1" fill="hold">
                                          <p:stCondLst>
                                            <p:cond delay="999"/>
                                          </p:stCondLst>
                                        </p:cTn>
                                        <p:tgtEl>
                                          <p:spTgt spid="15"/>
                                        </p:tgtEl>
                                        <p:attrNameLst>
                                          <p:attrName>style.visibility</p:attrName>
                                        </p:attrNameLst>
                                      </p:cBhvr>
                                      <p:to>
                                        <p:strVal val="hidden"/>
                                      </p:to>
                                    </p:set>
                                  </p:childTnLst>
                                </p:cTn>
                              </p:par>
                              <p:par>
                                <p:cTn id="30" presetID="10" presetClass="exit" presetSubtype="0" fill="hold" nodeType="withEffect">
                                  <p:stCondLst>
                                    <p:cond delay="500"/>
                                  </p:stCondLst>
                                  <p:childTnLst>
                                    <p:animEffect transition="out" filter="fade">
                                      <p:cBhvr>
                                        <p:cTn id="31" dur="1000"/>
                                        <p:tgtEl>
                                          <p:spTgt spid="24"/>
                                        </p:tgtEl>
                                      </p:cBhvr>
                                    </p:animEffect>
                                    <p:set>
                                      <p:cBhvr>
                                        <p:cTn id="32" dur="1" fill="hold">
                                          <p:stCondLst>
                                            <p:cond delay="999"/>
                                          </p:stCondLst>
                                        </p:cTn>
                                        <p:tgtEl>
                                          <p:spTgt spid="24"/>
                                        </p:tgtEl>
                                        <p:attrNameLst>
                                          <p:attrName>style.visibility</p:attrName>
                                        </p:attrNameLst>
                                      </p:cBhvr>
                                      <p:to>
                                        <p:strVal val="hidden"/>
                                      </p:to>
                                    </p:set>
                                  </p:childTnLst>
                                </p:cTn>
                              </p:par>
                              <p:par>
                                <p:cTn id="33" presetID="10" presetClass="exit" presetSubtype="0" fill="hold" nodeType="withEffect">
                                  <p:stCondLst>
                                    <p:cond delay="500"/>
                                  </p:stCondLst>
                                  <p:childTnLst>
                                    <p:animEffect transition="out" filter="fade">
                                      <p:cBhvr>
                                        <p:cTn id="34" dur="1000"/>
                                        <p:tgtEl>
                                          <p:spTgt spid="28"/>
                                        </p:tgtEl>
                                      </p:cBhvr>
                                    </p:animEffect>
                                    <p:set>
                                      <p:cBhvr>
                                        <p:cTn id="35" dur="1" fill="hold">
                                          <p:stCondLst>
                                            <p:cond delay="999"/>
                                          </p:stCondLst>
                                        </p:cTn>
                                        <p:tgtEl>
                                          <p:spTgt spid="28"/>
                                        </p:tgtEl>
                                        <p:attrNameLst>
                                          <p:attrName>style.visibility</p:attrName>
                                        </p:attrNameLst>
                                      </p:cBhvr>
                                      <p:to>
                                        <p:strVal val="hidden"/>
                                      </p:to>
                                    </p:set>
                                  </p:childTnLst>
                                </p:cTn>
                              </p:par>
                              <p:par>
                                <p:cTn id="36" presetID="10" presetClass="exit" presetSubtype="0" fill="hold" grpId="0" nodeType="withEffect">
                                  <p:stCondLst>
                                    <p:cond delay="500"/>
                                  </p:stCondLst>
                                  <p:childTnLst>
                                    <p:animEffect transition="out" filter="fade">
                                      <p:cBhvr>
                                        <p:cTn id="37" dur="500"/>
                                        <p:tgtEl>
                                          <p:spTgt spid="26"/>
                                        </p:tgtEl>
                                      </p:cBhvr>
                                    </p:animEffect>
                                    <p:set>
                                      <p:cBhvr>
                                        <p:cTn id="38" dur="1" fill="hold">
                                          <p:stCondLst>
                                            <p:cond delay="499"/>
                                          </p:stCondLst>
                                        </p:cTn>
                                        <p:tgtEl>
                                          <p:spTgt spid="26"/>
                                        </p:tgtEl>
                                        <p:attrNameLst>
                                          <p:attrName>style.visibility</p:attrName>
                                        </p:attrNameLst>
                                      </p:cBhvr>
                                      <p:to>
                                        <p:strVal val="hidden"/>
                                      </p:to>
                                    </p:set>
                                  </p:childTnLst>
                                </p:cTn>
                              </p:par>
                              <p:par>
                                <p:cTn id="39" presetID="10" presetClass="exit" presetSubtype="0" fill="hold" nodeType="withEffect">
                                  <p:stCondLst>
                                    <p:cond delay="500"/>
                                  </p:stCondLst>
                                  <p:childTnLst>
                                    <p:animEffect transition="out" filter="fade">
                                      <p:cBhvr>
                                        <p:cTn id="40" dur="1000"/>
                                        <p:tgtEl>
                                          <p:spTgt spid="30"/>
                                        </p:tgtEl>
                                      </p:cBhvr>
                                    </p:animEffect>
                                    <p:set>
                                      <p:cBhvr>
                                        <p:cTn id="41" dur="1" fill="hold">
                                          <p:stCondLst>
                                            <p:cond delay="999"/>
                                          </p:stCondLst>
                                        </p:cTn>
                                        <p:tgtEl>
                                          <p:spTgt spid="30"/>
                                        </p:tgtEl>
                                        <p:attrNameLst>
                                          <p:attrName>style.visibility</p:attrName>
                                        </p:attrNameLst>
                                      </p:cBhvr>
                                      <p:to>
                                        <p:strVal val="hidden"/>
                                      </p:to>
                                    </p:set>
                                  </p:childTnLst>
                                </p:cTn>
                              </p:par>
                              <p:par>
                                <p:cTn id="42" presetID="10" presetClass="exit" presetSubtype="0" fill="hold" grpId="0" nodeType="withEffect">
                                  <p:stCondLst>
                                    <p:cond delay="500"/>
                                  </p:stCondLst>
                                  <p:childTnLst>
                                    <p:animEffect transition="out" filter="fade">
                                      <p:cBhvr>
                                        <p:cTn id="43" dur="500"/>
                                        <p:tgtEl>
                                          <p:spTgt spid="27"/>
                                        </p:tgtEl>
                                      </p:cBhvr>
                                    </p:animEffect>
                                    <p:set>
                                      <p:cBhvr>
                                        <p:cTn id="44" dur="1" fill="hold">
                                          <p:stCondLst>
                                            <p:cond delay="499"/>
                                          </p:stCondLst>
                                        </p:cTn>
                                        <p:tgtEl>
                                          <p:spTgt spid="27"/>
                                        </p:tgtEl>
                                        <p:attrNameLst>
                                          <p:attrName>style.visibility</p:attrName>
                                        </p:attrNameLst>
                                      </p:cBhvr>
                                      <p:to>
                                        <p:strVal val="hidden"/>
                                      </p:to>
                                    </p:set>
                                  </p:childTnLst>
                                </p:cTn>
                              </p:par>
                              <p:par>
                                <p:cTn id="45" presetID="10" presetClass="exit" presetSubtype="0" fill="hold" nodeType="withEffect">
                                  <p:stCondLst>
                                    <p:cond delay="500"/>
                                  </p:stCondLst>
                                  <p:childTnLst>
                                    <p:animEffect transition="out" filter="fade">
                                      <p:cBhvr>
                                        <p:cTn id="46" dur="1000"/>
                                        <p:tgtEl>
                                          <p:spTgt spid="34"/>
                                        </p:tgtEl>
                                      </p:cBhvr>
                                    </p:animEffect>
                                    <p:set>
                                      <p:cBhvr>
                                        <p:cTn id="47" dur="1" fill="hold">
                                          <p:stCondLst>
                                            <p:cond delay="999"/>
                                          </p:stCondLst>
                                        </p:cTn>
                                        <p:tgtEl>
                                          <p:spTgt spid="34"/>
                                        </p:tgtEl>
                                        <p:attrNameLst>
                                          <p:attrName>style.visibility</p:attrName>
                                        </p:attrNameLst>
                                      </p:cBhvr>
                                      <p:to>
                                        <p:strVal val="hidden"/>
                                      </p:to>
                                    </p:set>
                                  </p:childTnLst>
                                </p:cTn>
                              </p:par>
                              <p:par>
                                <p:cTn id="48" presetID="10" presetClass="exit" presetSubtype="0" fill="hold" grpId="0" nodeType="withEffect">
                                  <p:stCondLst>
                                    <p:cond delay="500"/>
                                  </p:stCondLst>
                                  <p:childTnLst>
                                    <p:animEffect transition="out" filter="fade">
                                      <p:cBhvr>
                                        <p:cTn id="49" dur="500"/>
                                        <p:tgtEl>
                                          <p:spTgt spid="29"/>
                                        </p:tgtEl>
                                      </p:cBhvr>
                                    </p:animEffect>
                                    <p:set>
                                      <p:cBhvr>
                                        <p:cTn id="50" dur="1" fill="hold">
                                          <p:stCondLst>
                                            <p:cond delay="499"/>
                                          </p:stCondLst>
                                        </p:cTn>
                                        <p:tgtEl>
                                          <p:spTgt spid="29"/>
                                        </p:tgtEl>
                                        <p:attrNameLst>
                                          <p:attrName>style.visibility</p:attrName>
                                        </p:attrNameLst>
                                      </p:cBhvr>
                                      <p:to>
                                        <p:strVal val="hidden"/>
                                      </p:to>
                                    </p:set>
                                  </p:childTnLst>
                                </p:cTn>
                              </p:par>
                              <p:par>
                                <p:cTn id="51" presetID="10" presetClass="exit" presetSubtype="0" fill="hold" nodeType="withEffect">
                                  <p:stCondLst>
                                    <p:cond delay="500"/>
                                  </p:stCondLst>
                                  <p:childTnLst>
                                    <p:animEffect transition="out" filter="fade">
                                      <p:cBhvr>
                                        <p:cTn id="52" dur="1000"/>
                                        <p:tgtEl>
                                          <p:spTgt spid="32"/>
                                        </p:tgtEl>
                                      </p:cBhvr>
                                    </p:animEffect>
                                    <p:set>
                                      <p:cBhvr>
                                        <p:cTn id="53" dur="1" fill="hold">
                                          <p:stCondLst>
                                            <p:cond delay="999"/>
                                          </p:stCondLst>
                                        </p:cTn>
                                        <p:tgtEl>
                                          <p:spTgt spid="32"/>
                                        </p:tgtEl>
                                        <p:attrNameLst>
                                          <p:attrName>style.visibility</p:attrName>
                                        </p:attrNameLst>
                                      </p:cBhvr>
                                      <p:to>
                                        <p:strVal val="hidden"/>
                                      </p:to>
                                    </p:set>
                                  </p:childTnLst>
                                </p:cTn>
                              </p:par>
                              <p:par>
                                <p:cTn id="54" presetID="10" presetClass="exit" presetSubtype="0" fill="hold" grpId="0" nodeType="withEffect">
                                  <p:stCondLst>
                                    <p:cond delay="500"/>
                                  </p:stCondLst>
                                  <p:childTnLst>
                                    <p:animEffect transition="out" filter="fade">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par>
                                <p:cTn id="57" presetID="10" presetClass="exit" presetSubtype="0" fill="hold" nodeType="withEffect">
                                  <p:stCondLst>
                                    <p:cond delay="500"/>
                                  </p:stCondLst>
                                  <p:childTnLst>
                                    <p:animEffect transition="out" filter="fade">
                                      <p:cBhvr>
                                        <p:cTn id="58" dur="1000"/>
                                        <p:tgtEl>
                                          <p:spTgt spid="36"/>
                                        </p:tgtEl>
                                      </p:cBhvr>
                                    </p:animEffect>
                                    <p:set>
                                      <p:cBhvr>
                                        <p:cTn id="59" dur="1" fill="hold">
                                          <p:stCondLst>
                                            <p:cond delay="999"/>
                                          </p:stCondLst>
                                        </p:cTn>
                                        <p:tgtEl>
                                          <p:spTgt spid="36"/>
                                        </p:tgtEl>
                                        <p:attrNameLst>
                                          <p:attrName>style.visibility</p:attrName>
                                        </p:attrNameLst>
                                      </p:cBhvr>
                                      <p:to>
                                        <p:strVal val="hidden"/>
                                      </p:to>
                                    </p:set>
                                  </p:childTnLst>
                                </p:cTn>
                              </p:par>
                              <p:par>
                                <p:cTn id="60" presetID="10" presetClass="exit" presetSubtype="0" fill="hold" grpId="0" nodeType="withEffect">
                                  <p:stCondLst>
                                    <p:cond delay="500"/>
                                  </p:stCondLst>
                                  <p:childTnLst>
                                    <p:animEffect transition="out" filter="fade">
                                      <p:cBhvr>
                                        <p:cTn id="61" dur="500"/>
                                        <p:tgtEl>
                                          <p:spTgt spid="33"/>
                                        </p:tgtEl>
                                      </p:cBhvr>
                                    </p:animEffect>
                                    <p:set>
                                      <p:cBhvr>
                                        <p:cTn id="62" dur="1" fill="hold">
                                          <p:stCondLst>
                                            <p:cond delay="499"/>
                                          </p:stCondLst>
                                        </p:cTn>
                                        <p:tgtEl>
                                          <p:spTgt spid="33"/>
                                        </p:tgtEl>
                                        <p:attrNameLst>
                                          <p:attrName>style.visibility</p:attrName>
                                        </p:attrNameLst>
                                      </p:cBhvr>
                                      <p:to>
                                        <p:strVal val="hidden"/>
                                      </p:to>
                                    </p:set>
                                  </p:childTnLst>
                                </p:cTn>
                              </p:par>
                              <p:par>
                                <p:cTn id="63" presetID="10" presetClass="exit" presetSubtype="0" fill="hold" grpId="0" nodeType="withEffect">
                                  <p:stCondLst>
                                    <p:cond delay="500"/>
                                  </p:stCondLst>
                                  <p:childTnLst>
                                    <p:animEffect transition="out" filter="fade">
                                      <p:cBhvr>
                                        <p:cTn id="64" dur="500"/>
                                        <p:tgtEl>
                                          <p:spTgt spid="35"/>
                                        </p:tgtEl>
                                      </p:cBhvr>
                                    </p:animEffect>
                                    <p:set>
                                      <p:cBhvr>
                                        <p:cTn id="65" dur="1" fill="hold">
                                          <p:stCondLst>
                                            <p:cond delay="499"/>
                                          </p:stCondLst>
                                        </p:cTn>
                                        <p:tgtEl>
                                          <p:spTgt spid="35"/>
                                        </p:tgtEl>
                                        <p:attrNameLst>
                                          <p:attrName>style.visibility</p:attrName>
                                        </p:attrNameLst>
                                      </p:cBhvr>
                                      <p:to>
                                        <p:strVal val="hidden"/>
                                      </p:to>
                                    </p:set>
                                  </p:childTnLst>
                                </p:cTn>
                              </p:par>
                              <p:par>
                                <p:cTn id="66" presetID="10" presetClass="exit" presetSubtype="0" fill="hold" nodeType="withEffect">
                                  <p:stCondLst>
                                    <p:cond delay="500"/>
                                  </p:stCondLst>
                                  <p:childTnLst>
                                    <p:animEffect transition="out" filter="fade">
                                      <p:cBhvr>
                                        <p:cTn id="67" dur="1000"/>
                                        <p:tgtEl>
                                          <p:spTgt spid="40"/>
                                        </p:tgtEl>
                                      </p:cBhvr>
                                    </p:animEffect>
                                    <p:set>
                                      <p:cBhvr>
                                        <p:cTn id="68" dur="1" fill="hold">
                                          <p:stCondLst>
                                            <p:cond delay="999"/>
                                          </p:stCondLst>
                                        </p:cTn>
                                        <p:tgtEl>
                                          <p:spTgt spid="40"/>
                                        </p:tgtEl>
                                        <p:attrNameLst>
                                          <p:attrName>style.visibility</p:attrName>
                                        </p:attrNameLst>
                                      </p:cBhvr>
                                      <p:to>
                                        <p:strVal val="hidden"/>
                                      </p:to>
                                    </p:set>
                                  </p:childTnLst>
                                </p:cTn>
                              </p:par>
                              <p:par>
                                <p:cTn id="69" presetID="10" presetClass="exit" presetSubtype="0" fill="hold" grpId="0" nodeType="withEffect">
                                  <p:stCondLst>
                                    <p:cond delay="500"/>
                                  </p:stCondLst>
                                  <p:childTnLst>
                                    <p:animEffect transition="out" filter="fade">
                                      <p:cBhvr>
                                        <p:cTn id="70" dur="500"/>
                                        <p:tgtEl>
                                          <p:spTgt spid="37"/>
                                        </p:tgtEl>
                                      </p:cBhvr>
                                    </p:animEffect>
                                    <p:set>
                                      <p:cBhvr>
                                        <p:cTn id="71" dur="1" fill="hold">
                                          <p:stCondLst>
                                            <p:cond delay="499"/>
                                          </p:stCondLst>
                                        </p:cTn>
                                        <p:tgtEl>
                                          <p:spTgt spid="37"/>
                                        </p:tgtEl>
                                        <p:attrNameLst>
                                          <p:attrName>style.visibility</p:attrName>
                                        </p:attrNameLst>
                                      </p:cBhvr>
                                      <p:to>
                                        <p:strVal val="hidden"/>
                                      </p:to>
                                    </p:set>
                                  </p:childTnLst>
                                </p:cTn>
                              </p:par>
                              <p:par>
                                <p:cTn id="72" presetID="10" presetClass="exit" presetSubtype="0" fill="hold" nodeType="withEffect">
                                  <p:stCondLst>
                                    <p:cond delay="500"/>
                                  </p:stCondLst>
                                  <p:childTnLst>
                                    <p:animEffect transition="out" filter="fade">
                                      <p:cBhvr>
                                        <p:cTn id="73" dur="1000"/>
                                        <p:tgtEl>
                                          <p:spTgt spid="42"/>
                                        </p:tgtEl>
                                      </p:cBhvr>
                                    </p:animEffect>
                                    <p:set>
                                      <p:cBhvr>
                                        <p:cTn id="74" dur="1" fill="hold">
                                          <p:stCondLst>
                                            <p:cond delay="999"/>
                                          </p:stCondLst>
                                        </p:cTn>
                                        <p:tgtEl>
                                          <p:spTgt spid="42"/>
                                        </p:tgtEl>
                                        <p:attrNameLst>
                                          <p:attrName>style.visibility</p:attrName>
                                        </p:attrNameLst>
                                      </p:cBhvr>
                                      <p:to>
                                        <p:strVal val="hidden"/>
                                      </p:to>
                                    </p:set>
                                  </p:childTnLst>
                                </p:cTn>
                              </p:par>
                              <p:par>
                                <p:cTn id="75" presetID="10" presetClass="exit" presetSubtype="0" fill="hold" grpId="0" nodeType="withEffect">
                                  <p:stCondLst>
                                    <p:cond delay="500"/>
                                  </p:stCondLst>
                                  <p:childTnLst>
                                    <p:animEffect transition="out" filter="fade">
                                      <p:cBhvr>
                                        <p:cTn id="76" dur="500"/>
                                        <p:tgtEl>
                                          <p:spTgt spid="39"/>
                                        </p:tgtEl>
                                      </p:cBhvr>
                                    </p:animEffect>
                                    <p:set>
                                      <p:cBhvr>
                                        <p:cTn id="77" dur="1" fill="hold">
                                          <p:stCondLst>
                                            <p:cond delay="499"/>
                                          </p:stCondLst>
                                        </p:cTn>
                                        <p:tgtEl>
                                          <p:spTgt spid="39"/>
                                        </p:tgtEl>
                                        <p:attrNameLst>
                                          <p:attrName>style.visibility</p:attrName>
                                        </p:attrNameLst>
                                      </p:cBhvr>
                                      <p:to>
                                        <p:strVal val="hidden"/>
                                      </p:to>
                                    </p:set>
                                  </p:childTnLst>
                                </p:cTn>
                              </p:par>
                              <p:par>
                                <p:cTn id="78" presetID="10" presetClass="exit" presetSubtype="0" fill="hold" nodeType="withEffect">
                                  <p:stCondLst>
                                    <p:cond delay="500"/>
                                  </p:stCondLst>
                                  <p:childTnLst>
                                    <p:animEffect transition="out" filter="fade">
                                      <p:cBhvr>
                                        <p:cTn id="79" dur="500"/>
                                        <p:tgtEl>
                                          <p:spTgt spid="38"/>
                                        </p:tgtEl>
                                      </p:cBhvr>
                                    </p:animEffect>
                                    <p:set>
                                      <p:cBhvr>
                                        <p:cTn id="80" dur="1" fill="hold">
                                          <p:stCondLst>
                                            <p:cond delay="499"/>
                                          </p:stCondLst>
                                        </p:cTn>
                                        <p:tgtEl>
                                          <p:spTgt spid="38"/>
                                        </p:tgtEl>
                                        <p:attrNameLst>
                                          <p:attrName>style.visibility</p:attrName>
                                        </p:attrNameLst>
                                      </p:cBhvr>
                                      <p:to>
                                        <p:strVal val="hidden"/>
                                      </p:to>
                                    </p:set>
                                  </p:childTnLst>
                                </p:cTn>
                              </p:par>
                              <p:par>
                                <p:cTn id="81" presetID="10" presetClass="exit" presetSubtype="0" fill="hold" nodeType="withEffect">
                                  <p:stCondLst>
                                    <p:cond delay="500"/>
                                  </p:stCondLst>
                                  <p:childTnLst>
                                    <p:animEffect transition="out" filter="fade">
                                      <p:cBhvr>
                                        <p:cTn id="82" dur="1000"/>
                                        <p:tgtEl>
                                          <p:spTgt spid="44"/>
                                        </p:tgtEl>
                                      </p:cBhvr>
                                    </p:animEffect>
                                    <p:set>
                                      <p:cBhvr>
                                        <p:cTn id="83" dur="1" fill="hold">
                                          <p:stCondLst>
                                            <p:cond delay="999"/>
                                          </p:stCondLst>
                                        </p:cTn>
                                        <p:tgtEl>
                                          <p:spTgt spid="44"/>
                                        </p:tgtEl>
                                        <p:attrNameLst>
                                          <p:attrName>style.visibility</p:attrName>
                                        </p:attrNameLst>
                                      </p:cBhvr>
                                      <p:to>
                                        <p:strVal val="hidden"/>
                                      </p:to>
                                    </p:set>
                                  </p:childTnLst>
                                </p:cTn>
                              </p:par>
                              <p:par>
                                <p:cTn id="84" presetID="10" presetClass="exit" presetSubtype="0" fill="hold" grpId="0" nodeType="withEffect">
                                  <p:stCondLst>
                                    <p:cond delay="500"/>
                                  </p:stCondLst>
                                  <p:childTnLst>
                                    <p:animEffect transition="out" filter="fade">
                                      <p:cBhvr>
                                        <p:cTn id="85" dur="500"/>
                                        <p:tgtEl>
                                          <p:spTgt spid="41"/>
                                        </p:tgtEl>
                                      </p:cBhvr>
                                    </p:animEffect>
                                    <p:set>
                                      <p:cBhvr>
                                        <p:cTn id="86" dur="1" fill="hold">
                                          <p:stCondLst>
                                            <p:cond delay="499"/>
                                          </p:stCondLst>
                                        </p:cTn>
                                        <p:tgtEl>
                                          <p:spTgt spid="41"/>
                                        </p:tgtEl>
                                        <p:attrNameLst>
                                          <p:attrName>style.visibility</p:attrName>
                                        </p:attrNameLst>
                                      </p:cBhvr>
                                      <p:to>
                                        <p:strVal val="hidden"/>
                                      </p:to>
                                    </p:set>
                                  </p:childTnLst>
                                </p:cTn>
                              </p:par>
                              <p:par>
                                <p:cTn id="87" presetID="10" presetClass="exit" presetSubtype="0" fill="hold" grpId="1" nodeType="withEffect">
                                  <p:stCondLst>
                                    <p:cond delay="50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par>
                                <p:cTn id="90" presetID="10" presetClass="exit" presetSubtype="0" fill="hold" nodeType="withEffect">
                                  <p:stCondLst>
                                    <p:cond delay="500"/>
                                  </p:stCondLst>
                                  <p:childTnLst>
                                    <p:animEffect transition="out" filter="fade">
                                      <p:cBhvr>
                                        <p:cTn id="91" dur="1000"/>
                                        <p:tgtEl>
                                          <p:spTgt spid="47"/>
                                        </p:tgtEl>
                                      </p:cBhvr>
                                    </p:animEffect>
                                    <p:set>
                                      <p:cBhvr>
                                        <p:cTn id="92" dur="1" fill="hold">
                                          <p:stCondLst>
                                            <p:cond delay="999"/>
                                          </p:stCondLst>
                                        </p:cTn>
                                        <p:tgtEl>
                                          <p:spTgt spid="47"/>
                                        </p:tgtEl>
                                        <p:attrNameLst>
                                          <p:attrName>style.visibility</p:attrName>
                                        </p:attrNameLst>
                                      </p:cBhvr>
                                      <p:to>
                                        <p:strVal val="hidden"/>
                                      </p:to>
                                    </p:set>
                                  </p:childTnLst>
                                </p:cTn>
                              </p:par>
                              <p:par>
                                <p:cTn id="93" presetID="10" presetClass="exit" presetSubtype="0" fill="hold" grpId="0" nodeType="withEffect">
                                  <p:stCondLst>
                                    <p:cond delay="500"/>
                                  </p:stCondLst>
                                  <p:childTnLst>
                                    <p:animEffect transition="out" filter="fade">
                                      <p:cBhvr>
                                        <p:cTn id="94" dur="500"/>
                                        <p:tgtEl>
                                          <p:spTgt spid="43"/>
                                        </p:tgtEl>
                                      </p:cBhvr>
                                    </p:animEffect>
                                    <p:set>
                                      <p:cBhvr>
                                        <p:cTn id="95" dur="1" fill="hold">
                                          <p:stCondLst>
                                            <p:cond delay="499"/>
                                          </p:stCondLst>
                                        </p:cTn>
                                        <p:tgtEl>
                                          <p:spTgt spid="43"/>
                                        </p:tgtEl>
                                        <p:attrNameLst>
                                          <p:attrName>style.visibility</p:attrName>
                                        </p:attrNameLst>
                                      </p:cBhvr>
                                      <p:to>
                                        <p:strVal val="hidden"/>
                                      </p:to>
                                    </p:set>
                                  </p:childTnLst>
                                </p:cTn>
                              </p:par>
                              <p:par>
                                <p:cTn id="96" presetID="10" presetClass="exit" presetSubtype="0" fill="hold" nodeType="withEffect">
                                  <p:stCondLst>
                                    <p:cond delay="500"/>
                                  </p:stCondLst>
                                  <p:childTnLst>
                                    <p:animEffect transition="out" filter="fade">
                                      <p:cBhvr>
                                        <p:cTn id="97" dur="1000"/>
                                        <p:tgtEl>
                                          <p:spTgt spid="46"/>
                                        </p:tgtEl>
                                      </p:cBhvr>
                                    </p:animEffect>
                                    <p:set>
                                      <p:cBhvr>
                                        <p:cTn id="98" dur="1" fill="hold">
                                          <p:stCondLst>
                                            <p:cond delay="999"/>
                                          </p:stCondLst>
                                        </p:cTn>
                                        <p:tgtEl>
                                          <p:spTgt spid="46"/>
                                        </p:tgtEl>
                                        <p:attrNameLst>
                                          <p:attrName>style.visibility</p:attrName>
                                        </p:attrNameLst>
                                      </p:cBhvr>
                                      <p:to>
                                        <p:strVal val="hidden"/>
                                      </p:to>
                                    </p:set>
                                  </p:childTnLst>
                                </p:cTn>
                              </p:par>
                              <p:par>
                                <p:cTn id="99" presetID="10" presetClass="exit" presetSubtype="0" fill="hold" grpId="0" nodeType="withEffect">
                                  <p:stCondLst>
                                    <p:cond delay="500"/>
                                  </p:stCondLst>
                                  <p:childTnLst>
                                    <p:animEffect transition="out" filter="fade">
                                      <p:cBhvr>
                                        <p:cTn id="100" dur="500"/>
                                        <p:tgtEl>
                                          <p:spTgt spid="45"/>
                                        </p:tgtEl>
                                      </p:cBhvr>
                                    </p:animEffect>
                                    <p:set>
                                      <p:cBhvr>
                                        <p:cTn id="101" dur="1" fill="hold">
                                          <p:stCondLst>
                                            <p:cond delay="499"/>
                                          </p:stCondLst>
                                        </p:cTn>
                                        <p:tgtEl>
                                          <p:spTgt spid="45"/>
                                        </p:tgtEl>
                                        <p:attrNameLst>
                                          <p:attrName>style.visibility</p:attrName>
                                        </p:attrNameLst>
                                      </p:cBhvr>
                                      <p:to>
                                        <p:strVal val="hidden"/>
                                      </p:to>
                                    </p:set>
                                  </p:childTnLst>
                                </p:cTn>
                              </p:par>
                              <p:par>
                                <p:cTn id="102" presetID="10" presetClass="exit" presetSubtype="0" fill="hold" grpId="1" nodeType="withEffect">
                                  <p:stCondLst>
                                    <p:cond delay="500"/>
                                  </p:stCondLst>
                                  <p:childTnLst>
                                    <p:animEffect transition="out" filter="fade">
                                      <p:cBhvr>
                                        <p:cTn id="103" dur="500"/>
                                        <p:tgtEl>
                                          <p:spTgt spid="2"/>
                                        </p:tgtEl>
                                      </p:cBhvr>
                                    </p:animEffect>
                                    <p:set>
                                      <p:cBhvr>
                                        <p:cTn id="104" dur="1" fill="hold">
                                          <p:stCondLst>
                                            <p:cond delay="499"/>
                                          </p:stCondLst>
                                        </p:cTn>
                                        <p:tgtEl>
                                          <p:spTgt spid="2"/>
                                        </p:tgtEl>
                                        <p:attrNameLst>
                                          <p:attrName>style.visibility</p:attrName>
                                        </p:attrNameLst>
                                      </p:cBhvr>
                                      <p:to>
                                        <p:strVal val="hidden"/>
                                      </p:to>
                                    </p:set>
                                  </p:childTnLst>
                                </p:cTn>
                              </p:par>
                              <p:par>
                                <p:cTn id="105" presetID="10" presetClass="exit" presetSubtype="0" fill="hold" nodeType="withEffect">
                                  <p:stCondLst>
                                    <p:cond delay="500"/>
                                  </p:stCondLst>
                                  <p:childTnLst>
                                    <p:animEffect transition="out" filter="fade">
                                      <p:cBhvr>
                                        <p:cTn id="106" dur="1000"/>
                                        <p:tgtEl>
                                          <p:spTgt spid="14"/>
                                        </p:tgtEl>
                                      </p:cBhvr>
                                    </p:animEffect>
                                    <p:set>
                                      <p:cBhvr>
                                        <p:cTn id="107" dur="1" fill="hold">
                                          <p:stCondLst>
                                            <p:cond delay="999"/>
                                          </p:stCondLst>
                                        </p:cTn>
                                        <p:tgtEl>
                                          <p:spTgt spid="14"/>
                                        </p:tgtEl>
                                        <p:attrNameLst>
                                          <p:attrName>style.visibility</p:attrName>
                                        </p:attrNameLst>
                                      </p:cBhvr>
                                      <p:to>
                                        <p:strVal val="hidden"/>
                                      </p:to>
                                    </p:set>
                                  </p:childTnLst>
                                </p:cTn>
                              </p:par>
                              <p:par>
                                <p:cTn id="108" presetID="64" presetClass="path" presetSubtype="0" accel="50000" decel="50000" fill="hold" grpId="0" nodeType="withEffect">
                                  <p:stCondLst>
                                    <p:cond delay="500"/>
                                  </p:stCondLst>
                                  <p:childTnLst>
                                    <p:animMotion origin="layout" path="M -4.72222E-6 -3.51343E-6 L -0.3677 -0.33374 " pathEditMode="relative" rAng="0" ptsTypes="AA">
                                      <p:cBhvr>
                                        <p:cTn id="109" dur="1000" fill="hold"/>
                                        <p:tgtEl>
                                          <p:spTgt spid="5"/>
                                        </p:tgtEl>
                                        <p:attrNameLst>
                                          <p:attrName>ppt_x</p:attrName>
                                          <p:attrName>ppt_y</p:attrName>
                                        </p:attrNameLst>
                                      </p:cBhvr>
                                      <p:rCtr x="-18385" y="-16703"/>
                                    </p:animMotion>
                                  </p:childTnLst>
                                </p:cTn>
                              </p:par>
                            </p:childTnLst>
                          </p:cTn>
                        </p:par>
                        <p:par>
                          <p:cTn id="110" fill="hold">
                            <p:stCondLst>
                              <p:cond delay="3000"/>
                            </p:stCondLst>
                            <p:childTnLst>
                              <p:par>
                                <p:cTn id="111" presetID="2" presetClass="entr" presetSubtype="2" fill="hold" nodeType="afterEffect">
                                  <p:stCondLst>
                                    <p:cond delay="0"/>
                                  </p:stCondLst>
                                  <p:childTnLst>
                                    <p:set>
                                      <p:cBhvr>
                                        <p:cTn id="112" dur="1" fill="hold">
                                          <p:stCondLst>
                                            <p:cond delay="0"/>
                                          </p:stCondLst>
                                        </p:cTn>
                                        <p:tgtEl>
                                          <p:spTgt spid="6146"/>
                                        </p:tgtEl>
                                        <p:attrNameLst>
                                          <p:attrName>style.visibility</p:attrName>
                                        </p:attrNameLst>
                                      </p:cBhvr>
                                      <p:to>
                                        <p:strVal val="visible"/>
                                      </p:to>
                                    </p:set>
                                    <p:anim calcmode="lin" valueType="num">
                                      <p:cBhvr additive="base">
                                        <p:cTn id="113" dur="250" fill="hold"/>
                                        <p:tgtEl>
                                          <p:spTgt spid="6146"/>
                                        </p:tgtEl>
                                        <p:attrNameLst>
                                          <p:attrName>ppt_x</p:attrName>
                                        </p:attrNameLst>
                                      </p:cBhvr>
                                      <p:tavLst>
                                        <p:tav tm="0">
                                          <p:val>
                                            <p:strVal val="1+#ppt_w/2"/>
                                          </p:val>
                                        </p:tav>
                                        <p:tav tm="100000">
                                          <p:val>
                                            <p:strVal val="#ppt_x"/>
                                          </p:val>
                                        </p:tav>
                                      </p:tavLst>
                                    </p:anim>
                                    <p:anim calcmode="lin" valueType="num">
                                      <p:cBhvr additive="base">
                                        <p:cTn id="114" dur="250" fill="hold"/>
                                        <p:tgtEl>
                                          <p:spTgt spid="6146"/>
                                        </p:tgtEl>
                                        <p:attrNameLst>
                                          <p:attrName>ppt_y</p:attrName>
                                        </p:attrNameLst>
                                      </p:cBhvr>
                                      <p:tavLst>
                                        <p:tav tm="0">
                                          <p:val>
                                            <p:strVal val="#ppt_y"/>
                                          </p:val>
                                        </p:tav>
                                        <p:tav tm="100000">
                                          <p:val>
                                            <p:strVal val="#ppt_y"/>
                                          </p:val>
                                        </p:tav>
                                      </p:tavLst>
                                    </p:anim>
                                  </p:childTnLst>
                                </p:cTn>
                              </p:par>
                              <p:par>
                                <p:cTn id="115" presetID="35" presetClass="path" presetSubtype="0" decel="50000" fill="hold" nodeType="withEffect">
                                  <p:stCondLst>
                                    <p:cond delay="250"/>
                                  </p:stCondLst>
                                  <p:childTnLst>
                                    <p:animMotion origin="layout" path="M 2.22222E-6 4.03828E-6 L -0.04358 4.03828E-6 " pathEditMode="relative" rAng="0" ptsTypes="AA">
                                      <p:cBhvr>
                                        <p:cTn id="116" dur="3000" fill="hold"/>
                                        <p:tgtEl>
                                          <p:spTgt spid="6146"/>
                                        </p:tgtEl>
                                        <p:attrNameLst>
                                          <p:attrName>ppt_x</p:attrName>
                                          <p:attrName>ppt_y</p:attrName>
                                        </p:attrNameLst>
                                      </p:cBhvr>
                                      <p:rCtr x="-2187" y="0"/>
                                    </p:animMotion>
                                  </p:childTnLst>
                                </p:cTn>
                              </p:par>
                              <p:par>
                                <p:cTn id="117" presetID="2" presetClass="entr" presetSubtype="12" fill="hold" nodeType="withEffect">
                                  <p:stCondLst>
                                    <p:cond delay="0"/>
                                  </p:stCondLst>
                                  <p:childTnLst>
                                    <p:set>
                                      <p:cBhvr>
                                        <p:cTn id="118" dur="1" fill="hold">
                                          <p:stCondLst>
                                            <p:cond delay="0"/>
                                          </p:stCondLst>
                                        </p:cTn>
                                        <p:tgtEl>
                                          <p:spTgt spid="6147"/>
                                        </p:tgtEl>
                                        <p:attrNameLst>
                                          <p:attrName>style.visibility</p:attrName>
                                        </p:attrNameLst>
                                      </p:cBhvr>
                                      <p:to>
                                        <p:strVal val="visible"/>
                                      </p:to>
                                    </p:set>
                                    <p:anim calcmode="lin" valueType="num">
                                      <p:cBhvr additive="base">
                                        <p:cTn id="119" dur="250" fill="hold"/>
                                        <p:tgtEl>
                                          <p:spTgt spid="6147"/>
                                        </p:tgtEl>
                                        <p:attrNameLst>
                                          <p:attrName>ppt_x</p:attrName>
                                        </p:attrNameLst>
                                      </p:cBhvr>
                                      <p:tavLst>
                                        <p:tav tm="0">
                                          <p:val>
                                            <p:strVal val="0-#ppt_w/2"/>
                                          </p:val>
                                        </p:tav>
                                        <p:tav tm="100000">
                                          <p:val>
                                            <p:strVal val="#ppt_x"/>
                                          </p:val>
                                        </p:tav>
                                      </p:tavLst>
                                    </p:anim>
                                    <p:anim calcmode="lin" valueType="num">
                                      <p:cBhvr additive="base">
                                        <p:cTn id="120" dur="250" fill="hold"/>
                                        <p:tgtEl>
                                          <p:spTgt spid="6147"/>
                                        </p:tgtEl>
                                        <p:attrNameLst>
                                          <p:attrName>ppt_y</p:attrName>
                                        </p:attrNameLst>
                                      </p:cBhvr>
                                      <p:tavLst>
                                        <p:tav tm="0">
                                          <p:val>
                                            <p:strVal val="1+#ppt_h/2"/>
                                          </p:val>
                                        </p:tav>
                                        <p:tav tm="100000">
                                          <p:val>
                                            <p:strVal val="#ppt_y"/>
                                          </p:val>
                                        </p:tav>
                                      </p:tavLst>
                                    </p:anim>
                                  </p:childTnLst>
                                </p:cTn>
                              </p:par>
                              <p:par>
                                <p:cTn id="121" presetID="35" presetClass="path" presetSubtype="0" decel="50000" fill="hold" nodeType="withEffect">
                                  <p:stCondLst>
                                    <p:cond delay="250"/>
                                  </p:stCondLst>
                                  <p:childTnLst>
                                    <p:animMotion origin="layout" path="M 2.22222E-6 3.7419E-6 L 0.04462 -0.00371 " pathEditMode="relative" rAng="0" ptsTypes="AA">
                                      <p:cBhvr>
                                        <p:cTn id="122" dur="3000" fill="hold"/>
                                        <p:tgtEl>
                                          <p:spTgt spid="6147"/>
                                        </p:tgtEl>
                                        <p:attrNameLst>
                                          <p:attrName>ppt_x</p:attrName>
                                          <p:attrName>ppt_y</p:attrName>
                                        </p:attrNameLst>
                                      </p:cBhvr>
                                      <p:rCtr x="2222"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27" grpId="0" animBg="1"/>
      <p:bldP spid="29" grpId="0" animBg="1"/>
      <p:bldP spid="31" grpId="0" animBg="1"/>
      <p:bldP spid="33" grpId="0" animBg="1"/>
      <p:bldP spid="35" grpId="0" animBg="1"/>
      <p:bldP spid="37" grpId="0" animBg="1"/>
      <p:bldP spid="39" grpId="0" animBg="1"/>
      <p:bldP spid="39" grpId="1" animBg="1"/>
      <p:bldP spid="41" grpId="0" animBg="1"/>
      <p:bldP spid="43" grpId="0" animBg="1"/>
      <p:bldP spid="45" grpId="0" animBg="1"/>
      <p:bldP spid="2" grpId="0" animBg="1"/>
      <p:bldP spid="2" grpId="1" animBg="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8559" b="20699"/>
          <a:stretch/>
        </p:blipFill>
        <p:spPr bwMode="auto">
          <a:xfrm>
            <a:off x="787197" y="494829"/>
            <a:ext cx="7314584" cy="37691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2317348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p:cNvSpPr/>
          <p:nvPr/>
        </p:nvSpPr>
        <p:spPr>
          <a:xfrm>
            <a:off x="5255341" y="1194354"/>
            <a:ext cx="1111046" cy="1154480"/>
          </a:xfrm>
          <a:prstGeom prst="rect">
            <a:avLst/>
          </a:prstGeom>
          <a:gradFill>
            <a:gsLst>
              <a:gs pos="0">
                <a:schemeClr val="bg1">
                  <a:lumMod val="75000"/>
                </a:schemeClr>
              </a:gs>
              <a:gs pos="50000">
                <a:schemeClr val="bg1">
                  <a:lumMod val="95000"/>
                </a:schemeClr>
              </a:gs>
              <a:gs pos="100000">
                <a:schemeClr val="bg1">
                  <a:lumMod val="75000"/>
                </a:schemeClr>
              </a:gs>
            </a:gsLst>
            <a:lin ang="10800000" scaled="0"/>
          </a:gra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lumMod val="50000"/>
                </a:prstClr>
              </a:solidFill>
            </a:endParaRPr>
          </a:p>
        </p:txBody>
      </p:sp>
      <p:sp>
        <p:nvSpPr>
          <p:cNvPr id="68" name="Rectangle 67"/>
          <p:cNvSpPr/>
          <p:nvPr/>
        </p:nvSpPr>
        <p:spPr>
          <a:xfrm>
            <a:off x="5255625" y="1439348"/>
            <a:ext cx="1111046" cy="909486"/>
          </a:xfrm>
          <a:prstGeom prst="rect">
            <a:avLst/>
          </a:prstGeom>
          <a:gradFill>
            <a:gsLst>
              <a:gs pos="0">
                <a:schemeClr val="bg1">
                  <a:lumMod val="75000"/>
                </a:schemeClr>
              </a:gs>
              <a:gs pos="50000">
                <a:schemeClr val="bg1">
                  <a:lumMod val="95000"/>
                </a:schemeClr>
              </a:gs>
              <a:gs pos="100000">
                <a:schemeClr val="bg1">
                  <a:lumMod val="75000"/>
                </a:schemeClr>
              </a:gs>
            </a:gsLst>
            <a:lin ang="10800000" scaled="0"/>
          </a:gra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lumMod val="50000"/>
                </a:prstClr>
              </a:solidFill>
            </a:endParaRPr>
          </a:p>
        </p:txBody>
      </p:sp>
      <p:sp>
        <p:nvSpPr>
          <p:cNvPr id="71" name="Rectangle 70"/>
          <p:cNvSpPr/>
          <p:nvPr/>
        </p:nvSpPr>
        <p:spPr>
          <a:xfrm>
            <a:off x="2365615" y="1894091"/>
            <a:ext cx="973394" cy="454742"/>
          </a:xfrm>
          <a:prstGeom prst="rect">
            <a:avLst/>
          </a:prstGeom>
          <a:gradFill>
            <a:gsLst>
              <a:gs pos="0">
                <a:schemeClr val="bg1">
                  <a:lumMod val="75000"/>
                </a:schemeClr>
              </a:gs>
              <a:gs pos="50000">
                <a:schemeClr val="bg1">
                  <a:lumMod val="95000"/>
                </a:schemeClr>
              </a:gs>
              <a:gs pos="100000">
                <a:schemeClr val="bg1">
                  <a:lumMod val="75000"/>
                </a:schemeClr>
              </a:gs>
            </a:gsLst>
            <a:lin ang="10800000" scaled="0"/>
          </a:gra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lumMod val="50000"/>
                </a:prstClr>
              </a:solidFill>
            </a:endParaRPr>
          </a:p>
        </p:txBody>
      </p:sp>
      <p:sp>
        <p:nvSpPr>
          <p:cNvPr id="47" name="Rectangle 46"/>
          <p:cNvSpPr/>
          <p:nvPr/>
        </p:nvSpPr>
        <p:spPr>
          <a:xfrm>
            <a:off x="2366391" y="1601583"/>
            <a:ext cx="973394" cy="747250"/>
          </a:xfrm>
          <a:prstGeom prst="rect">
            <a:avLst/>
          </a:prstGeom>
          <a:gradFill>
            <a:gsLst>
              <a:gs pos="0">
                <a:schemeClr val="bg1">
                  <a:lumMod val="75000"/>
                </a:schemeClr>
              </a:gs>
              <a:gs pos="50000">
                <a:schemeClr val="bg1">
                  <a:lumMod val="95000"/>
                </a:schemeClr>
              </a:gs>
              <a:gs pos="100000">
                <a:schemeClr val="bg1">
                  <a:lumMod val="75000"/>
                </a:schemeClr>
              </a:gs>
            </a:gsLst>
            <a:lin ang="10800000" scaled="0"/>
          </a:gra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lumMod val="50000"/>
                </a:prstClr>
              </a:solidFill>
            </a:endParaRPr>
          </a:p>
        </p:txBody>
      </p:sp>
      <p:sp>
        <p:nvSpPr>
          <p:cNvPr id="70" name="Rectangle 69"/>
          <p:cNvSpPr/>
          <p:nvPr/>
        </p:nvSpPr>
        <p:spPr>
          <a:xfrm>
            <a:off x="2366542" y="1695037"/>
            <a:ext cx="973394" cy="653796"/>
          </a:xfrm>
          <a:prstGeom prst="rect">
            <a:avLst/>
          </a:prstGeom>
          <a:gradFill>
            <a:gsLst>
              <a:gs pos="0">
                <a:schemeClr val="bg1">
                  <a:lumMod val="75000"/>
                </a:schemeClr>
              </a:gs>
              <a:gs pos="50000">
                <a:schemeClr val="bg1">
                  <a:lumMod val="95000"/>
                </a:schemeClr>
              </a:gs>
              <a:gs pos="100000">
                <a:schemeClr val="bg1">
                  <a:lumMod val="75000"/>
                </a:schemeClr>
              </a:gs>
            </a:gsLst>
            <a:lin ang="10800000" scaled="0"/>
          </a:gra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lumMod val="50000"/>
                </a:prstClr>
              </a:solidFill>
            </a:endParaRPr>
          </a:p>
        </p:txBody>
      </p:sp>
      <p:sp>
        <p:nvSpPr>
          <p:cNvPr id="2" name="ZoneTexte 1"/>
          <p:cNvSpPr txBox="1"/>
          <p:nvPr/>
        </p:nvSpPr>
        <p:spPr>
          <a:xfrm>
            <a:off x="462690" y="391879"/>
            <a:ext cx="8556625"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4000" b="1" cap="none" baseline="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sz="2800" dirty="0" smtClean="0">
                <a:solidFill>
                  <a:prstClr val="white"/>
                </a:solidFill>
              </a:rPr>
              <a:t>LES PISTES POUR AMÉLIORER VOTRE RENTABILITÉ</a:t>
            </a:r>
            <a:endParaRPr lang="en-US" sz="2800" dirty="0">
              <a:solidFill>
                <a:prstClr val="white"/>
              </a:solidFill>
            </a:endParaRPr>
          </a:p>
        </p:txBody>
      </p:sp>
      <p:sp>
        <p:nvSpPr>
          <p:cNvPr id="5" name="Arc 4"/>
          <p:cNvSpPr/>
          <p:nvPr/>
        </p:nvSpPr>
        <p:spPr>
          <a:xfrm>
            <a:off x="3577881" y="1439348"/>
            <a:ext cx="1440000" cy="939083"/>
          </a:xfrm>
          <a:prstGeom prst="arc">
            <a:avLst>
              <a:gd name="adj1" fmla="val 10828646"/>
              <a:gd name="adj2" fmla="val 0"/>
            </a:avLst>
          </a:prstGeom>
          <a:ln w="57150">
            <a:solidFill>
              <a:schemeClr val="bg1">
                <a:lumMod val="9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prstClr val="black"/>
              </a:solidFill>
            </a:endParaRPr>
          </a:p>
        </p:txBody>
      </p:sp>
      <p:sp>
        <p:nvSpPr>
          <p:cNvPr id="28" name="ZoneTexte 27"/>
          <p:cNvSpPr txBox="1"/>
          <p:nvPr/>
        </p:nvSpPr>
        <p:spPr>
          <a:xfrm>
            <a:off x="3735417" y="1650766"/>
            <a:ext cx="1130270" cy="796464"/>
          </a:xfrm>
          <a:prstGeom prst="rect">
            <a:avLst/>
          </a:prstGeom>
          <a:noFill/>
        </p:spPr>
        <p:txBody>
          <a:bodyPr wrap="none" rtlCol="0">
            <a:prstTxWarp prst="textArchUp">
              <a:avLst/>
            </a:prstTxWarp>
            <a:spAutoFit/>
          </a:bodyPr>
          <a:lstStyle/>
          <a:p>
            <a:pPr algn="ctr"/>
            <a:r>
              <a:rPr lang="fr-FR" dirty="0" smtClean="0">
                <a:solidFill>
                  <a:prstClr val="white">
                    <a:lumMod val="95000"/>
                  </a:prstClr>
                </a:solidFill>
              </a:rPr>
              <a:t>RENTABILITÉ</a:t>
            </a:r>
            <a:endParaRPr lang="fr-FR" dirty="0">
              <a:solidFill>
                <a:prstClr val="white">
                  <a:lumMod val="95000"/>
                </a:prstClr>
              </a:solidFill>
            </a:endParaRPr>
          </a:p>
        </p:txBody>
      </p:sp>
      <p:sp>
        <p:nvSpPr>
          <p:cNvPr id="2057" name="Rectangle 2056"/>
          <p:cNvSpPr/>
          <p:nvPr/>
        </p:nvSpPr>
        <p:spPr>
          <a:xfrm>
            <a:off x="5255341" y="1601582"/>
            <a:ext cx="1111046" cy="747252"/>
          </a:xfrm>
          <a:prstGeom prst="rect">
            <a:avLst/>
          </a:prstGeom>
          <a:gradFill>
            <a:gsLst>
              <a:gs pos="0">
                <a:schemeClr val="bg1">
                  <a:lumMod val="75000"/>
                </a:schemeClr>
              </a:gs>
              <a:gs pos="50000">
                <a:schemeClr val="bg1">
                  <a:lumMod val="95000"/>
                </a:schemeClr>
              </a:gs>
              <a:gs pos="100000">
                <a:schemeClr val="bg1">
                  <a:lumMod val="75000"/>
                </a:schemeClr>
              </a:gs>
            </a:gsLst>
            <a:lin ang="10800000" scaled="0"/>
          </a:gra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lumMod val="50000"/>
                </a:prstClr>
              </a:solidFill>
            </a:endParaRPr>
          </a:p>
        </p:txBody>
      </p:sp>
      <p:grpSp>
        <p:nvGrpSpPr>
          <p:cNvPr id="3" name="Groupe 2"/>
          <p:cNvGrpSpPr/>
          <p:nvPr/>
        </p:nvGrpSpPr>
        <p:grpSpPr>
          <a:xfrm>
            <a:off x="4145694" y="1695037"/>
            <a:ext cx="309716" cy="1278143"/>
            <a:chOff x="4145694" y="1695037"/>
            <a:chExt cx="309716" cy="1278143"/>
          </a:xfrm>
        </p:grpSpPr>
        <p:sp>
          <p:nvSpPr>
            <p:cNvPr id="4" name="Triangle isocèle 3"/>
            <p:cNvSpPr/>
            <p:nvPr/>
          </p:nvSpPr>
          <p:spPr>
            <a:xfrm>
              <a:off x="4145694" y="1695037"/>
              <a:ext cx="309716" cy="688259"/>
            </a:xfrm>
            <a:prstGeom prst="triangl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055" name="Rectangle 2054"/>
            <p:cNvSpPr/>
            <p:nvPr/>
          </p:nvSpPr>
          <p:spPr>
            <a:xfrm>
              <a:off x="4145694" y="2447230"/>
              <a:ext cx="294269" cy="525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grpSp>
        <p:nvGrpSpPr>
          <p:cNvPr id="30" name="Groupe 29"/>
          <p:cNvGrpSpPr/>
          <p:nvPr/>
        </p:nvGrpSpPr>
        <p:grpSpPr>
          <a:xfrm>
            <a:off x="683664" y="2686611"/>
            <a:ext cx="7512599" cy="523220"/>
            <a:chOff x="683664" y="1322249"/>
            <a:chExt cx="7512599" cy="523220"/>
          </a:xfrm>
        </p:grpSpPr>
        <p:sp>
          <p:nvSpPr>
            <p:cNvPr id="31" name="Rectangle à coins arrondis 30"/>
            <p:cNvSpPr/>
            <p:nvPr/>
          </p:nvSpPr>
          <p:spPr>
            <a:xfrm>
              <a:off x="683664" y="1361309"/>
              <a:ext cx="7512599" cy="405544"/>
            </a:xfrm>
            <a:prstGeom prst="roundRect">
              <a:avLst/>
            </a:prstGeom>
            <a:gradFill>
              <a:gsLst>
                <a:gs pos="53000">
                  <a:schemeClr val="tx1">
                    <a:lumMod val="95000"/>
                    <a:lumOff val="5000"/>
                  </a:schemeClr>
                </a:gs>
                <a:gs pos="7000">
                  <a:schemeClr val="tx1">
                    <a:lumMod val="95000"/>
                    <a:lumOff val="5000"/>
                  </a:schemeClr>
                </a:gs>
                <a:gs pos="27083">
                  <a:schemeClr val="tx1">
                    <a:lumMod val="75000"/>
                    <a:lumOff val="25000"/>
                  </a:schemeClr>
                </a:gs>
                <a:gs pos="78000">
                  <a:schemeClr val="tx1">
                    <a:lumMod val="75000"/>
                    <a:lumOff val="25000"/>
                  </a:schemeClr>
                </a:gs>
                <a:gs pos="100000">
                  <a:schemeClr val="tx1">
                    <a:lumMod val="95000"/>
                    <a:lumOff val="5000"/>
                  </a:schemeClr>
                </a:gs>
              </a:gsLst>
              <a:lin ang="9000000" scaled="0"/>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rstMaterial="clear">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32" name="ZoneTexte 31"/>
            <p:cNvSpPr txBox="1"/>
            <p:nvPr/>
          </p:nvSpPr>
          <p:spPr>
            <a:xfrm>
              <a:off x="3107564" y="1381411"/>
              <a:ext cx="2506655" cy="369332"/>
            </a:xfrm>
            <a:prstGeom prst="rect">
              <a:avLst/>
            </a:prstGeom>
            <a:noFill/>
          </p:spPr>
          <p:txBody>
            <a:bodyPr wrap="square" rtlCol="0">
              <a:spAutoFit/>
            </a:bodyPr>
            <a:lstStyle/>
            <a:p>
              <a:r>
                <a:rPr lang="fr-FR" dirty="0" smtClean="0">
                  <a:solidFill>
                    <a:prstClr val="white">
                      <a:lumMod val="95000"/>
                    </a:prstClr>
                  </a:solidFill>
                  <a:effectLst>
                    <a:outerShdw blurRad="38100" dist="38100" dir="2700000" algn="tl">
                      <a:srgbClr val="000000">
                        <a:alpha val="43137"/>
                      </a:srgbClr>
                    </a:outerShdw>
                  </a:effectLst>
                </a:rPr>
                <a:t>ventes de prestations</a:t>
              </a:r>
              <a:endParaRPr lang="en-US" dirty="0">
                <a:solidFill>
                  <a:prstClr val="white">
                    <a:lumMod val="95000"/>
                  </a:prstClr>
                </a:solidFill>
                <a:effectLst>
                  <a:outerShdw blurRad="38100" dist="38100" dir="2700000" algn="tl">
                    <a:srgbClr val="000000">
                      <a:alpha val="43137"/>
                    </a:srgbClr>
                  </a:outerShdw>
                </a:effectLst>
              </a:endParaRPr>
            </a:p>
          </p:txBody>
        </p:sp>
        <p:sp>
          <p:nvSpPr>
            <p:cNvPr id="34" name="Rectangle 33"/>
            <p:cNvSpPr/>
            <p:nvPr/>
          </p:nvSpPr>
          <p:spPr>
            <a:xfrm>
              <a:off x="961851" y="1379415"/>
              <a:ext cx="461986"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b="1" dirty="0" smtClean="0">
                  <a:solidFill>
                    <a:prstClr val="white">
                      <a:lumMod val="95000"/>
                    </a:prstClr>
                  </a:solidFill>
                  <a:effectLst>
                    <a:outerShdw blurRad="38100" dist="38100" dir="2700000" algn="tl">
                      <a:srgbClr val="000000">
                        <a:alpha val="43137"/>
                      </a:srgbClr>
                    </a:outerShdw>
                  </a:effectLst>
                </a:rPr>
                <a:t>VN</a:t>
              </a:r>
              <a:endParaRPr lang="fr-FR" b="1" dirty="0">
                <a:solidFill>
                  <a:prstClr val="black"/>
                </a:solidFill>
                <a:effectLst>
                  <a:outerShdw blurRad="38100" dist="38100" dir="2700000" algn="tl">
                    <a:srgbClr val="000000">
                      <a:alpha val="43137"/>
                    </a:srgbClr>
                  </a:outerShdw>
                </a:effectLst>
              </a:endParaRPr>
            </a:p>
          </p:txBody>
        </p:sp>
        <p:sp>
          <p:nvSpPr>
            <p:cNvPr id="35" name="Rectangle 34"/>
            <p:cNvSpPr/>
            <p:nvPr/>
          </p:nvSpPr>
          <p:spPr>
            <a:xfrm>
              <a:off x="2673937" y="1322249"/>
              <a:ext cx="285879" cy="523220"/>
            </a:xfrm>
            <a:prstGeom prst="rect">
              <a:avLst/>
            </a:prstGeom>
            <a:noFill/>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fr-FR" sz="2800" b="1" dirty="0" smtClean="0">
                  <a:ln w="50800"/>
                  <a:solidFill>
                    <a:srgbClr val="FCC000"/>
                  </a:solidFill>
                </a:rPr>
                <a:t>+</a:t>
              </a:r>
              <a:endParaRPr lang="fr-FR" sz="2800" b="1" dirty="0">
                <a:ln w="50800"/>
                <a:solidFill>
                  <a:srgbClr val="FCC000"/>
                </a:solidFill>
              </a:endParaRPr>
            </a:p>
          </p:txBody>
        </p:sp>
        <p:sp>
          <p:nvSpPr>
            <p:cNvPr id="40" name="Rectangle 39"/>
            <p:cNvSpPr/>
            <p:nvPr/>
          </p:nvSpPr>
          <p:spPr>
            <a:xfrm>
              <a:off x="6420906" y="1379415"/>
              <a:ext cx="1479892"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dirty="0">
                  <a:solidFill>
                    <a:prstClr val="white"/>
                  </a:solidFill>
                  <a:effectLst>
                    <a:outerShdw blurRad="38100" dist="38100" dir="2700000" algn="tl">
                      <a:srgbClr val="000000">
                        <a:alpha val="43137"/>
                      </a:srgbClr>
                    </a:outerShdw>
                  </a:effectLst>
                </a:rPr>
                <a:t>impact + 0,1</a:t>
              </a:r>
              <a:r>
                <a:rPr lang="fr-FR" dirty="0" smtClean="0">
                  <a:solidFill>
                    <a:prstClr val="white"/>
                  </a:solidFill>
                  <a:effectLst>
                    <a:outerShdw blurRad="38100" dist="38100" dir="2700000" algn="tl">
                      <a:srgbClr val="000000">
                        <a:alpha val="43137"/>
                      </a:srgbClr>
                    </a:outerShdw>
                  </a:effectLst>
                </a:rPr>
                <a:t>%</a:t>
              </a:r>
              <a:endParaRPr lang="en-US" dirty="0">
                <a:solidFill>
                  <a:prstClr val="white"/>
                </a:solidFill>
                <a:effectLst>
                  <a:outerShdw blurRad="38100" dist="38100" dir="2700000" algn="tl">
                    <a:srgbClr val="000000">
                      <a:alpha val="43137"/>
                    </a:srgbClr>
                  </a:outerShdw>
                </a:effectLst>
              </a:endParaRPr>
            </a:p>
          </p:txBody>
        </p:sp>
      </p:grpSp>
      <p:grpSp>
        <p:nvGrpSpPr>
          <p:cNvPr id="43" name="Groupe 42"/>
          <p:cNvGrpSpPr/>
          <p:nvPr/>
        </p:nvGrpSpPr>
        <p:grpSpPr>
          <a:xfrm>
            <a:off x="683664" y="3122731"/>
            <a:ext cx="7512599" cy="523220"/>
            <a:chOff x="683664" y="1286037"/>
            <a:chExt cx="7512599" cy="523220"/>
          </a:xfrm>
        </p:grpSpPr>
        <p:sp>
          <p:nvSpPr>
            <p:cNvPr id="44" name="Rectangle à coins arrondis 43"/>
            <p:cNvSpPr/>
            <p:nvPr/>
          </p:nvSpPr>
          <p:spPr>
            <a:xfrm>
              <a:off x="683664" y="1361309"/>
              <a:ext cx="7512599" cy="405544"/>
            </a:xfrm>
            <a:prstGeom prst="roundRect">
              <a:avLst/>
            </a:prstGeom>
            <a:gradFill>
              <a:gsLst>
                <a:gs pos="53000">
                  <a:schemeClr val="tx1">
                    <a:lumMod val="95000"/>
                    <a:lumOff val="5000"/>
                  </a:schemeClr>
                </a:gs>
                <a:gs pos="7000">
                  <a:schemeClr val="tx1">
                    <a:lumMod val="95000"/>
                    <a:lumOff val="5000"/>
                  </a:schemeClr>
                </a:gs>
                <a:gs pos="27083">
                  <a:schemeClr val="tx1">
                    <a:lumMod val="75000"/>
                    <a:lumOff val="25000"/>
                  </a:schemeClr>
                </a:gs>
                <a:gs pos="78000">
                  <a:schemeClr val="tx1">
                    <a:lumMod val="75000"/>
                    <a:lumOff val="25000"/>
                  </a:schemeClr>
                </a:gs>
                <a:gs pos="100000">
                  <a:schemeClr val="tx1">
                    <a:lumMod val="95000"/>
                    <a:lumOff val="5000"/>
                  </a:schemeClr>
                </a:gs>
              </a:gsLst>
              <a:lin ang="9000000" scaled="0"/>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rstMaterial="clear">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5" name="ZoneTexte 44"/>
            <p:cNvSpPr txBox="1"/>
            <p:nvPr/>
          </p:nvSpPr>
          <p:spPr>
            <a:xfrm>
              <a:off x="3107564" y="1381411"/>
              <a:ext cx="2506655" cy="369332"/>
            </a:xfrm>
            <a:prstGeom prst="rect">
              <a:avLst/>
            </a:prstGeom>
            <a:noFill/>
          </p:spPr>
          <p:txBody>
            <a:bodyPr wrap="square" rtlCol="0">
              <a:spAutoFit/>
            </a:bodyPr>
            <a:lstStyle/>
            <a:p>
              <a:r>
                <a:rPr lang="fr-FR" dirty="0">
                  <a:solidFill>
                    <a:prstClr val="white">
                      <a:lumMod val="95000"/>
                    </a:prstClr>
                  </a:solidFill>
                  <a:effectLst>
                    <a:outerShdw blurRad="38100" dist="38100" dir="2700000" algn="tl">
                      <a:srgbClr val="000000">
                        <a:alpha val="43137"/>
                      </a:srgbClr>
                    </a:outerShdw>
                  </a:effectLst>
                </a:rPr>
                <a:t>frais de remise en état </a:t>
              </a:r>
              <a:endParaRPr lang="en-US" dirty="0">
                <a:solidFill>
                  <a:prstClr val="white">
                    <a:lumMod val="95000"/>
                  </a:prstClr>
                </a:solidFill>
                <a:effectLst>
                  <a:outerShdw blurRad="38100" dist="38100" dir="2700000" algn="tl">
                    <a:srgbClr val="000000">
                      <a:alpha val="43137"/>
                    </a:srgbClr>
                  </a:outerShdw>
                </a:effectLst>
              </a:endParaRPr>
            </a:p>
          </p:txBody>
        </p:sp>
        <p:sp>
          <p:nvSpPr>
            <p:cNvPr id="46" name="Rectangle 45"/>
            <p:cNvSpPr/>
            <p:nvPr/>
          </p:nvSpPr>
          <p:spPr>
            <a:xfrm>
              <a:off x="961851" y="1379415"/>
              <a:ext cx="473399"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b="1" dirty="0" smtClean="0">
                  <a:solidFill>
                    <a:prstClr val="white">
                      <a:lumMod val="95000"/>
                    </a:prstClr>
                  </a:solidFill>
                  <a:effectLst>
                    <a:outerShdw blurRad="38100" dist="38100" dir="2700000" algn="tl">
                      <a:srgbClr val="000000">
                        <a:alpha val="43137"/>
                      </a:srgbClr>
                    </a:outerShdw>
                  </a:effectLst>
                </a:rPr>
                <a:t>VO</a:t>
              </a:r>
              <a:endParaRPr lang="fr-FR" b="1" dirty="0">
                <a:solidFill>
                  <a:prstClr val="black"/>
                </a:solidFill>
                <a:effectLst>
                  <a:outerShdw blurRad="38100" dist="38100" dir="2700000" algn="tl">
                    <a:srgbClr val="000000">
                      <a:alpha val="43137"/>
                    </a:srgbClr>
                  </a:outerShdw>
                </a:effectLst>
              </a:endParaRPr>
            </a:p>
          </p:txBody>
        </p:sp>
        <p:sp>
          <p:nvSpPr>
            <p:cNvPr id="48" name="Rectangle 47"/>
            <p:cNvSpPr/>
            <p:nvPr/>
          </p:nvSpPr>
          <p:spPr>
            <a:xfrm>
              <a:off x="2710149" y="1286037"/>
              <a:ext cx="285879" cy="523220"/>
            </a:xfrm>
            <a:prstGeom prst="rect">
              <a:avLst/>
            </a:prstGeom>
            <a:noFill/>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fr-FR" sz="2800" b="1" dirty="0" smtClean="0">
                  <a:ln w="50800"/>
                  <a:solidFill>
                    <a:srgbClr val="FCC000"/>
                  </a:solidFill>
                </a:rPr>
                <a:t>-</a:t>
              </a:r>
              <a:endParaRPr lang="fr-FR" sz="2800" b="1" dirty="0">
                <a:ln w="50800"/>
                <a:solidFill>
                  <a:srgbClr val="FCC000"/>
                </a:solidFill>
              </a:endParaRPr>
            </a:p>
          </p:txBody>
        </p:sp>
        <p:sp>
          <p:nvSpPr>
            <p:cNvPr id="49" name="Rectangle 48"/>
            <p:cNvSpPr/>
            <p:nvPr/>
          </p:nvSpPr>
          <p:spPr>
            <a:xfrm>
              <a:off x="6420906" y="1379415"/>
              <a:ext cx="1479892"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dirty="0">
                  <a:solidFill>
                    <a:prstClr val="white"/>
                  </a:solidFill>
                  <a:effectLst>
                    <a:outerShdw blurRad="38100" dist="38100" dir="2700000" algn="tl">
                      <a:srgbClr val="000000">
                        <a:alpha val="43137"/>
                      </a:srgbClr>
                    </a:outerShdw>
                  </a:effectLst>
                </a:rPr>
                <a:t>impact + 0,1</a:t>
              </a:r>
              <a:r>
                <a:rPr lang="fr-FR" dirty="0" smtClean="0">
                  <a:solidFill>
                    <a:prstClr val="white"/>
                  </a:solidFill>
                  <a:effectLst>
                    <a:outerShdw blurRad="38100" dist="38100" dir="2700000" algn="tl">
                      <a:srgbClr val="000000">
                        <a:alpha val="43137"/>
                      </a:srgbClr>
                    </a:outerShdw>
                  </a:effectLst>
                </a:rPr>
                <a:t>%</a:t>
              </a:r>
              <a:endParaRPr lang="en-US" dirty="0">
                <a:solidFill>
                  <a:prstClr val="white"/>
                </a:solidFill>
                <a:effectLst>
                  <a:outerShdw blurRad="38100" dist="38100" dir="2700000" algn="tl">
                    <a:srgbClr val="000000">
                      <a:alpha val="43137"/>
                    </a:srgbClr>
                  </a:outerShdw>
                </a:effectLst>
              </a:endParaRPr>
            </a:p>
          </p:txBody>
        </p:sp>
      </p:grpSp>
      <p:grpSp>
        <p:nvGrpSpPr>
          <p:cNvPr id="51" name="Groupe 50"/>
          <p:cNvGrpSpPr/>
          <p:nvPr/>
        </p:nvGrpSpPr>
        <p:grpSpPr>
          <a:xfrm>
            <a:off x="683664" y="3612600"/>
            <a:ext cx="7512599" cy="523220"/>
            <a:chOff x="683664" y="1286037"/>
            <a:chExt cx="7512599" cy="523220"/>
          </a:xfrm>
        </p:grpSpPr>
        <p:sp>
          <p:nvSpPr>
            <p:cNvPr id="52" name="Rectangle à coins arrondis 51"/>
            <p:cNvSpPr/>
            <p:nvPr/>
          </p:nvSpPr>
          <p:spPr>
            <a:xfrm>
              <a:off x="683664" y="1361309"/>
              <a:ext cx="7512599" cy="405544"/>
            </a:xfrm>
            <a:prstGeom prst="roundRect">
              <a:avLst/>
            </a:prstGeom>
            <a:gradFill>
              <a:gsLst>
                <a:gs pos="53000">
                  <a:schemeClr val="tx1">
                    <a:lumMod val="95000"/>
                    <a:lumOff val="5000"/>
                  </a:schemeClr>
                </a:gs>
                <a:gs pos="7000">
                  <a:schemeClr val="tx1">
                    <a:lumMod val="95000"/>
                    <a:lumOff val="5000"/>
                  </a:schemeClr>
                </a:gs>
                <a:gs pos="27083">
                  <a:schemeClr val="tx1">
                    <a:lumMod val="75000"/>
                    <a:lumOff val="25000"/>
                  </a:schemeClr>
                </a:gs>
                <a:gs pos="78000">
                  <a:schemeClr val="tx1">
                    <a:lumMod val="75000"/>
                    <a:lumOff val="25000"/>
                  </a:schemeClr>
                </a:gs>
                <a:gs pos="100000">
                  <a:schemeClr val="tx1">
                    <a:lumMod val="95000"/>
                    <a:lumOff val="5000"/>
                  </a:schemeClr>
                </a:gs>
              </a:gsLst>
              <a:lin ang="9000000" scaled="0"/>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rstMaterial="clear">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53" name="ZoneTexte 52"/>
            <p:cNvSpPr txBox="1"/>
            <p:nvPr/>
          </p:nvSpPr>
          <p:spPr>
            <a:xfrm>
              <a:off x="3107564" y="1381411"/>
              <a:ext cx="2506655" cy="369332"/>
            </a:xfrm>
            <a:prstGeom prst="rect">
              <a:avLst/>
            </a:prstGeom>
            <a:noFill/>
          </p:spPr>
          <p:txBody>
            <a:bodyPr wrap="square" rtlCol="0">
              <a:spAutoFit/>
            </a:bodyPr>
            <a:lstStyle/>
            <a:p>
              <a:r>
                <a:rPr lang="fr-FR" dirty="0">
                  <a:solidFill>
                    <a:prstClr val="white">
                      <a:lumMod val="95000"/>
                    </a:prstClr>
                  </a:solidFill>
                  <a:effectLst>
                    <a:outerShdw blurRad="38100" dist="38100" dir="2700000" algn="tl">
                      <a:srgbClr val="000000">
                        <a:alpha val="43137"/>
                      </a:srgbClr>
                    </a:outerShdw>
                  </a:effectLst>
                </a:rPr>
                <a:t>entrées atelier </a:t>
              </a:r>
              <a:endParaRPr lang="en-US" dirty="0">
                <a:solidFill>
                  <a:prstClr val="white">
                    <a:lumMod val="95000"/>
                  </a:prstClr>
                </a:solidFill>
                <a:effectLst>
                  <a:outerShdw blurRad="38100" dist="38100" dir="2700000" algn="tl">
                    <a:srgbClr val="000000">
                      <a:alpha val="43137"/>
                    </a:srgbClr>
                  </a:outerShdw>
                </a:effectLst>
              </a:endParaRPr>
            </a:p>
          </p:txBody>
        </p:sp>
        <p:sp>
          <p:nvSpPr>
            <p:cNvPr id="58" name="Rectangle 57"/>
            <p:cNvSpPr/>
            <p:nvPr/>
          </p:nvSpPr>
          <p:spPr>
            <a:xfrm>
              <a:off x="961851" y="1379415"/>
              <a:ext cx="1345240"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b="1" dirty="0">
                  <a:solidFill>
                    <a:prstClr val="white">
                      <a:lumMod val="95000"/>
                    </a:prstClr>
                  </a:solidFill>
                  <a:effectLst>
                    <a:outerShdw blurRad="38100" dist="38100" dir="2700000" algn="tl">
                      <a:srgbClr val="000000">
                        <a:alpha val="43137"/>
                      </a:srgbClr>
                    </a:outerShdw>
                  </a:effectLst>
                </a:rPr>
                <a:t>Après-Vente</a:t>
              </a:r>
              <a:endParaRPr lang="fr-FR" b="1" dirty="0">
                <a:solidFill>
                  <a:prstClr val="black"/>
                </a:solidFill>
                <a:effectLst>
                  <a:outerShdw blurRad="38100" dist="38100" dir="2700000" algn="tl">
                    <a:srgbClr val="000000">
                      <a:alpha val="43137"/>
                    </a:srgbClr>
                  </a:outerShdw>
                </a:effectLst>
              </a:endParaRPr>
            </a:p>
          </p:txBody>
        </p:sp>
        <p:sp>
          <p:nvSpPr>
            <p:cNvPr id="59" name="Rectangle 58"/>
            <p:cNvSpPr/>
            <p:nvPr/>
          </p:nvSpPr>
          <p:spPr>
            <a:xfrm>
              <a:off x="2664884" y="1286037"/>
              <a:ext cx="285879" cy="523220"/>
            </a:xfrm>
            <a:prstGeom prst="rect">
              <a:avLst/>
            </a:prstGeom>
            <a:noFill/>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fr-FR" sz="2800" b="1" dirty="0" smtClean="0">
                  <a:ln w="50800"/>
                  <a:solidFill>
                    <a:srgbClr val="FCC000"/>
                  </a:solidFill>
                </a:rPr>
                <a:t>+</a:t>
              </a:r>
              <a:endParaRPr lang="fr-FR" sz="2800" b="1" dirty="0">
                <a:ln w="50800"/>
                <a:solidFill>
                  <a:srgbClr val="FCC000"/>
                </a:solidFill>
              </a:endParaRPr>
            </a:p>
          </p:txBody>
        </p:sp>
        <p:sp>
          <p:nvSpPr>
            <p:cNvPr id="60" name="Rectangle 59"/>
            <p:cNvSpPr/>
            <p:nvPr/>
          </p:nvSpPr>
          <p:spPr>
            <a:xfrm>
              <a:off x="6420906" y="1379415"/>
              <a:ext cx="1479892"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dirty="0">
                  <a:solidFill>
                    <a:prstClr val="white"/>
                  </a:solidFill>
                  <a:effectLst>
                    <a:outerShdw blurRad="38100" dist="38100" dir="2700000" algn="tl">
                      <a:srgbClr val="000000">
                        <a:alpha val="43137"/>
                      </a:srgbClr>
                    </a:outerShdw>
                  </a:effectLst>
                </a:rPr>
                <a:t>impact + </a:t>
              </a:r>
              <a:r>
                <a:rPr lang="fr-FR" dirty="0" smtClean="0">
                  <a:solidFill>
                    <a:prstClr val="white"/>
                  </a:solidFill>
                  <a:effectLst>
                    <a:outerShdw blurRad="38100" dist="38100" dir="2700000" algn="tl">
                      <a:srgbClr val="000000">
                        <a:alpha val="43137"/>
                      </a:srgbClr>
                    </a:outerShdw>
                  </a:effectLst>
                </a:rPr>
                <a:t>0,5%</a:t>
              </a:r>
              <a:endParaRPr lang="en-US" dirty="0">
                <a:solidFill>
                  <a:prstClr val="white"/>
                </a:solidFill>
                <a:effectLst>
                  <a:outerShdw blurRad="38100" dist="38100" dir="2700000" algn="tl">
                    <a:srgbClr val="000000">
                      <a:alpha val="43137"/>
                    </a:srgbClr>
                  </a:outerShdw>
                </a:effectLst>
              </a:endParaRPr>
            </a:p>
          </p:txBody>
        </p:sp>
      </p:grpSp>
      <p:grpSp>
        <p:nvGrpSpPr>
          <p:cNvPr id="61" name="Groupe 60"/>
          <p:cNvGrpSpPr/>
          <p:nvPr/>
        </p:nvGrpSpPr>
        <p:grpSpPr>
          <a:xfrm>
            <a:off x="683664" y="4111522"/>
            <a:ext cx="7512599" cy="523220"/>
            <a:chOff x="683664" y="1286037"/>
            <a:chExt cx="7512599" cy="523220"/>
          </a:xfrm>
        </p:grpSpPr>
        <p:sp>
          <p:nvSpPr>
            <p:cNvPr id="62" name="Rectangle à coins arrondis 61"/>
            <p:cNvSpPr/>
            <p:nvPr/>
          </p:nvSpPr>
          <p:spPr>
            <a:xfrm>
              <a:off x="683664" y="1361309"/>
              <a:ext cx="7512599" cy="405544"/>
            </a:xfrm>
            <a:prstGeom prst="roundRect">
              <a:avLst/>
            </a:prstGeom>
            <a:gradFill>
              <a:gsLst>
                <a:gs pos="53000">
                  <a:schemeClr val="tx1">
                    <a:lumMod val="95000"/>
                    <a:lumOff val="5000"/>
                  </a:schemeClr>
                </a:gs>
                <a:gs pos="7000">
                  <a:schemeClr val="tx1">
                    <a:lumMod val="95000"/>
                    <a:lumOff val="5000"/>
                  </a:schemeClr>
                </a:gs>
                <a:gs pos="27083">
                  <a:schemeClr val="tx1">
                    <a:lumMod val="75000"/>
                    <a:lumOff val="25000"/>
                  </a:schemeClr>
                </a:gs>
                <a:gs pos="78000">
                  <a:schemeClr val="tx1">
                    <a:lumMod val="75000"/>
                    <a:lumOff val="25000"/>
                  </a:schemeClr>
                </a:gs>
                <a:gs pos="100000">
                  <a:schemeClr val="tx1">
                    <a:lumMod val="95000"/>
                    <a:lumOff val="5000"/>
                  </a:schemeClr>
                </a:gs>
              </a:gsLst>
              <a:lin ang="9000000" scaled="0"/>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rstMaterial="clear">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63" name="ZoneTexte 62"/>
            <p:cNvSpPr txBox="1"/>
            <p:nvPr/>
          </p:nvSpPr>
          <p:spPr>
            <a:xfrm>
              <a:off x="3107564" y="1381411"/>
              <a:ext cx="2506655" cy="369332"/>
            </a:xfrm>
            <a:prstGeom prst="rect">
              <a:avLst/>
            </a:prstGeom>
            <a:noFill/>
          </p:spPr>
          <p:txBody>
            <a:bodyPr wrap="square" rtlCol="0">
              <a:spAutoFit/>
            </a:bodyPr>
            <a:lstStyle/>
            <a:p>
              <a:r>
                <a:rPr lang="fr-FR" dirty="0">
                  <a:solidFill>
                    <a:prstClr val="white">
                      <a:lumMod val="95000"/>
                    </a:prstClr>
                  </a:solidFill>
                  <a:effectLst>
                    <a:outerShdw blurRad="38100" dist="38100" dir="2700000" algn="tl">
                      <a:srgbClr val="000000">
                        <a:alpha val="43137"/>
                      </a:srgbClr>
                    </a:outerShdw>
                  </a:effectLst>
                </a:rPr>
                <a:t>frais financiers </a:t>
              </a:r>
              <a:endParaRPr lang="en-US" dirty="0">
                <a:solidFill>
                  <a:prstClr val="white">
                    <a:lumMod val="95000"/>
                  </a:prstClr>
                </a:solidFill>
                <a:effectLst>
                  <a:outerShdw blurRad="38100" dist="38100" dir="2700000" algn="tl">
                    <a:srgbClr val="000000">
                      <a:alpha val="43137"/>
                    </a:srgbClr>
                  </a:outerShdw>
                </a:effectLst>
              </a:endParaRPr>
            </a:p>
          </p:txBody>
        </p:sp>
        <p:sp>
          <p:nvSpPr>
            <p:cNvPr id="64" name="Rectangle 63"/>
            <p:cNvSpPr/>
            <p:nvPr/>
          </p:nvSpPr>
          <p:spPr>
            <a:xfrm>
              <a:off x="961851" y="1379415"/>
              <a:ext cx="955262"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b="1" dirty="0">
                  <a:solidFill>
                    <a:prstClr val="white">
                      <a:lumMod val="95000"/>
                    </a:prstClr>
                  </a:solidFill>
                  <a:effectLst>
                    <a:outerShdw blurRad="38100" dist="38100" dir="2700000" algn="tl">
                      <a:srgbClr val="000000">
                        <a:alpha val="43137"/>
                      </a:srgbClr>
                    </a:outerShdw>
                  </a:effectLst>
                </a:rPr>
                <a:t>Charges</a:t>
              </a:r>
              <a:endParaRPr lang="fr-FR" b="1" dirty="0">
                <a:solidFill>
                  <a:prstClr val="black"/>
                </a:solidFill>
                <a:effectLst>
                  <a:outerShdw blurRad="38100" dist="38100" dir="2700000" algn="tl">
                    <a:srgbClr val="000000">
                      <a:alpha val="43137"/>
                    </a:srgbClr>
                  </a:outerShdw>
                </a:effectLst>
              </a:endParaRPr>
            </a:p>
          </p:txBody>
        </p:sp>
        <p:sp>
          <p:nvSpPr>
            <p:cNvPr id="65" name="Rectangle 64"/>
            <p:cNvSpPr/>
            <p:nvPr/>
          </p:nvSpPr>
          <p:spPr>
            <a:xfrm>
              <a:off x="2701096" y="1286037"/>
              <a:ext cx="285879" cy="523220"/>
            </a:xfrm>
            <a:prstGeom prst="rect">
              <a:avLst/>
            </a:prstGeom>
            <a:noFill/>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fr-FR" sz="2800" b="1" dirty="0" smtClean="0">
                  <a:ln w="50800"/>
                  <a:solidFill>
                    <a:srgbClr val="FCC000"/>
                  </a:solidFill>
                </a:rPr>
                <a:t>-</a:t>
              </a:r>
              <a:endParaRPr lang="fr-FR" sz="2800" b="1" dirty="0">
                <a:ln w="50800"/>
                <a:solidFill>
                  <a:srgbClr val="FCC000"/>
                </a:solidFill>
              </a:endParaRPr>
            </a:p>
          </p:txBody>
        </p:sp>
        <p:sp>
          <p:nvSpPr>
            <p:cNvPr id="66" name="Rectangle 65"/>
            <p:cNvSpPr/>
            <p:nvPr/>
          </p:nvSpPr>
          <p:spPr>
            <a:xfrm>
              <a:off x="6420906" y="1379415"/>
              <a:ext cx="1479892" cy="369332"/>
            </a:xfrm>
            <a:prstGeom prst="rect">
              <a:avLst/>
            </a:prstGeom>
            <a:solidFill>
              <a:srgbClr val="294E89"/>
            </a:solidFill>
            <a:effectLst>
              <a:innerShdw blurRad="63500" dist="50800" dir="13500000">
                <a:prstClr val="black">
                  <a:alpha val="50000"/>
                </a:prstClr>
              </a:innerShdw>
            </a:effectLst>
          </p:spPr>
          <p:txBody>
            <a:bodyPr wrap="none">
              <a:spAutoFit/>
            </a:bodyPr>
            <a:lstStyle/>
            <a:p>
              <a:r>
                <a:rPr lang="fr-FR" dirty="0">
                  <a:solidFill>
                    <a:prstClr val="white"/>
                  </a:solidFill>
                  <a:effectLst>
                    <a:outerShdw blurRad="38100" dist="38100" dir="2700000" algn="tl">
                      <a:srgbClr val="000000">
                        <a:alpha val="43137"/>
                      </a:srgbClr>
                    </a:outerShdw>
                  </a:effectLst>
                </a:rPr>
                <a:t>impact + </a:t>
              </a:r>
              <a:r>
                <a:rPr lang="fr-FR" dirty="0" smtClean="0">
                  <a:solidFill>
                    <a:prstClr val="white"/>
                  </a:solidFill>
                  <a:effectLst>
                    <a:outerShdw blurRad="38100" dist="38100" dir="2700000" algn="tl">
                      <a:srgbClr val="000000">
                        <a:alpha val="43137"/>
                      </a:srgbClr>
                    </a:outerShdw>
                  </a:effectLst>
                </a:rPr>
                <a:t>0,1%</a:t>
              </a:r>
              <a:endParaRPr lang="en-US" dirty="0">
                <a:solidFill>
                  <a:prstClr val="white"/>
                </a:solidFill>
                <a:effectLst>
                  <a:outerShdw blurRad="38100" dist="38100" dir="2700000" algn="tl">
                    <a:srgbClr val="000000">
                      <a:alpha val="43137"/>
                    </a:srgbClr>
                  </a:outerShdw>
                </a:effectLst>
              </a:endParaRPr>
            </a:p>
          </p:txBody>
        </p:sp>
      </p:grpSp>
      <p:sp>
        <p:nvSpPr>
          <p:cNvPr id="67" name="Rectangle à coins arrondis 66"/>
          <p:cNvSpPr/>
          <p:nvPr/>
        </p:nvSpPr>
        <p:spPr>
          <a:xfrm>
            <a:off x="3807841" y="1032122"/>
            <a:ext cx="991777" cy="324465"/>
          </a:xfrm>
          <a:prstGeom prst="roundRect">
            <a:avLst/>
          </a:prstGeom>
          <a:ln w="57150">
            <a:no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r>
              <a:rPr lang="fr-FR" sz="2000" dirty="0" smtClean="0">
                <a:solidFill>
                  <a:prstClr val="white"/>
                </a:solidFill>
                <a:effectLst>
                  <a:outerShdw blurRad="38100" dist="38100" dir="2700000" algn="tl">
                    <a:srgbClr val="000000">
                      <a:alpha val="43137"/>
                    </a:srgbClr>
                  </a:outerShdw>
                </a:effectLst>
              </a:rPr>
              <a:t>+ 0,8%</a:t>
            </a:r>
            <a:endParaRPr lang="fr-FR" sz="2000" dirty="0">
              <a:solidFill>
                <a:prstClr val="white"/>
              </a:solidFill>
              <a:effectLst>
                <a:outerShdw blurRad="38100" dist="38100" dir="2700000" algn="tl">
                  <a:srgbClr val="000000">
                    <a:alpha val="43137"/>
                  </a:srgbClr>
                </a:outerShdw>
              </a:effectLst>
            </a:endParaRPr>
          </a:p>
        </p:txBody>
      </p:sp>
      <p:pic>
        <p:nvPicPr>
          <p:cNvPr id="50" name="Picture 3" descr="C:\Users\xavier\Desktop\Opel\bonne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34047" y="3993308"/>
            <a:ext cx="527538" cy="542057"/>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p:cNvSpPr/>
          <p:nvPr/>
        </p:nvSpPr>
        <p:spPr>
          <a:xfrm>
            <a:off x="5258584" y="1977117"/>
            <a:ext cx="1111046" cy="2605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50000"/>
                  </a:prstClr>
                </a:solidFill>
              </a:rPr>
              <a:t>Bénéfices</a:t>
            </a:r>
            <a:endParaRPr lang="fr-FR" dirty="0">
              <a:solidFill>
                <a:prstClr val="white">
                  <a:lumMod val="50000"/>
                </a:prstClr>
              </a:solidFill>
            </a:endParaRPr>
          </a:p>
        </p:txBody>
      </p:sp>
      <p:sp>
        <p:nvSpPr>
          <p:cNvPr id="56" name="Rectangle 55"/>
          <p:cNvSpPr/>
          <p:nvPr/>
        </p:nvSpPr>
        <p:spPr>
          <a:xfrm>
            <a:off x="2366391" y="1975344"/>
            <a:ext cx="973394" cy="2754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50000"/>
                  </a:prstClr>
                </a:solidFill>
              </a:rPr>
              <a:t>Charges</a:t>
            </a:r>
            <a:endParaRPr lang="fr-FR" dirty="0">
              <a:solidFill>
                <a:prstClr val="white">
                  <a:lumMod val="50000"/>
                </a:prstClr>
              </a:solidFill>
            </a:endParaRPr>
          </a:p>
        </p:txBody>
      </p:sp>
    </p:spTree>
    <p:extLst>
      <p:ext uri="{BB962C8B-B14F-4D97-AF65-F5344CB8AC3E}">
        <p14:creationId xmlns:p14="http://schemas.microsoft.com/office/powerpoint/2010/main" val="9683378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57"/>
                                        </p:tgtEl>
                                        <p:attrNameLst>
                                          <p:attrName>style.visibility</p:attrName>
                                        </p:attrNameLst>
                                      </p:cBhvr>
                                      <p:to>
                                        <p:strVal val="visible"/>
                                      </p:to>
                                    </p:set>
                                    <p:animEffect transition="in" filter="fade">
                                      <p:cBhvr>
                                        <p:cTn id="13" dur="500"/>
                                        <p:tgtEl>
                                          <p:spTgt spid="20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par>
                                <p:cTn id="29" presetID="10"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50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1000"/>
                                        <p:tgtEl>
                                          <p:spTgt spid="3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down)">
                                      <p:cBhvr>
                                        <p:cTn id="39" dur="1500"/>
                                        <p:tgtEl>
                                          <p:spTgt spid="68"/>
                                        </p:tgtEl>
                                      </p:cBhvr>
                                    </p:animEffect>
                                  </p:childTnLst>
                                </p:cTn>
                              </p:par>
                              <p:par>
                                <p:cTn id="40" presetID="8" presetClass="emph" presetSubtype="0" fill="hold" nodeType="withEffect">
                                  <p:stCondLst>
                                    <p:cond delay="0"/>
                                  </p:stCondLst>
                                  <p:childTnLst>
                                    <p:animRot by="900000">
                                      <p:cBhvr>
                                        <p:cTn id="41" dur="1500" fill="hold"/>
                                        <p:tgtEl>
                                          <p:spTgt spid="3"/>
                                        </p:tgtEl>
                                        <p:attrNameLst>
                                          <p:attrName>r</p:attrName>
                                        </p:attrNameLst>
                                      </p:cBhvr>
                                    </p:animRo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1000"/>
                                        <p:tgtEl>
                                          <p:spTgt spid="43"/>
                                        </p:tgtEl>
                                      </p:cBhvr>
                                    </p:animEffect>
                                  </p:childTnLst>
                                </p:cTn>
                              </p:par>
                              <p:par>
                                <p:cTn id="47" presetID="22" presetClass="exit" presetSubtype="1" fill="hold" grpId="1" nodeType="withEffect">
                                  <p:stCondLst>
                                    <p:cond delay="0"/>
                                  </p:stCondLst>
                                  <p:childTnLst>
                                    <p:animEffect transition="out" filter="wipe(up)">
                                      <p:cBhvr>
                                        <p:cTn id="48" dur="2000"/>
                                        <p:tgtEl>
                                          <p:spTgt spid="47"/>
                                        </p:tgtEl>
                                      </p:cBhvr>
                                    </p:animEffect>
                                    <p:set>
                                      <p:cBhvr>
                                        <p:cTn id="49" dur="1" fill="hold">
                                          <p:stCondLst>
                                            <p:cond delay="1999"/>
                                          </p:stCondLst>
                                        </p:cTn>
                                        <p:tgtEl>
                                          <p:spTgt spid="47"/>
                                        </p:tgtEl>
                                        <p:attrNameLst>
                                          <p:attrName>style.visibility</p:attrName>
                                        </p:attrNameLst>
                                      </p:cBhvr>
                                      <p:to>
                                        <p:strVal val="hidden"/>
                                      </p:to>
                                    </p:set>
                                  </p:childTnLst>
                                </p:cTn>
                              </p:par>
                              <p:par>
                                <p:cTn id="50" presetID="8" presetClass="emph" presetSubtype="0" fill="hold" nodeType="withEffect">
                                  <p:stCondLst>
                                    <p:cond delay="0"/>
                                  </p:stCondLst>
                                  <p:childTnLst>
                                    <p:animRot by="900000">
                                      <p:cBhvr>
                                        <p:cTn id="51" dur="2000" fill="hold"/>
                                        <p:tgtEl>
                                          <p:spTgt spid="3"/>
                                        </p:tgtEl>
                                        <p:attrNameLst>
                                          <p:attrName>r</p:attrName>
                                        </p:attrNameLst>
                                      </p:cBhvr>
                                    </p:animRo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40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1000"/>
                                        <p:tgtEl>
                                          <p:spTgt spid="5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down)">
                                      <p:cBhvr>
                                        <p:cTn id="59" dur="1500"/>
                                        <p:tgtEl>
                                          <p:spTgt spid="69"/>
                                        </p:tgtEl>
                                      </p:cBhvr>
                                    </p:animEffect>
                                  </p:childTnLst>
                                </p:cTn>
                              </p:par>
                              <p:par>
                                <p:cTn id="60" presetID="8" presetClass="emph" presetSubtype="0" fill="hold" nodeType="withEffect">
                                  <p:stCondLst>
                                    <p:cond delay="0"/>
                                  </p:stCondLst>
                                  <p:childTnLst>
                                    <p:animRot by="900000">
                                      <p:cBhvr>
                                        <p:cTn id="61" dur="1500" fill="hold"/>
                                        <p:tgtEl>
                                          <p:spTgt spid="3"/>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wipe(left)">
                                      <p:cBhvr>
                                        <p:cTn id="66" dur="1000"/>
                                        <p:tgtEl>
                                          <p:spTgt spid="61"/>
                                        </p:tgtEl>
                                      </p:cBhvr>
                                    </p:animEffect>
                                  </p:childTnLst>
                                </p:cTn>
                              </p:par>
                              <p:par>
                                <p:cTn id="67" presetID="22" presetClass="exit" presetSubtype="1" fill="hold" grpId="1" nodeType="withEffect">
                                  <p:stCondLst>
                                    <p:cond delay="0"/>
                                  </p:stCondLst>
                                  <p:childTnLst>
                                    <p:animEffect transition="out" filter="wipe(up)">
                                      <p:cBhvr>
                                        <p:cTn id="68" dur="2000"/>
                                        <p:tgtEl>
                                          <p:spTgt spid="70"/>
                                        </p:tgtEl>
                                      </p:cBhvr>
                                    </p:animEffect>
                                    <p:set>
                                      <p:cBhvr>
                                        <p:cTn id="69" dur="1" fill="hold">
                                          <p:stCondLst>
                                            <p:cond delay="1999"/>
                                          </p:stCondLst>
                                        </p:cTn>
                                        <p:tgtEl>
                                          <p:spTgt spid="70"/>
                                        </p:tgtEl>
                                        <p:attrNameLst>
                                          <p:attrName>style.visibility</p:attrName>
                                        </p:attrNameLst>
                                      </p:cBhvr>
                                      <p:to>
                                        <p:strVal val="hidden"/>
                                      </p:to>
                                    </p:set>
                                  </p:childTnLst>
                                </p:cTn>
                              </p:par>
                              <p:par>
                                <p:cTn id="70" presetID="8" presetClass="emph" presetSubtype="0" fill="hold" nodeType="withEffect">
                                  <p:stCondLst>
                                    <p:cond delay="0"/>
                                  </p:stCondLst>
                                  <p:childTnLst>
                                    <p:animRot by="900000">
                                      <p:cBhvr>
                                        <p:cTn id="71" dur="2000" fill="hold"/>
                                        <p:tgtEl>
                                          <p:spTgt spid="3"/>
                                        </p:tgtEl>
                                        <p:attrNameLst>
                                          <p:attrName>r</p:attrName>
                                        </p:attrNameLst>
                                      </p:cBhvr>
                                    </p:animRot>
                                  </p:childTnLst>
                                </p:cTn>
                              </p:par>
                            </p:childTnLst>
                          </p:cTn>
                        </p:par>
                        <p:par>
                          <p:cTn id="72" fill="hold">
                            <p:stCondLst>
                              <p:cond delay="2000"/>
                            </p:stCondLst>
                            <p:childTnLst>
                              <p:par>
                                <p:cTn id="73" presetID="53" presetClass="entr" presetSubtype="16"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 calcmode="lin" valueType="num">
                                      <p:cBhvr>
                                        <p:cTn id="75" dur="1000" fill="hold"/>
                                        <p:tgtEl>
                                          <p:spTgt spid="67"/>
                                        </p:tgtEl>
                                        <p:attrNameLst>
                                          <p:attrName>ppt_w</p:attrName>
                                        </p:attrNameLst>
                                      </p:cBhvr>
                                      <p:tavLst>
                                        <p:tav tm="0">
                                          <p:val>
                                            <p:fltVal val="0"/>
                                          </p:val>
                                        </p:tav>
                                        <p:tav tm="100000">
                                          <p:val>
                                            <p:strVal val="#ppt_w"/>
                                          </p:val>
                                        </p:tav>
                                      </p:tavLst>
                                    </p:anim>
                                    <p:anim calcmode="lin" valueType="num">
                                      <p:cBhvr>
                                        <p:cTn id="76" dur="1000" fill="hold"/>
                                        <p:tgtEl>
                                          <p:spTgt spid="67"/>
                                        </p:tgtEl>
                                        <p:attrNameLst>
                                          <p:attrName>ppt_h</p:attrName>
                                        </p:attrNameLst>
                                      </p:cBhvr>
                                      <p:tavLst>
                                        <p:tav tm="0">
                                          <p:val>
                                            <p:fltVal val="0"/>
                                          </p:val>
                                        </p:tav>
                                        <p:tav tm="100000">
                                          <p:val>
                                            <p:strVal val="#ppt_h"/>
                                          </p:val>
                                        </p:tav>
                                      </p:tavLst>
                                    </p:anim>
                                    <p:animEffect transition="in" filter="fade">
                                      <p:cBhvr>
                                        <p:cTn id="77" dur="1000"/>
                                        <p:tgtEl>
                                          <p:spTgt spid="67"/>
                                        </p:tgtEl>
                                      </p:cBhvr>
                                    </p:animEffect>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nodeType="click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anim calcmode="lin" valueType="num">
                                      <p:cBhvr>
                                        <p:cTn id="83" dur="1000" fill="hold"/>
                                        <p:tgtEl>
                                          <p:spTgt spid="50"/>
                                        </p:tgtEl>
                                        <p:attrNameLst>
                                          <p:attrName>ppt_x</p:attrName>
                                        </p:attrNameLst>
                                      </p:cBhvr>
                                      <p:tavLst>
                                        <p:tav tm="0">
                                          <p:val>
                                            <p:strVal val="#ppt_x"/>
                                          </p:val>
                                        </p:tav>
                                        <p:tav tm="100000">
                                          <p:val>
                                            <p:strVal val="#ppt_x"/>
                                          </p:val>
                                        </p:tav>
                                      </p:tavLst>
                                    </p:anim>
                                    <p:anim calcmode="lin" valueType="num">
                                      <p:cBhvr>
                                        <p:cTn id="8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68" grpId="0" animBg="1"/>
      <p:bldP spid="71" grpId="0" animBg="1"/>
      <p:bldP spid="47" grpId="0" animBg="1"/>
      <p:bldP spid="47" grpId="1" animBg="1"/>
      <p:bldP spid="70" grpId="0" animBg="1"/>
      <p:bldP spid="70" grpId="1" animBg="1"/>
      <p:bldP spid="5" grpId="0" animBg="1"/>
      <p:bldP spid="28" grpId="0"/>
      <p:bldP spid="2057" grpId="0" animBg="1"/>
      <p:bldP spid="67" grpId="0"/>
      <p:bldP spid="54"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8594" y="1170875"/>
            <a:ext cx="6420462" cy="4056495"/>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endParaRPr lang="fr-FR" sz="2800" b="1"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a:p>
            <a:pPr algn="ctr" defTabSz="457200">
              <a:spcBef>
                <a:spcPct val="20000"/>
              </a:spcBef>
              <a:buClr>
                <a:srgbClr val="FCC000"/>
              </a:buClr>
            </a:pPr>
            <a:endPar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a:p>
            <a:pPr algn="ctr" defTabSz="457200">
              <a:spcBef>
                <a:spcPct val="20000"/>
              </a:spcBef>
              <a:buClr>
                <a:srgbClr val="FCC000"/>
              </a:buClr>
            </a:pPr>
            <a:endParaRPr lang="fr-FR" sz="2800" b="1"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a:p>
            <a:pPr algn="ctr" defTabSz="457200">
              <a:spcBef>
                <a:spcPct val="20000"/>
              </a:spcBef>
              <a:buClr>
                <a:srgbClr val="FCC000"/>
              </a:buClr>
            </a:pPr>
            <a:endPar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a:p>
            <a:pPr algn="ctr" defTabSz="457200">
              <a:spcBef>
                <a:spcPct val="20000"/>
              </a:spcBef>
              <a:buClr>
                <a:srgbClr val="FCC000"/>
              </a:buClr>
            </a:pPr>
            <a:endParaRPr lang="fr-FR" sz="2800" b="1"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a:p>
            <a:pPr algn="ctr" defTabSz="457200">
              <a:spcBef>
                <a:spcPct val="20000"/>
              </a:spcBef>
              <a:buClr>
                <a:srgbClr val="FCC000"/>
              </a:buClr>
            </a:pPr>
            <a:r>
              <a:rPr lang="fr-FR" sz="2800" b="1"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Yves PASQUIER-DESVIGNES</a:t>
            </a:r>
          </a:p>
          <a:p>
            <a:pPr algn="ctr" defTabSz="457200">
              <a:spcBef>
                <a:spcPct val="20000"/>
              </a:spcBef>
              <a:buClr>
                <a:srgbClr val="FCC000"/>
              </a:buClr>
            </a:pPr>
            <a:r>
              <a:rPr lang="fr-FR" sz="2000" b="1"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Président </a:t>
            </a: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
            </a:r>
            <a:b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br>
            <a:endPar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p:txBody>
      </p:sp>
    </p:spTree>
    <p:extLst>
      <p:ext uri="{BB962C8B-B14F-4D97-AF65-F5344CB8AC3E}">
        <p14:creationId xmlns:p14="http://schemas.microsoft.com/office/powerpoint/2010/main" val="145410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8594" y="3832098"/>
            <a:ext cx="6420462" cy="1200329"/>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Thierry </a:t>
            </a: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ROUGEOT</a:t>
            </a:r>
          </a:p>
          <a:p>
            <a:pPr algn="ctr" defTabSz="457200">
              <a:spcBef>
                <a:spcPct val="20000"/>
              </a:spcBef>
              <a:buClr>
                <a:srgbClr val="FCC000"/>
              </a:buClr>
            </a:pPr>
            <a:r>
              <a:rPr lang="fr-FR" sz="20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Directeur </a:t>
            </a:r>
            <a:r>
              <a:rPr lang="fr-FR" sz="20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Général GMAC Banque</a:t>
            </a:r>
            <a:br>
              <a:rPr lang="fr-FR" sz="20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br>
            <a:endParaRPr lang="fr-FR" sz="20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p:txBody>
      </p:sp>
    </p:spTree>
    <p:extLst>
      <p:ext uri="{BB962C8B-B14F-4D97-AF65-F5344CB8AC3E}">
        <p14:creationId xmlns:p14="http://schemas.microsoft.com/office/powerpoint/2010/main" val="3040042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ppt_x</p:attrName>
                                        </p:attrNameLst>
                                      </p:cBhvr>
                                      <p:tavLst>
                                        <p:tav tm="0">
                                          <p:val>
                                            <p:strVal val="#ppt_x"/>
                                          </p:val>
                                        </p:tav>
                                        <p:tav tm="100000">
                                          <p:val>
                                            <p:strVal val="#ppt_x"/>
                                          </p:val>
                                        </p:tav>
                                      </p:tavLst>
                                    </p:anim>
                                    <p:anim calcmode="lin" valueType="num">
                                      <p:cBhvr>
                                        <p:cTn id="9"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299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solidFill>
                  <a:schemeClr val="bg1"/>
                </a:solidFill>
                <a:effectLst>
                  <a:outerShdw blurRad="38100" dist="38100" dir="2700000" algn="tl">
                    <a:srgbClr val="000000">
                      <a:alpha val="43137"/>
                    </a:srgbClr>
                  </a:outerShdw>
                  <a:reflection blurRad="6350" stA="20000" endPos="46000" dir="5400000" sy="-100000" algn="bl" rotWithShape="0"/>
                </a:effectLst>
              </a:rPr>
              <a:t>TRANSFORMER L’ESSAI DE 2012</a:t>
            </a: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Content Placeholder 2"/>
          <p:cNvSpPr>
            <a:spLocks noGrp="1"/>
          </p:cNvSpPr>
          <p:nvPr>
            <p:ph idx="1"/>
          </p:nvPr>
        </p:nvSpPr>
        <p:spPr>
          <a:xfrm>
            <a:off x="453433" y="1749028"/>
            <a:ext cx="6851104" cy="3394472"/>
          </a:xfrm>
        </p:spPr>
        <p:txBody>
          <a:bodyPr>
            <a:normAutofit/>
          </a:bodyPr>
          <a:lstStyle/>
          <a:p>
            <a:pPr marL="0" indent="0">
              <a:buNone/>
            </a:pPr>
            <a:r>
              <a:rPr lang="fr-FR" sz="2000" dirty="0">
                <a:effectLst>
                  <a:outerShdw blurRad="38100" dist="38100" dir="2700000" algn="tl">
                    <a:srgbClr val="000000">
                      <a:alpha val="43137"/>
                    </a:srgbClr>
                  </a:outerShdw>
                </a:effectLst>
              </a:rPr>
              <a:t>GMAC Banque = </a:t>
            </a:r>
            <a:r>
              <a:rPr lang="fr-FR" sz="2000" dirty="0" smtClean="0">
                <a:effectLst>
                  <a:outerShdw blurRad="38100" dist="38100" dir="2700000" algn="tl">
                    <a:srgbClr val="000000">
                      <a:alpha val="43137"/>
                    </a:srgbClr>
                  </a:outerShdw>
                </a:effectLst>
              </a:rPr>
              <a:t>Captive</a:t>
            </a:r>
          </a:p>
          <a:p>
            <a:pPr marL="0" indent="0">
              <a:buNone/>
            </a:pPr>
            <a:endParaRPr lang="fr-FR" sz="2000" dirty="0">
              <a:effectLst>
                <a:outerShdw blurRad="38100" dist="38100" dir="2700000" algn="tl">
                  <a:srgbClr val="000000">
                    <a:alpha val="43137"/>
                  </a:srgbClr>
                </a:outerShdw>
              </a:effectLst>
            </a:endParaRPr>
          </a:p>
          <a:p>
            <a:pPr marL="0" indent="0">
              <a:buNone/>
            </a:pPr>
            <a:r>
              <a:rPr lang="fr-FR" sz="2000" dirty="0" smtClean="0">
                <a:effectLst>
                  <a:outerShdw blurRad="38100" dist="38100" dir="2700000" algn="tl">
                    <a:srgbClr val="000000">
                      <a:alpha val="43137"/>
                    </a:srgbClr>
                  </a:outerShdw>
                </a:effectLst>
              </a:rPr>
              <a:t>Engagements pris</a:t>
            </a:r>
          </a:p>
          <a:p>
            <a:pPr lvl="1">
              <a:buClr>
                <a:schemeClr val="bg1"/>
              </a:buClr>
            </a:pPr>
            <a:r>
              <a:rPr lang="fr-FR" sz="1800" dirty="0">
                <a:effectLst>
                  <a:outerShdw blurRad="38100" dist="38100" dir="2700000" algn="tl">
                    <a:srgbClr val="000000">
                      <a:alpha val="43137"/>
                    </a:srgbClr>
                  </a:outerShdw>
                </a:effectLst>
              </a:rPr>
              <a:t>Baisse frais </a:t>
            </a:r>
            <a:r>
              <a:rPr lang="fr-FR" sz="1800" dirty="0" smtClean="0">
                <a:effectLst>
                  <a:outerShdw blurRad="38100" dist="38100" dir="2700000" algn="tl">
                    <a:srgbClr val="000000">
                      <a:alpha val="43137"/>
                    </a:srgbClr>
                  </a:outerShdw>
                </a:effectLst>
              </a:rPr>
              <a:t>financiers </a:t>
            </a:r>
            <a:endParaRPr lang="fr-FR" sz="1800" dirty="0">
              <a:effectLst>
                <a:outerShdw blurRad="38100" dist="38100" dir="2700000" algn="tl">
                  <a:srgbClr val="000000">
                    <a:alpha val="43137"/>
                  </a:srgbClr>
                </a:outerShdw>
              </a:effectLst>
            </a:endParaRPr>
          </a:p>
          <a:p>
            <a:pPr lvl="1">
              <a:buClr>
                <a:schemeClr val="bg1"/>
              </a:buClr>
            </a:pPr>
            <a:r>
              <a:rPr lang="fr-FR" sz="1800" dirty="0">
                <a:effectLst>
                  <a:outerShdw blurRad="38100" dist="38100" dir="2700000" algn="tl">
                    <a:srgbClr val="000000">
                      <a:alpha val="43137"/>
                    </a:srgbClr>
                  </a:outerShdw>
                </a:effectLst>
              </a:rPr>
              <a:t>Participation active à la Fidélisation</a:t>
            </a:r>
          </a:p>
          <a:p>
            <a:pPr lvl="1">
              <a:buClr>
                <a:schemeClr val="bg1"/>
              </a:buClr>
            </a:pPr>
            <a:r>
              <a:rPr lang="fr-FR" sz="1800" dirty="0" smtClean="0">
                <a:effectLst>
                  <a:outerShdw blurRad="38100" dist="38100" dir="2700000" algn="tl">
                    <a:srgbClr val="000000">
                      <a:alpha val="43137"/>
                    </a:srgbClr>
                  </a:outerShdw>
                </a:effectLst>
              </a:rPr>
              <a:t>Croissance du CA</a:t>
            </a:r>
          </a:p>
          <a:p>
            <a:endParaRPr lang="fr-FR" sz="2000" dirty="0" smtClean="0">
              <a:effectLst>
                <a:outerShdw blurRad="38100" dist="38100" dir="2700000" algn="tl">
                  <a:srgbClr val="000000">
                    <a:alpha val="43137"/>
                  </a:srgbClr>
                </a:outerShdw>
              </a:effectLst>
            </a:endParaRPr>
          </a:p>
          <a:p>
            <a:endParaRPr lang="fr-FR" sz="2000" dirty="0">
              <a:effectLst>
                <a:outerShdw blurRad="38100" dist="38100" dir="2700000" algn="tl">
                  <a:srgbClr val="000000">
                    <a:alpha val="43137"/>
                  </a:srgbClr>
                </a:outerShdw>
              </a:effectLst>
            </a:endParaRPr>
          </a:p>
        </p:txBody>
      </p:sp>
      <p:sp>
        <p:nvSpPr>
          <p:cNvPr id="11" name="ZoneTexte 10"/>
          <p:cNvSpPr txBox="1"/>
          <p:nvPr/>
        </p:nvSpPr>
        <p:spPr>
          <a:xfrm>
            <a:off x="3120598" y="2758161"/>
            <a:ext cx="578283" cy="457200"/>
          </a:xfrm>
          <a:prstGeom prst="rect">
            <a:avLst/>
          </a:prstGeom>
        </p:spPr>
        <p:txBody>
          <a:bodyPr vert="horz" wrap="none" lIns="91440" tIns="45720" rIns="91440" bIns="45720" rtlCol="0">
            <a:noAutofit/>
          </a:bodyPr>
          <a:lstStyle/>
          <a:p>
            <a:r>
              <a:rPr lang="fr-FR" sz="2800" b="1" dirty="0" smtClean="0">
                <a:solidFill>
                  <a:srgbClr val="66FF33"/>
                </a:solidFill>
                <a:effectLst>
                  <a:outerShdw blurRad="38100" dist="38100" dir="2700000" algn="tl">
                    <a:srgbClr val="000000">
                      <a:alpha val="43137"/>
                    </a:srgbClr>
                  </a:outerShdw>
                </a:effectLst>
                <a:sym typeface="Wingdings 2"/>
              </a:rPr>
              <a:t></a:t>
            </a:r>
            <a:endParaRPr lang="fr-FR" sz="2800" b="1" dirty="0">
              <a:solidFill>
                <a:srgbClr val="66FF33"/>
              </a:solidFill>
              <a:effectLst>
                <a:outerShdw blurRad="38100" dist="38100" dir="2700000" algn="tl">
                  <a:srgbClr val="000000">
                    <a:alpha val="43137"/>
                  </a:srgbClr>
                </a:outerShdw>
              </a:effectLst>
            </a:endParaRPr>
          </a:p>
        </p:txBody>
      </p:sp>
      <p:sp>
        <p:nvSpPr>
          <p:cNvPr id="12" name="ZoneTexte 11"/>
          <p:cNvSpPr txBox="1"/>
          <p:nvPr/>
        </p:nvSpPr>
        <p:spPr>
          <a:xfrm flipH="1">
            <a:off x="4501441" y="3096090"/>
            <a:ext cx="141117" cy="457200"/>
          </a:xfrm>
          <a:prstGeom prst="rect">
            <a:avLst/>
          </a:prstGeom>
        </p:spPr>
        <p:txBody>
          <a:bodyPr vert="horz" wrap="none" lIns="91440" tIns="45720" rIns="91440" bIns="45720" rtlCol="0">
            <a:noAutofit/>
          </a:bodyPr>
          <a:lstStyle/>
          <a:p>
            <a:r>
              <a:rPr lang="fr-FR" sz="2800" b="1" dirty="0" smtClean="0">
                <a:solidFill>
                  <a:srgbClr val="66FF33"/>
                </a:solidFill>
                <a:effectLst>
                  <a:outerShdw blurRad="38100" dist="38100" dir="2700000" algn="tl">
                    <a:srgbClr val="000000">
                      <a:alpha val="43137"/>
                    </a:srgbClr>
                  </a:outerShdw>
                </a:effectLst>
                <a:sym typeface="Wingdings 2"/>
              </a:rPr>
              <a:t></a:t>
            </a:r>
            <a:endParaRPr lang="fr-FR" sz="2800" b="1" dirty="0">
              <a:solidFill>
                <a:srgbClr val="66FF33"/>
              </a:solidFill>
              <a:effectLst>
                <a:outerShdw blurRad="38100" dist="38100" dir="2700000" algn="tl">
                  <a:srgbClr val="000000">
                    <a:alpha val="43137"/>
                  </a:srgbClr>
                </a:outerShdw>
              </a:effectLst>
            </a:endParaRPr>
          </a:p>
        </p:txBody>
      </p:sp>
      <p:sp>
        <p:nvSpPr>
          <p:cNvPr id="13" name="ZoneTexte 12"/>
          <p:cNvSpPr txBox="1"/>
          <p:nvPr/>
        </p:nvSpPr>
        <p:spPr>
          <a:xfrm>
            <a:off x="2714408" y="3435488"/>
            <a:ext cx="578283" cy="457200"/>
          </a:xfrm>
          <a:prstGeom prst="rect">
            <a:avLst/>
          </a:prstGeom>
        </p:spPr>
        <p:txBody>
          <a:bodyPr vert="horz" wrap="none" lIns="91440" tIns="45720" rIns="91440" bIns="45720" rtlCol="0">
            <a:noAutofit/>
          </a:bodyPr>
          <a:lstStyle/>
          <a:p>
            <a:r>
              <a:rPr lang="fr-FR" sz="2800" b="1" dirty="0" smtClean="0">
                <a:solidFill>
                  <a:srgbClr val="66FF33"/>
                </a:solidFill>
                <a:effectLst>
                  <a:outerShdw blurRad="38100" dist="38100" dir="2700000" algn="tl">
                    <a:srgbClr val="000000">
                      <a:alpha val="43137"/>
                    </a:srgbClr>
                  </a:outerShdw>
                </a:effectLst>
                <a:sym typeface="Wingdings 2"/>
              </a:rPr>
              <a:t></a:t>
            </a:r>
            <a:endParaRPr lang="fr-FR" sz="2800" b="1" dirty="0">
              <a:solidFill>
                <a:srgbClr val="66FF33"/>
              </a:solidFill>
              <a:effectLst>
                <a:outerShdw blurRad="38100" dist="38100" dir="2700000" algn="tl">
                  <a:srgbClr val="000000">
                    <a:alpha val="43137"/>
                  </a:srgbClr>
                </a:outerShdw>
              </a:effectLst>
            </a:endParaRPr>
          </a:p>
        </p:txBody>
      </p:sp>
      <p:sp>
        <p:nvSpPr>
          <p:cNvPr id="15" name="AutoShape 4" descr="data:image/jpeg;base64,/9j/4AAQSkZJRgABAQAAAQABAAD/2wCEAAkGBhQGDQ8QExMQFRUPGRUREhYVExASEhAXFRwhFRMXEhUXHCYeFxkjGhUSIDIgJScqLCwsGCExNTAqNSYrLCkBCQoKDgwOGg8PFywhGiQsKiktKTEsNTQpKSwqNCkpLDA1MiksLCwsKiosLCwpNTUpLCwsLCwsKS42KSwqKTUsLP/AABEIALIBGwMBIgACEQEDEQH/xAAcAAEAAgIDAQAAAAAAAAAAAAAABwgDBgECBAX/xABLEAABAwEDBAwLBgUCBwEAAAABAAIDBAUHEQYSITETIjVBUWFxcoGRsrMUFRYyMzRSc3SCkxcjVJKi0kJDYrHTU6Fjg8HC0eHwJP/EABkBAQADAQEAAAAAAAAAAAAAAAABBAUDAv/EACURAQACAQIGAgMBAAAAAAAAAAABAgMEERIhMTNRYRMyFCJxQf/aAAwDAQACEQMRAD8AnFERAREQEREBERAREQEREBERARVwqr2rTjlkaKo4Nc4D7ml1AkD+WsX2u2p+KP0aX/GgsoirX9rtqfij9Gl/xqXbo8o58p7PllqZNke2Z0YObGzBoYxwGDABrc7rQbuiwV0hhhkcNbWuI5QMQq4tvetQgf8A6jqH8ml/xoLKoq1/a7an4o/Rpf8AGn2u2p+KP0aX/Ggsoi1S7C25sobJinnfnyOdKC7NY3ENeWt0NAGoDeW1oCIiAiIgIiICIiAiIgIiICIiAiIgIiICIiAiIgIiICFEKCoNd6aXnv7RWBZ6700vPf2isCJFPdwu5M/xD+7jUCKe7hdyZ/iH93GgkG0vV5uY/slVCZqHIFb20vV5uY/slVCZqHIEHKIiCxly24UHPn7xy3laNctuFBz5+8ct5RAiIgIiICIiAiIgIiICIiAiIgIiICLXcpcvaTJbFssmdJr2KPB8vFiNTfmIUb2vffUVBIp4Yom7xfjK8/2aOorrTDe3SHWmG9+kJqRVxqby7RqtdVIOY2JmH5WhdKe8a0abVVzHnCN/baV1/Ft5h2/Ev5hZFFBtl311lKQJmQzN39Bif0Fuj9KkPJq9CjyjLWZxhldoDJcAHH+h/mu5NB4lzthvX/HK+C9esNvREXFxEKIUFQa700vPf2isCz13ppee/tFYESKe7hdyZ/iH93GoEU93C7kz/EP7uNBINperzcx/ZKqEzUOQK3tperzcx/ZKqEzUOQIOUREFjLltwoOfP3jlvK0a5bcKDnz945a5eZl/aGR9oGKN0OxSMbJFnRBxw814Jx0kOaeghEJcRV3+2y0vbp/oj9yfbZaXt0/0R+5BYhFCGR18NXaFo00NS6ExTPEbs2MMIL9qw446NuW9Cm9AREQEWKrqm0UT5XnBsbXPceBrRi49QKr/ADX3Wi9zi007QSSAYcS0E6ATnacBoQWFRV3+2y0vbp/oj9yfbZaXt0/0R+5BYhFHt0+VVZle2pmqXR7HGWxx5kYZnP8AOficTqaWfm4lISAiIgalEl4N7Ja59LQuwwxbJOMDyiA/9/Vwr6F72W5syPwGF2EkwxmcDpjjOpo4HO/tyhQqrmDDv+1l7T4In9rOz3mQkkkknEk4kknfJOtdURXl8REQFyuEQSJkFerJYrmU9U50kBwa15xdJBvDTrewcGsb3AptgnbVMa9jg5rwHNc0gtcDpBBGsKp6ku6LLg0EraCZ33cx+4J/lyH+DmuP6ucqefDG3FVS1GCNuKqaUKIVRZ6oNd6aXnv7RWBZ6700vPf2isCJFPdwu5M/xD+7jUCKe7hdyZ/iH93GgkG0vV5uY/slVCZqHIFb20vV5uY/slVCZqHIEHKIiCxly24UHPn7xy8l9uT/AI0swVDRt6N2eeExvwbIOg7G7kaV67ltwoOfP3jluVdRttCGSF4xZK10bxwtcM1w6iUQqEuF7bast1iVU9M/zoHujJ9rA6HchGB6V4kS7McWEEEgjSCNYO8QrWZJ215Q2fS1O/KwF/E8bWQdDw5VRU2XCW9s0FTRE6YnbOzmv2rwORwB+dBLKIiIaJfNbfimx3xg7arc2Ac3zpP0tLfmVdlJV+lueHWjHTA7WkZtveS4Od+gRdZUaIkXK4W13Y2B5Q2vTsIxZCdnl4M2PAgHiLzGOQlBPOQVgeTVl00BGD83ZJfeSbZ4PITm/KthREQLzWnaDbKp5Z3nBsLXSO5GjHRxr0rRr5LRNFZDmDXUSMi6BjI7sYdK9UrxWiHuleK0Qg+17UfbNTNUSefM4vdxY6mjiAwA4gvGuVwtfo2ojbk5X0bCyenyjmEUEZe7W46msHC9x0NH/wAF4qWmdWSMjYMXSOaxo4XOOAHWQrLZJZLx5J0jIGAF2gyvw0yv33Hi3gN4Ljmy/HHtwz5vjj20Oy7imBoNRUvLjrbC1oaDxOeCT+ULNXXFQuZ9zUztd/xGxvaeDzQ0hSgipfPfyz/nyeVZ8qMjajJKQNmZtXaGSN20b8OA6weI4FfDVqLWsqO24JIJWhzJBgRvjgLTvOB0g7xVaMo7Fdk7WT0ztJidgDhhntO2Y7paWlXMOXj5T1XsGb5OU9XzV2Y4sIIJBGkEawRpBHGuqKwsrMZE2/5S2dTzkjPIzJcN6Rm1fyYkY8hC+6VFNxNo50dZTk+aWTNHOBY/sM61KxWTlrw3mGNlrw3mFQa700vPf2isCz13ppee/tFYFzeBT3cLuTP8Q/u41Ainu4Xcmf4h/dxoJBtL1ebmP7JVQmahyBW9tL1ebmP7JVQmahyBByiIgsZctuFBz5+8ct5WjXLbhQc+fvHLeUQg2/fJ7wSrhrWja1LdjkOn0kY2pPKzD6ZUWKz15OT/AJR2TUxAYvjGzRcOfHtsBxubnN+ZViRLhbVdlbniG2KV5ODZXeDyacBmy7UE8QfmH5Vqq5BwQXEWKpqG0kb5HHBsYL3HgDRiT1Ar5ORVueUdmUtSTi57AJPeM2kn6muXwr4ra8U2NKwHB1URTjhzXbaT9DXD5kQgC27UdbVXPUO1zvdJyZxxA6BgOheFc61wiRTpcRk/4FRzVjhpqnZkej+XHoJHK8v/ACBQlRUjq+aOJgxfK5sbBwuec1o6yFbGxbLbYlLBTM82BjYxx5owJPGTielB7UREQKLb95CKeibvGSR3SGgDtFSko3vypNls+nk/05gDo3nscP7gLrh+8O2DuQhJFyuFqtdtN2FOKi26MHDal7xjvlrHEYceIHUrGKr2S9r+Ia+mqdOELw52GstO1f8ApLlZ6GUTta5pBa4BzSNIcDpBB4MFQ1UTxRLO1cTxRLuiIqimKEL8KcR2lA8a5IRjx5r3DHqI6lN6hW/T16l9y7tlWNP91nTdxGiIi0moki41xFo1A3jCSeh7MP7lTaVCNxu6U/uHdtim4rN1H3Zep7ioNd6aXnv7RWBZ6700vPf2isCrq4p7uF3Jn+If3cagRT3cLuTP8Q/u40Eg2l6vNzH9kqoTNQ5Are2l6vNzH9kqoTNQ5Ag5REQWMuW3Cg58/eOW8rRrltwoOfP3jlvKIFV+8TJ/ybtWphAwY47NFowGZJtgBxA5zflVoFFV/OT/AIRTQVrRpgOxSH+iQ7Qnkfo/5iCD0RESme4K3c9lVROPmEVEY4jgyUdB2M/MV8W/a2/DbQipQdFKzF3vJcHHHkYI/wAxWq3f5QDJq1KadxwjxMcuvzHjNcThwbV3yr5dvWqbcrKipdrne6TDgBO1b0DAdCDwIi5QSHclYHjS1DO4bSjbn8WyPxZGOrZHfKFYFaPc/YHiWyI3uGD6s+EO0ac12iIcmYAfmK3hECIiAvh5b2L4/syqgAxc5udHz2bdg6S0DpX3EUxO07pidp3hUtcLd71Mkjk9XGZg+5qiXtwGhj9cjOLSc4cRw3lpC162i0bw2qWi0bw5Uj3dXn+IWNparOMI9HIAXOhx/hLRpLNerSOMao3RRekXjaUXpF42laqzrWhtZgfDLHI077HB3Xhq6V68VU2OQwnFpIPCCQesLL4wk/1ZfqP/APKqzpfEqc6PxK1uKhW/T16l9y7trTLCo6nKKpZTwvlLn7+fJmsaNbnnHQ0f+tZwX3bzcnm5MvooGuc87E50j3El0ji84nSdA3gN4cOtTjxRjvHPmnHijHkjnzaUiIri8ke43dKf3Du2xTcVCNxu6U/uHdtim4rN1H3Zep7ioNd6aXnv7RWBZ6700vPf2isCrq4p7uF3Jn+If3cagRT3cLuTP8Q/u40Eg2l6vNzH9kqoTNQ5Are2l6vNzH9kqoTNQ5Ag5REQWMuW3Cg58/eOW8rRrltwoOfP3jlvKIF4LesltvUk9M/VMxzMfZJ81w4wcD0L3ogqBV0rqKR8bxg+NzmPHA5pzXDrBWFSFfXk94ptTZ2jBlY3ZNWjZG7WUdh3K8qPUS5XCIgL6uS9iHKOvpqUY/fPAcRrawbaQ9DA4r5Sly4TJ/ZZaiucNEY8HiP9TsHSEcYbmD5ygmaKIQta1oADQGgDUANAAXdERAiIgIiIPnW/YUWUlM+nmGLX6iPOY4ea5h3iFXbKrJObJKoMUo0HExSDzJWjfHAdWLdYx5CbNLxWxY0NvQuhnY17Hbx1g7xadbXDhC74ss0/jvhzTjn0qwuFI+VNzU9nFz6Q7PHpOYSGzM4t4P6MDxKPqqkfRPLJGPY4a2va5jh0HStCt626S06ZK36Swr2WRZUltzxwQtznyHADUBvkk7wA0krpQWfJacrIYmOe+Q5rGjWT/wBBvk7wCsFkHkNHkfBpzXTyAbLJrw/oj4GDRynSd4DxlyxSPbnmyxjj29GRWRseR9MGNwdK/AzSYaXngHA0bw6dZUb36evUvuXdsqalCt+hwrqX3J7ZVTBMzk3lT08zOXeUaImcOEdYTEcI6wtFppHuN3Sn9w7tsU3FQhcacbSqPcO7bFN5WbqPuy9T3FQa700vPf2isCzVx++l0jz3749orDiOEdYVdXFPdwu5M/xD+7jUCYjhHWFPdwmmyZ/iH93GgkG0vV5uY/slVCZqHIFb20vV5uY/slVBYRgNI1DfCDsiYjhHWExHCOsILGXLbhQc+fvHLeVoty24UHPn7xy3pECIiDR74LA8d2RI8DF9IfCG8Oa0YSj8hcflCrmrhSxiZpa4AhwIIOkEHQQVVLKuwzk5aFTSnHCJ5DCf4mHbRnpYW9KD5KIiJcgYq0uQlgeTVmU0BGDw3Pl1ekftng8OBObyNCgW7DJ/yhtenaRiyE+ES8GbHpaDxF5jHSVZlECIiAiIgIiICIiAvNW2dFaTc2WOORvA9jXjqcF6UQfIsvJKksWV0sFPFG9wzS5ow0HWANQ1DUvroimZmeqZmZ6i6uYHawD0LsihDpsTeAdQTYm8A6gu6IOrWBuoAdC7IiDpsLfZb1BNhb7LeoLuiDpsLfZb1BdmtDdQAXKIC6bC32W9QXdEHTYW+y3qCbC32W9QXdEHAbm6lyiICIiDBW1jbPhklecGRNdI88DWjOceoFVQt213W9Vz1L/OneX4eyD5rRxBoaOhTbfhlF4ts9lK07esdtuKKPBzut2YOMZygNEiIs9DSOr5oomDF8rmxsHC5xDW/wC5CCbribA8Dopqxw21U7MZ7uLEaOV5f+UKUF4rGstti0sFOzzYGNjHHmjAk8ZOJ6V7UQIiICIiAiIgIiICIiAiIgIiICIiAiIgIiICIiAiIgIiICIiAiLWbxso/JiyqiUHB7xsMOnA58mgEcbRnO+VBBl52UXlHa07wcY4fuItOIzYyQSOc8vPIQtTQu4/90xRIpFuSyf8aWmahwxZRtz9WjZH4tj6hsjuVoUdYqx10GT/AIksiN5GD6s+EOx15rtEQ/IGn5ig3dERECIiAiIgIiICIiAiIgIiICIiAiIgIiICIiAiIgIiICIiAiIgLz1lBHaADZY45ADiA9jXgHViA4HA616EQfN8mqX8LS/Qh/ank1S/haX6EP7V9JEHzfJql/C0v0If2r6LGCMAAAAaABoAA1ABcogIiICIiAiIgIiICIiAiIgIiICIiAiIgIiICIiAiIgIiICIiAiIgIiICIiAiIgIiICIiAiIg//Z"/>
          <p:cNvSpPr>
            <a:spLocks noChangeAspect="1" noChangeArrowheads="1"/>
          </p:cNvSpPr>
          <p:nvPr/>
        </p:nvSpPr>
        <p:spPr bwMode="auto">
          <a:xfrm>
            <a:off x="155575" y="-808038"/>
            <a:ext cx="2695575" cy="16954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16" name="AutoShape 6" descr="data:image/jpeg;base64,/9j/4AAQSkZJRgABAQAAAQABAAD/2wCEAAkGBhQGDQ8QExMQFRUPGRUREhYVExASEhAXFRwhFRMXEhUXHCYeFxkjGhUSIDIgJScqLCwsGCExNTAqNSYrLCkBCQoKDgwOGg8PFywhGiQsKiktKTEsNTQpKSwqNCkpLDA1MiksLCwsKiosLCwpNTUpLCwsLCwsKS42KSwqKTUsLP/AABEIALIBGwMBIgACEQEDEQH/xAAcAAEAAgIDAQAAAAAAAAAAAAAABwgDBgECBAX/xABLEAABAwEDBAwLBgUCBwEAAAABAAIDBAUHEQYSITETIjVBUWFxcoGRsrMUFRYyMzRSc3SCkxcjVJKi0kJDYrHTU6Fjg8HC0eHwJP/EABkBAQADAQEAAAAAAAAAAAAAAAABBAUDAv/EACURAQACAQIGAgMBAAAAAAAAAAABAgMEERIhMTNRYRMyFCJxQf/aAAwDAQACEQMRAD8AnFERAREQEREBERAREQEREBERARVwqr2rTjlkaKo4Nc4D7ml1AkD+WsX2u2p+KP0aX/GgsoirX9rtqfij9Gl/xqXbo8o58p7PllqZNke2Z0YObGzBoYxwGDABrc7rQbuiwV0hhhkcNbWuI5QMQq4tvetQgf8A6jqH8ml/xoLKoq1/a7an4o/Rpf8AGn2u2p+KP0aX/Ggsoi1S7C25sobJinnfnyOdKC7NY3ENeWt0NAGoDeW1oCIiAiIgIiICIiAiIgIiICIiAiIgIiICIiAiIgIiICFEKCoNd6aXnv7RWBZ6700vPf2isCJFPdwu5M/xD+7jUCKe7hdyZ/iH93GgkG0vV5uY/slVCZqHIFb20vV5uY/slVCZqHIEHKIiCxly24UHPn7xy3laNctuFBz5+8ct5RAiIgIiICIiAiIgIiICIiAiIgIiICLXcpcvaTJbFssmdJr2KPB8vFiNTfmIUb2vffUVBIp4Yom7xfjK8/2aOorrTDe3SHWmG9+kJqRVxqby7RqtdVIOY2JmH5WhdKe8a0abVVzHnCN/baV1/Ft5h2/Ev5hZFFBtl311lKQJmQzN39Bif0Fuj9KkPJq9CjyjLWZxhldoDJcAHH+h/mu5NB4lzthvX/HK+C9esNvREXFxEKIUFQa700vPf2isCz13ppee/tFYESKe7hdyZ/iH93GoEU93C7kz/EP7uNBINperzcx/ZKqEzUOQK3tperzcx/ZKqEzUOQIOUREFjLltwoOfP3jlvK0a5bcKDnz945a5eZl/aGR9oGKN0OxSMbJFnRBxw814Jx0kOaeghEJcRV3+2y0vbp/oj9yfbZaXt0/0R+5BYhFCGR18NXaFo00NS6ExTPEbs2MMIL9qw446NuW9Cm9AREQEWKrqm0UT5XnBsbXPceBrRi49QKr/ADX3Wi9zi007QSSAYcS0E6ATnacBoQWFRV3+2y0vbp/oj9yfbZaXt0/0R+5BYhFHt0+VVZle2pmqXR7HGWxx5kYZnP8AOficTqaWfm4lISAiIgalEl4N7Ja59LQuwwxbJOMDyiA/9/Vwr6F72W5syPwGF2EkwxmcDpjjOpo4HO/tyhQqrmDDv+1l7T4In9rOz3mQkkkknEk4kknfJOtdURXl8REQFyuEQSJkFerJYrmU9U50kBwa15xdJBvDTrewcGsb3AptgnbVMa9jg5rwHNc0gtcDpBBGsKp6ku6LLg0EraCZ33cx+4J/lyH+DmuP6ucqefDG3FVS1GCNuKqaUKIVRZ6oNd6aXnv7RWBZ6700vPf2isCJFPdwu5M/xD+7jUCKe7hdyZ/iH93GgkG0vV5uY/slVCZqHIFb20vV5uY/slVCZqHIEHKIiCxly24UHPn7xy8l9uT/AI0swVDRt6N2eeExvwbIOg7G7kaV67ltwoOfP3jluVdRttCGSF4xZK10bxwtcM1w6iUQqEuF7bast1iVU9M/zoHujJ9rA6HchGB6V4kS7McWEEEgjSCNYO8QrWZJ215Q2fS1O/KwF/E8bWQdDw5VRU2XCW9s0FTRE6YnbOzmv2rwORwB+dBLKIiIaJfNbfimx3xg7arc2Ac3zpP0tLfmVdlJV+lueHWjHTA7WkZtveS4Od+gRdZUaIkXK4W13Y2B5Q2vTsIxZCdnl4M2PAgHiLzGOQlBPOQVgeTVl00BGD83ZJfeSbZ4PITm/KthREQLzWnaDbKp5Z3nBsLXSO5GjHRxr0rRr5LRNFZDmDXUSMi6BjI7sYdK9UrxWiHuleK0Qg+17UfbNTNUSefM4vdxY6mjiAwA4gvGuVwtfo2ojbk5X0bCyenyjmEUEZe7W46msHC9x0NH/wAF4qWmdWSMjYMXSOaxo4XOOAHWQrLZJZLx5J0jIGAF2gyvw0yv33Hi3gN4Ljmy/HHtwz5vjj20Oy7imBoNRUvLjrbC1oaDxOeCT+ULNXXFQuZ9zUztd/xGxvaeDzQ0hSgipfPfyz/nyeVZ8qMjajJKQNmZtXaGSN20b8OA6weI4FfDVqLWsqO24JIJWhzJBgRvjgLTvOB0g7xVaMo7Fdk7WT0ztJidgDhhntO2Y7paWlXMOXj5T1XsGb5OU9XzV2Y4sIIJBGkEawRpBHGuqKwsrMZE2/5S2dTzkjPIzJcN6Rm1fyYkY8hC+6VFNxNo50dZTk+aWTNHOBY/sM61KxWTlrw3mGNlrw3mFQa700vPf2isCz13ppee/tFYFzeBT3cLuTP8Q/u41Ainu4Xcmf4h/dxoJBtL1ebmP7JVQmahyBW9tL1ebmP7JVQmahyBByiIgsZctuFBz5+8ct5WjXLbhQc+fvHLeUQg2/fJ7wSrhrWja1LdjkOn0kY2pPKzD6ZUWKz15OT/AJR2TUxAYvjGzRcOfHtsBxubnN+ZViRLhbVdlbniG2KV5ODZXeDyacBmy7UE8QfmH5Vqq5BwQXEWKpqG0kb5HHBsYL3HgDRiT1Ar5ORVueUdmUtSTi57AJPeM2kn6muXwr4ra8U2NKwHB1URTjhzXbaT9DXD5kQgC27UdbVXPUO1zvdJyZxxA6BgOheFc61wiRTpcRk/4FRzVjhpqnZkej+XHoJHK8v/ACBQlRUjq+aOJgxfK5sbBwuec1o6yFbGxbLbYlLBTM82BjYxx5owJPGTielB7UREQKLb95CKeibvGSR3SGgDtFSko3vypNls+nk/05gDo3nscP7gLrh+8O2DuQhJFyuFqtdtN2FOKi26MHDal7xjvlrHEYceIHUrGKr2S9r+Ia+mqdOELw52GstO1f8ApLlZ6GUTta5pBa4BzSNIcDpBB4MFQ1UTxRLO1cTxRLuiIqimKEL8KcR2lA8a5IRjx5r3DHqI6lN6hW/T16l9y7tlWNP91nTdxGiIi0moki41xFo1A3jCSeh7MP7lTaVCNxu6U/uHdtim4rN1H3Zep7ioNd6aXnv7RWBZ6700vPf2isCrq4p7uF3Jn+If3cagRT3cLuTP8Q/u40Eg2l6vNzH9kqoTNQ5Are2l6vNzH9kqoTNQ5Ag5REQWMuW3Cg58/eOW8rRrltwoOfP3jlvKIFV+8TJ/ybtWphAwY47NFowGZJtgBxA5zflVoFFV/OT/AIRTQVrRpgOxSH+iQ7Qnkfo/5iCD0RESme4K3c9lVROPmEVEY4jgyUdB2M/MV8W/a2/DbQipQdFKzF3vJcHHHkYI/wAxWq3f5QDJq1KadxwjxMcuvzHjNcThwbV3yr5dvWqbcrKipdrne6TDgBO1b0DAdCDwIi5QSHclYHjS1DO4bSjbn8WyPxZGOrZHfKFYFaPc/YHiWyI3uGD6s+EO0ac12iIcmYAfmK3hECIiAvh5b2L4/syqgAxc5udHz2bdg6S0DpX3EUxO07pidp3hUtcLd71Mkjk9XGZg+5qiXtwGhj9cjOLSc4cRw3lpC162i0bw2qWi0bw5Uj3dXn+IWNparOMI9HIAXOhx/hLRpLNerSOMao3RRekXjaUXpF42laqzrWhtZgfDLHI077HB3Xhq6V68VU2OQwnFpIPCCQesLL4wk/1ZfqP/APKqzpfEqc6PxK1uKhW/T16l9y7trTLCo6nKKpZTwvlLn7+fJmsaNbnnHQ0f+tZwX3bzcnm5MvooGuc87E50j3El0ji84nSdA3gN4cOtTjxRjvHPmnHijHkjnzaUiIri8ke43dKf3Du2xTcVCNxu6U/uHdtim4rN1H3Zep7ioNd6aXnv7RWBZ6700vPf2isCrq4p7uF3Jn+If3cagRT3cLuTP8Q/u40Eg2l6vNzH9kqoTNQ5Are2l6vNzH9kqoTNQ5Ag5REQWMuW3Cg58/eOW8rRrltwoOfP3jlvKIF4LesltvUk9M/VMxzMfZJ81w4wcD0L3ogqBV0rqKR8bxg+NzmPHA5pzXDrBWFSFfXk94ptTZ2jBlY3ZNWjZG7WUdh3K8qPUS5XCIgL6uS9iHKOvpqUY/fPAcRrawbaQ9DA4r5Sly4TJ/ZZaiucNEY8HiP9TsHSEcYbmD5ygmaKIQta1oADQGgDUANAAXdERAiIgIiIPnW/YUWUlM+nmGLX6iPOY4ea5h3iFXbKrJObJKoMUo0HExSDzJWjfHAdWLdYx5CbNLxWxY0NvQuhnY17Hbx1g7xadbXDhC74ss0/jvhzTjn0qwuFI+VNzU9nFz6Q7PHpOYSGzM4t4P6MDxKPqqkfRPLJGPY4a2va5jh0HStCt626S06ZK36Swr2WRZUltzxwQtznyHADUBvkk7wA0krpQWfJacrIYmOe+Q5rGjWT/wBBvk7wCsFkHkNHkfBpzXTyAbLJrw/oj4GDRynSd4DxlyxSPbnmyxjj29GRWRseR9MGNwdK/AzSYaXngHA0bw6dZUb36evUvuXdsqalCt+hwrqX3J7ZVTBMzk3lT08zOXeUaImcOEdYTEcI6wtFppHuN3Sn9w7tsU3FQhcacbSqPcO7bFN5WbqPuy9T3FQa700vPf2isCzVx++l0jz3749orDiOEdYVdXFPdwu5M/xD+7jUCYjhHWFPdwmmyZ/iH93GgkG0vV5uY/slVCZqHIFb20vV5uY/slVBYRgNI1DfCDsiYjhHWExHCOsILGXLbhQc+fvHLeVoty24UHPn7xy3pECIiDR74LA8d2RI8DF9IfCG8Oa0YSj8hcflCrmrhSxiZpa4AhwIIOkEHQQVVLKuwzk5aFTSnHCJ5DCf4mHbRnpYW9KD5KIiJcgYq0uQlgeTVmU0BGDw3Pl1ekftng8OBObyNCgW7DJ/yhtenaRiyE+ES8GbHpaDxF5jHSVZlECIiAiIgIiICIiAvNW2dFaTc2WOORvA9jXjqcF6UQfIsvJKksWV0sFPFG9wzS5ow0HWANQ1DUvroimZmeqZmZ6i6uYHawD0LsihDpsTeAdQTYm8A6gu6IOrWBuoAdC7IiDpsLfZb1BNhb7LeoLuiDpsLfZb1BdmtDdQAXKIC6bC32W9QXdEHTYW+y3qCbC32W9QXdEHAbm6lyiICIiDBW1jbPhklecGRNdI88DWjOceoFVQt213W9Vz1L/OneX4eyD5rRxBoaOhTbfhlF4ts9lK07esdtuKKPBzut2YOMZygNEiIs9DSOr5oomDF8rmxsHC5xDW/wC5CCbribA8Dopqxw21U7MZ7uLEaOV5f+UKUF4rGstti0sFOzzYGNjHHmjAk8ZOJ6V7UQIiICIiAiIgIiICIiAiIgIiICIiAiIgIiICIiAiIgIiICIiAiLWbxso/JiyqiUHB7xsMOnA58mgEcbRnO+VBBl52UXlHa07wcY4fuItOIzYyQSOc8vPIQtTQu4/90xRIpFuSyf8aWmahwxZRtz9WjZH4tj6hsjuVoUdYqx10GT/AIksiN5GD6s+EOx15rtEQ/IGn5ig3dERECIiAiIgIiICIiAiIgIiICIiAiIgIiICIiAiIgIiICIiAiIgLz1lBHaADZY45ADiA9jXgHViA4HA616EQfN8mqX8LS/Qh/ank1S/haX6EP7V9JEHzfJql/C0v0If2r6LGCMAAAAaABoAA1ABcogIiICIiAiIgIiICIiAiIgIiICIiAiIgIiICIiAiIgIiICIiAiIgIiICIiAiIgIiICIiAiIg//Z"/>
          <p:cNvSpPr>
            <a:spLocks noChangeAspect="1" noChangeArrowheads="1"/>
          </p:cNvSpPr>
          <p:nvPr/>
        </p:nvSpPr>
        <p:spPr bwMode="auto">
          <a:xfrm>
            <a:off x="307975" y="-655638"/>
            <a:ext cx="2695575" cy="16954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pic>
        <p:nvPicPr>
          <p:cNvPr id="1034" name="Picture 10" descr="C:\Users\xavier\Desktop\Opel\Sans titre-4 copi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7900" y="1163022"/>
            <a:ext cx="1207045" cy="759201"/>
          </a:xfrm>
          <a:prstGeom prst="rect">
            <a:avLst/>
          </a:prstGeom>
          <a:noFill/>
          <a:effectLst>
            <a:glow rad="63500">
              <a:schemeClr val="bg1"/>
            </a:glow>
          </a:effectLst>
          <a:extLst>
            <a:ext uri="{909E8E84-426E-40DD-AFC4-6F175D3DCCD1}">
              <a14:hiddenFill xmlns:a14="http://schemas.microsoft.com/office/drawing/2010/main">
                <a:solidFill>
                  <a:srgbClr val="FFFFFF"/>
                </a:solidFill>
              </a14:hiddenFill>
            </a:ext>
          </a:extLst>
        </p:spPr>
      </p:pic>
      <p:pic>
        <p:nvPicPr>
          <p:cNvPr id="1026" name="Picture 2" descr="http://www.carideal.com/blog/public/Logo-GM-carideal-mandataire-aut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373" y="936983"/>
            <a:ext cx="1215385" cy="1211280"/>
          </a:xfrm>
          <a:prstGeom prst="rect">
            <a:avLst/>
          </a:prstGeom>
          <a:noFill/>
          <a:effectLst>
            <a:glow rad="63500">
              <a:schemeClr val="bg1"/>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7659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500" fill="hold"/>
                                        <p:tgtEl>
                                          <p:spTgt spid="1026"/>
                                        </p:tgtEl>
                                        <p:attrNameLst>
                                          <p:attrName>ppt_w</p:attrName>
                                        </p:attrNameLst>
                                      </p:cBhvr>
                                      <p:tavLst>
                                        <p:tav tm="0">
                                          <p:val>
                                            <p:fltVal val="0"/>
                                          </p:val>
                                        </p:tav>
                                        <p:tav tm="100000">
                                          <p:val>
                                            <p:strVal val="#ppt_w"/>
                                          </p:val>
                                        </p:tav>
                                      </p:tavLst>
                                    </p:anim>
                                    <p:anim calcmode="lin" valueType="num">
                                      <p:cBhvr>
                                        <p:cTn id="14" dur="500" fill="hold"/>
                                        <p:tgtEl>
                                          <p:spTgt spid="1026"/>
                                        </p:tgtEl>
                                        <p:attrNameLst>
                                          <p:attrName>ppt_h</p:attrName>
                                        </p:attrNameLst>
                                      </p:cBhvr>
                                      <p:tavLst>
                                        <p:tav tm="0">
                                          <p:val>
                                            <p:fltVal val="0"/>
                                          </p:val>
                                        </p:tav>
                                        <p:tav tm="100000">
                                          <p:val>
                                            <p:strVal val="#ppt_h"/>
                                          </p:val>
                                        </p:tav>
                                      </p:tavLst>
                                    </p:anim>
                                    <p:animEffect transition="in" filter="fade">
                                      <p:cBhvr>
                                        <p:cTn id="15" dur="500"/>
                                        <p:tgtEl>
                                          <p:spTgt spid="1026"/>
                                        </p:tgtEl>
                                      </p:cBhvr>
                                    </p:animEffect>
                                  </p:childTnLst>
                                </p:cTn>
                              </p:par>
                              <p:par>
                                <p:cTn id="16" presetID="53" presetClass="entr" presetSubtype="16" fill="hold" nodeType="withEffect">
                                  <p:stCondLst>
                                    <p:cond delay="0"/>
                                  </p:stCondLst>
                                  <p:childTnLst>
                                    <p:set>
                                      <p:cBhvr>
                                        <p:cTn id="17" dur="1" fill="hold">
                                          <p:stCondLst>
                                            <p:cond delay="0"/>
                                          </p:stCondLst>
                                        </p:cTn>
                                        <p:tgtEl>
                                          <p:spTgt spid="1034"/>
                                        </p:tgtEl>
                                        <p:attrNameLst>
                                          <p:attrName>style.visibility</p:attrName>
                                        </p:attrNameLst>
                                      </p:cBhvr>
                                      <p:to>
                                        <p:strVal val="visible"/>
                                      </p:to>
                                    </p:set>
                                    <p:anim calcmode="lin" valueType="num">
                                      <p:cBhvr>
                                        <p:cTn id="18" dur="500" fill="hold"/>
                                        <p:tgtEl>
                                          <p:spTgt spid="1034"/>
                                        </p:tgtEl>
                                        <p:attrNameLst>
                                          <p:attrName>ppt_w</p:attrName>
                                        </p:attrNameLst>
                                      </p:cBhvr>
                                      <p:tavLst>
                                        <p:tav tm="0">
                                          <p:val>
                                            <p:fltVal val="0"/>
                                          </p:val>
                                        </p:tav>
                                        <p:tav tm="100000">
                                          <p:val>
                                            <p:strVal val="#ppt_w"/>
                                          </p:val>
                                        </p:tav>
                                      </p:tavLst>
                                    </p:anim>
                                    <p:anim calcmode="lin" valueType="num">
                                      <p:cBhvr>
                                        <p:cTn id="19" dur="500" fill="hold"/>
                                        <p:tgtEl>
                                          <p:spTgt spid="1034"/>
                                        </p:tgtEl>
                                        <p:attrNameLst>
                                          <p:attrName>ppt_h</p:attrName>
                                        </p:attrNameLst>
                                      </p:cBhvr>
                                      <p:tavLst>
                                        <p:tav tm="0">
                                          <p:val>
                                            <p:fltVal val="0"/>
                                          </p:val>
                                        </p:tav>
                                        <p:tav tm="100000">
                                          <p:val>
                                            <p:strVal val="#ppt_h"/>
                                          </p:val>
                                        </p:tav>
                                      </p:tavLst>
                                    </p:anim>
                                    <p:animEffect transition="in" filter="fade">
                                      <p:cBhvr>
                                        <p:cTn id="20" dur="500"/>
                                        <p:tgtEl>
                                          <p:spTgt spid="1034"/>
                                        </p:tgtEl>
                                      </p:cBhvr>
                                    </p:animEffect>
                                  </p:childTnLst>
                                </p:cTn>
                              </p:par>
                            </p:childTnLst>
                          </p:cTn>
                        </p:par>
                        <p:par>
                          <p:cTn id="21" fill="hold">
                            <p:stCondLst>
                              <p:cond delay="1500"/>
                            </p:stCondLst>
                            <p:childTnLst>
                              <p:par>
                                <p:cTn id="22" presetID="63" presetClass="path" presetSubtype="0" accel="50000" decel="50000" fill="hold" nodeType="afterEffect">
                                  <p:stCondLst>
                                    <p:cond delay="800"/>
                                  </p:stCondLst>
                                  <p:childTnLst>
                                    <p:animMotion origin="layout" path="M 3.88889E-6 -2.90213E-7 L 0.16389 -2.90213E-7 " pathEditMode="relative" rAng="0" ptsTypes="AA">
                                      <p:cBhvr>
                                        <p:cTn id="23" dur="1000" fill="hold"/>
                                        <p:tgtEl>
                                          <p:spTgt spid="1026"/>
                                        </p:tgtEl>
                                        <p:attrNameLst>
                                          <p:attrName>ppt_x</p:attrName>
                                          <p:attrName>ppt_y</p:attrName>
                                        </p:attrNameLst>
                                      </p:cBhvr>
                                      <p:rCtr x="8194" y="0"/>
                                    </p:animMotion>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6" fill="hold">
                            <p:stCondLst>
                              <p:cond delay="13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1000"/>
                                        <p:tgtEl>
                                          <p:spTgt spid="3">
                                            <p:txEl>
                                              <p:pRg st="4" end="4"/>
                                            </p:txEl>
                                          </p:spTgt>
                                        </p:tgtEl>
                                      </p:cBhvr>
                                    </p:animEffect>
                                    <p:anim calcmode="lin" valueType="num">
                                      <p:cBhvr>
                                        <p:cTn id="4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Effect transition="in" filter="fade">
                                      <p:cBhvr>
                                        <p:cTn id="55" dur="1000"/>
                                        <p:tgtEl>
                                          <p:spTgt spid="3">
                                            <p:txEl>
                                              <p:pRg st="5" end="5"/>
                                            </p:txEl>
                                          </p:spTgt>
                                        </p:tgtEl>
                                      </p:cBhvr>
                                    </p:animEffect>
                                    <p:anim calcmode="lin" valueType="num">
                                      <p:cBhvr>
                                        <p:cTn id="5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1" grpId="0" uiExpand="1"/>
      <p:bldP spid="12" grpId="0" uiExpand="1"/>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299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smtClean="0">
                <a:solidFill>
                  <a:schemeClr val="bg1"/>
                </a:solidFill>
                <a:effectLst>
                  <a:outerShdw blurRad="38100" dist="38100" dir="2700000" algn="tl">
                    <a:srgbClr val="000000">
                      <a:alpha val="43137"/>
                    </a:srgbClr>
                  </a:outerShdw>
                  <a:reflection blurRad="6350" stA="20000" endPos="46000" dir="5400000" sy="-100000" algn="bl" rotWithShape="0"/>
                </a:effectLst>
              </a:rPr>
              <a:t>ACCÉLÉRER EN 2013</a:t>
            </a: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Content Placeholder 2"/>
          <p:cNvSpPr>
            <a:spLocks noGrp="1"/>
          </p:cNvSpPr>
          <p:nvPr>
            <p:ph idx="1"/>
          </p:nvPr>
        </p:nvSpPr>
        <p:spPr>
          <a:xfrm>
            <a:off x="457199" y="886253"/>
            <a:ext cx="5265683" cy="1133616"/>
          </a:xfrm>
        </p:spPr>
        <p:txBody>
          <a:bodyPr>
            <a:noAutofit/>
          </a:bodyPr>
          <a:lstStyle/>
          <a:p>
            <a:pPr marL="0" indent="0">
              <a:spcBef>
                <a:spcPts val="0"/>
              </a:spcBef>
              <a:buNone/>
            </a:pPr>
            <a:r>
              <a:rPr lang="fr-FR" sz="2000" b="1" dirty="0" smtClean="0">
                <a:effectLst>
                  <a:outerShdw blurRad="38100" dist="38100" dir="2700000" algn="tl">
                    <a:srgbClr val="000000">
                      <a:alpha val="43137"/>
                    </a:srgbClr>
                  </a:outerShdw>
                </a:effectLst>
              </a:rPr>
              <a:t>Engagements</a:t>
            </a:r>
          </a:p>
          <a:p>
            <a:pPr lvl="1">
              <a:spcBef>
                <a:spcPts val="0"/>
              </a:spcBef>
            </a:pPr>
            <a:r>
              <a:rPr lang="fr-FR" sz="1800" dirty="0" smtClean="0">
                <a:effectLst>
                  <a:outerShdw blurRad="38100" dist="38100" dir="2700000" algn="tl">
                    <a:srgbClr val="000000">
                      <a:alpha val="43137"/>
                    </a:srgbClr>
                  </a:outerShdw>
                </a:effectLst>
              </a:rPr>
              <a:t>Soutien financier</a:t>
            </a:r>
          </a:p>
          <a:p>
            <a:pPr lvl="1">
              <a:spcBef>
                <a:spcPts val="0"/>
              </a:spcBef>
            </a:pPr>
            <a:r>
              <a:rPr lang="fr-FR" sz="1800" dirty="0">
                <a:effectLst>
                  <a:outerShdw blurRad="38100" dist="38100" dir="2700000" algn="tl">
                    <a:srgbClr val="000000">
                      <a:alpha val="43137"/>
                    </a:srgbClr>
                  </a:outerShdw>
                </a:effectLst>
              </a:rPr>
              <a:t>Amélioration rentabilité </a:t>
            </a:r>
            <a:r>
              <a:rPr lang="fr-FR" sz="1800" dirty="0" smtClean="0">
                <a:effectLst>
                  <a:outerShdw blurRad="38100" dist="38100" dir="2700000" algn="tl">
                    <a:srgbClr val="000000">
                      <a:alpha val="43137"/>
                    </a:srgbClr>
                  </a:outerShdw>
                </a:effectLst>
              </a:rPr>
              <a:t>financement</a:t>
            </a:r>
          </a:p>
          <a:p>
            <a:pPr lvl="1">
              <a:spcBef>
                <a:spcPts val="0"/>
              </a:spcBef>
            </a:pPr>
            <a:r>
              <a:rPr lang="fr-FR" sz="1800" dirty="0" smtClean="0">
                <a:effectLst>
                  <a:outerShdw blurRad="38100" dist="38100" dir="2700000" algn="tl">
                    <a:srgbClr val="000000">
                      <a:alpha val="43137"/>
                    </a:srgbClr>
                  </a:outerShdw>
                </a:effectLst>
              </a:rPr>
              <a:t>Montée en compétence</a:t>
            </a:r>
            <a:endParaRPr lang="fr-FR" sz="1800" dirty="0">
              <a:effectLst>
                <a:outerShdw blurRad="38100" dist="38100" dir="2700000" algn="tl">
                  <a:srgbClr val="000000">
                    <a:alpha val="43137"/>
                  </a:srgbClr>
                </a:outerShdw>
              </a:effectLst>
            </a:endParaRPr>
          </a:p>
        </p:txBody>
      </p:sp>
      <p:sp>
        <p:nvSpPr>
          <p:cNvPr id="7" name="Rectangle 6"/>
          <p:cNvSpPr/>
          <p:nvPr/>
        </p:nvSpPr>
        <p:spPr>
          <a:xfrm>
            <a:off x="477672" y="2013516"/>
            <a:ext cx="3297056" cy="400110"/>
          </a:xfrm>
          <a:prstGeom prst="rect">
            <a:avLst/>
          </a:prstGeom>
        </p:spPr>
        <p:txBody>
          <a:bodyPr vert="horz" lIns="91440" tIns="45720" rIns="91440" bIns="45720" rtlCol="0">
            <a:noAutofit/>
          </a:bodyPr>
          <a:lstStyle/>
          <a:p>
            <a:pPr>
              <a:spcBef>
                <a:spcPct val="20000"/>
              </a:spcBef>
              <a:buClr>
                <a:srgbClr val="FCC000"/>
              </a:buClr>
              <a:buSzPct val="80000"/>
            </a:pPr>
            <a:r>
              <a:rPr lang="fr-FR" sz="2000" b="1" dirty="0" smtClean="0">
                <a:solidFill>
                  <a:prstClr val="white"/>
                </a:solidFill>
                <a:effectLst>
                  <a:outerShdw blurRad="38100" dist="38100" dir="2700000" algn="tl">
                    <a:srgbClr val="000000">
                      <a:alpha val="43137"/>
                    </a:srgbClr>
                  </a:outerShdw>
                </a:effectLst>
                <a:cs typeface="Arial" pitchFamily="34" charset="0"/>
              </a:rPr>
              <a:t>Road Book Performance</a:t>
            </a:r>
            <a:endParaRPr lang="fr-FR" sz="2000" b="1" dirty="0">
              <a:solidFill>
                <a:prstClr val="white"/>
              </a:solidFill>
              <a:effectLst>
                <a:outerShdw blurRad="38100" dist="38100" dir="2700000" algn="tl">
                  <a:srgbClr val="000000">
                    <a:alpha val="43137"/>
                  </a:srgbClr>
                </a:outerShdw>
              </a:effectLst>
              <a:cs typeface="Arial" pitchFamily="34" charset="0"/>
            </a:endParaRPr>
          </a:p>
        </p:txBody>
      </p:sp>
      <p:grpSp>
        <p:nvGrpSpPr>
          <p:cNvPr id="39" name="Groupe 38"/>
          <p:cNvGrpSpPr/>
          <p:nvPr/>
        </p:nvGrpSpPr>
        <p:grpSpPr>
          <a:xfrm>
            <a:off x="1007265" y="2641341"/>
            <a:ext cx="1967301" cy="2131606"/>
            <a:chOff x="1007265" y="2641341"/>
            <a:chExt cx="1967301" cy="2131606"/>
          </a:xfrm>
        </p:grpSpPr>
        <p:sp>
          <p:nvSpPr>
            <p:cNvPr id="6" name="Rectangle 5"/>
            <p:cNvSpPr/>
            <p:nvPr/>
          </p:nvSpPr>
          <p:spPr>
            <a:xfrm>
              <a:off x="1067594" y="3746164"/>
              <a:ext cx="519336" cy="585014"/>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9" name="Rectangle 8"/>
            <p:cNvSpPr/>
            <p:nvPr/>
          </p:nvSpPr>
          <p:spPr>
            <a:xfrm>
              <a:off x="1214579" y="2641341"/>
              <a:ext cx="1584728" cy="369332"/>
            </a:xfrm>
            <a:prstGeom prst="rect">
              <a:avLst/>
            </a:prstGeom>
            <a:solidFill>
              <a:srgbClr val="0070C0"/>
            </a:solidFill>
            <a:effectLst>
              <a:innerShdw blurRad="63500" dist="50800" dir="13500000">
                <a:prstClr val="black">
                  <a:alpha val="50000"/>
                </a:prstClr>
              </a:innerShdw>
            </a:effectLst>
          </p:spPr>
          <p:txBody>
            <a:bodyPr wrap="none">
              <a:spAutoFit/>
            </a:bodyPr>
            <a:lstStyle/>
            <a:p>
              <a:pPr marL="0" lvl="1" algn="ctr">
                <a:spcBef>
                  <a:spcPct val="20000"/>
                </a:spcBef>
                <a:buClr>
                  <a:srgbClr val="FCC000"/>
                </a:buClr>
                <a:buSzPct val="80000"/>
              </a:pPr>
              <a:r>
                <a:rPr lang="fr-FR" dirty="0">
                  <a:solidFill>
                    <a:prstClr val="white"/>
                  </a:solidFill>
                  <a:effectLst>
                    <a:outerShdw blurRad="38100" dist="38100" dir="2700000" algn="tl">
                      <a:srgbClr val="000000">
                        <a:alpha val="43137"/>
                      </a:srgbClr>
                    </a:outerShdw>
                  </a:effectLst>
                  <a:cs typeface="Arial" pitchFamily="34" charset="0"/>
                </a:rPr>
                <a:t>Pénétration VN</a:t>
              </a:r>
            </a:p>
          </p:txBody>
        </p:sp>
        <p:sp>
          <p:nvSpPr>
            <p:cNvPr id="12" name="Rectangle 11"/>
            <p:cNvSpPr/>
            <p:nvPr/>
          </p:nvSpPr>
          <p:spPr>
            <a:xfrm>
              <a:off x="1007265"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2011</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13" name="Rectangle 12"/>
            <p:cNvSpPr/>
            <p:nvPr/>
          </p:nvSpPr>
          <p:spPr>
            <a:xfrm>
              <a:off x="1722759" y="3521122"/>
              <a:ext cx="519336" cy="810056"/>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14" name="Rectangle 13"/>
            <p:cNvSpPr/>
            <p:nvPr/>
          </p:nvSpPr>
          <p:spPr>
            <a:xfrm>
              <a:off x="1662430"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2012</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15" name="Rectangle 14"/>
            <p:cNvSpPr/>
            <p:nvPr/>
          </p:nvSpPr>
          <p:spPr>
            <a:xfrm>
              <a:off x="2414211" y="3161150"/>
              <a:ext cx="519336" cy="1170028"/>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16" name="Rectangle 15"/>
            <p:cNvSpPr/>
            <p:nvPr/>
          </p:nvSpPr>
          <p:spPr>
            <a:xfrm>
              <a:off x="2353883"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2013</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17" name="Rectangle 16"/>
            <p:cNvSpPr/>
            <p:nvPr/>
          </p:nvSpPr>
          <p:spPr>
            <a:xfrm>
              <a:off x="1028906" y="3746164"/>
              <a:ext cx="577402"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black"/>
                  </a:solidFill>
                  <a:cs typeface="Arial" pitchFamily="34" charset="0"/>
                </a:rPr>
                <a:t>20%</a:t>
              </a:r>
              <a:endParaRPr lang="fr-FR" dirty="0">
                <a:solidFill>
                  <a:prstClr val="black"/>
                </a:solidFill>
                <a:cs typeface="Arial" pitchFamily="34" charset="0"/>
              </a:endParaRPr>
            </a:p>
          </p:txBody>
        </p:sp>
        <p:sp>
          <p:nvSpPr>
            <p:cNvPr id="18" name="Rectangle 17"/>
            <p:cNvSpPr/>
            <p:nvPr/>
          </p:nvSpPr>
          <p:spPr>
            <a:xfrm>
              <a:off x="1693726" y="3568175"/>
              <a:ext cx="577402"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black"/>
                  </a:solidFill>
                  <a:cs typeface="Arial" pitchFamily="34" charset="0"/>
                </a:rPr>
                <a:t>25%</a:t>
              </a:r>
              <a:endParaRPr lang="fr-FR" dirty="0">
                <a:solidFill>
                  <a:prstClr val="black"/>
                </a:solidFill>
                <a:cs typeface="Arial" pitchFamily="34" charset="0"/>
              </a:endParaRPr>
            </a:p>
          </p:txBody>
        </p:sp>
        <p:sp>
          <p:nvSpPr>
            <p:cNvPr id="19" name="Rectangle 18"/>
            <p:cNvSpPr/>
            <p:nvPr/>
          </p:nvSpPr>
          <p:spPr>
            <a:xfrm>
              <a:off x="2390445" y="3218600"/>
              <a:ext cx="577402"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black"/>
                  </a:solidFill>
                  <a:cs typeface="Arial" pitchFamily="34" charset="0"/>
                </a:rPr>
                <a:t>30%</a:t>
              </a:r>
              <a:endParaRPr lang="fr-FR" dirty="0">
                <a:solidFill>
                  <a:prstClr val="black"/>
                </a:solidFill>
                <a:cs typeface="Arial" pitchFamily="34" charset="0"/>
              </a:endParaRPr>
            </a:p>
          </p:txBody>
        </p:sp>
      </p:grpSp>
      <p:grpSp>
        <p:nvGrpSpPr>
          <p:cNvPr id="41" name="Groupe 40"/>
          <p:cNvGrpSpPr/>
          <p:nvPr/>
        </p:nvGrpSpPr>
        <p:grpSpPr>
          <a:xfrm>
            <a:off x="6049925" y="2641341"/>
            <a:ext cx="2017707" cy="2131606"/>
            <a:chOff x="6049925" y="2641341"/>
            <a:chExt cx="2017707" cy="2131606"/>
          </a:xfrm>
        </p:grpSpPr>
        <p:sp>
          <p:nvSpPr>
            <p:cNvPr id="11" name="Rectangle 10"/>
            <p:cNvSpPr/>
            <p:nvPr/>
          </p:nvSpPr>
          <p:spPr>
            <a:xfrm>
              <a:off x="6206481" y="2641341"/>
              <a:ext cx="1861151" cy="369332"/>
            </a:xfrm>
            <a:prstGeom prst="rect">
              <a:avLst/>
            </a:prstGeom>
            <a:solidFill>
              <a:srgbClr val="0070C0"/>
            </a:solidFill>
            <a:effectLst>
              <a:innerShdw blurRad="63500" dist="50800" dir="13500000">
                <a:prstClr val="black">
                  <a:alpha val="50000"/>
                </a:prstClr>
              </a:innerShdw>
            </a:effectLst>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Réseau </a:t>
              </a:r>
              <a:r>
                <a:rPr lang="fr-FR" dirty="0">
                  <a:solidFill>
                    <a:prstClr val="white"/>
                  </a:solidFill>
                  <a:effectLst>
                    <a:outerShdw blurRad="38100" dist="38100" dir="2700000" algn="tl">
                      <a:srgbClr val="000000">
                        <a:alpha val="43137"/>
                      </a:srgbClr>
                    </a:outerShdw>
                  </a:effectLst>
                  <a:cs typeface="Arial" pitchFamily="34" charset="0"/>
                </a:rPr>
                <a:t>Partenaire</a:t>
              </a:r>
            </a:p>
          </p:txBody>
        </p:sp>
        <p:sp>
          <p:nvSpPr>
            <p:cNvPr id="29" name="Rectangle 28"/>
            <p:cNvSpPr/>
            <p:nvPr/>
          </p:nvSpPr>
          <p:spPr>
            <a:xfrm>
              <a:off x="6110254" y="3746164"/>
              <a:ext cx="519336" cy="585014"/>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30" name="Rectangle 29"/>
            <p:cNvSpPr/>
            <p:nvPr/>
          </p:nvSpPr>
          <p:spPr>
            <a:xfrm>
              <a:off x="6049925"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2011</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31" name="Rectangle 30"/>
            <p:cNvSpPr/>
            <p:nvPr/>
          </p:nvSpPr>
          <p:spPr>
            <a:xfrm>
              <a:off x="6765419" y="3521122"/>
              <a:ext cx="519336" cy="810056"/>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32" name="Rectangle 31"/>
            <p:cNvSpPr/>
            <p:nvPr/>
          </p:nvSpPr>
          <p:spPr>
            <a:xfrm>
              <a:off x="6705090"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2012</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33" name="Rectangle 32"/>
            <p:cNvSpPr/>
            <p:nvPr/>
          </p:nvSpPr>
          <p:spPr>
            <a:xfrm>
              <a:off x="7456871" y="3161150"/>
              <a:ext cx="519336" cy="1170028"/>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34" name="Rectangle 33"/>
            <p:cNvSpPr/>
            <p:nvPr/>
          </p:nvSpPr>
          <p:spPr>
            <a:xfrm>
              <a:off x="7396543"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2013</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35" name="Rectangle 34"/>
            <p:cNvSpPr/>
            <p:nvPr/>
          </p:nvSpPr>
          <p:spPr>
            <a:xfrm>
              <a:off x="6071566" y="3746164"/>
              <a:ext cx="577402"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black"/>
                  </a:solidFill>
                  <a:cs typeface="Arial" pitchFamily="34" charset="0"/>
                </a:rPr>
                <a:t>65%</a:t>
              </a:r>
              <a:endParaRPr lang="fr-FR" dirty="0">
                <a:solidFill>
                  <a:prstClr val="black"/>
                </a:solidFill>
                <a:cs typeface="Arial" pitchFamily="34" charset="0"/>
              </a:endParaRPr>
            </a:p>
          </p:txBody>
        </p:sp>
        <p:sp>
          <p:nvSpPr>
            <p:cNvPr id="36" name="Rectangle 35"/>
            <p:cNvSpPr/>
            <p:nvPr/>
          </p:nvSpPr>
          <p:spPr>
            <a:xfrm>
              <a:off x="6736386" y="3568175"/>
              <a:ext cx="577402"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black"/>
                  </a:solidFill>
                  <a:cs typeface="Arial" pitchFamily="34" charset="0"/>
                </a:rPr>
                <a:t>80%</a:t>
              </a:r>
              <a:endParaRPr lang="fr-FR" dirty="0">
                <a:solidFill>
                  <a:prstClr val="black"/>
                </a:solidFill>
                <a:cs typeface="Arial" pitchFamily="34" charset="0"/>
              </a:endParaRPr>
            </a:p>
          </p:txBody>
        </p:sp>
        <p:sp>
          <p:nvSpPr>
            <p:cNvPr id="37" name="Rectangle 36"/>
            <p:cNvSpPr/>
            <p:nvPr/>
          </p:nvSpPr>
          <p:spPr>
            <a:xfrm>
              <a:off x="7433105" y="3218600"/>
              <a:ext cx="577402"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black"/>
                  </a:solidFill>
                  <a:cs typeface="Arial" pitchFamily="34" charset="0"/>
                </a:rPr>
                <a:t>90%</a:t>
              </a:r>
              <a:endParaRPr lang="fr-FR" dirty="0">
                <a:solidFill>
                  <a:prstClr val="black"/>
                </a:solidFill>
                <a:cs typeface="Arial" pitchFamily="34" charset="0"/>
              </a:endParaRPr>
            </a:p>
          </p:txBody>
        </p:sp>
      </p:grpSp>
      <p:grpSp>
        <p:nvGrpSpPr>
          <p:cNvPr id="40" name="Groupe 39"/>
          <p:cNvGrpSpPr/>
          <p:nvPr/>
        </p:nvGrpSpPr>
        <p:grpSpPr>
          <a:xfrm>
            <a:off x="3559397" y="2641341"/>
            <a:ext cx="1967301" cy="2131606"/>
            <a:chOff x="3559397" y="2641341"/>
            <a:chExt cx="1967301" cy="2131606"/>
          </a:xfrm>
        </p:grpSpPr>
        <p:sp>
          <p:nvSpPr>
            <p:cNvPr id="10" name="Rectangle 9"/>
            <p:cNvSpPr/>
            <p:nvPr/>
          </p:nvSpPr>
          <p:spPr>
            <a:xfrm>
              <a:off x="3774728" y="2641341"/>
              <a:ext cx="1594540" cy="369332"/>
            </a:xfrm>
            <a:prstGeom prst="rect">
              <a:avLst/>
            </a:prstGeom>
            <a:solidFill>
              <a:srgbClr val="0070C0"/>
            </a:solidFill>
            <a:effectLst>
              <a:innerShdw blurRad="63500" dist="50800" dir="13500000">
                <a:prstClr val="black">
                  <a:alpha val="50000"/>
                </a:prstClr>
              </a:innerShdw>
            </a:effectLst>
          </p:spPr>
          <p:txBody>
            <a:bodyPr wrap="none">
              <a:spAutoFit/>
            </a:bodyPr>
            <a:lstStyle/>
            <a:p>
              <a:pPr marL="0" lvl="1" algn="ctr">
                <a:spcBef>
                  <a:spcPct val="20000"/>
                </a:spcBef>
                <a:buClr>
                  <a:srgbClr val="FCC000"/>
                </a:buClr>
                <a:buSzPct val="80000"/>
              </a:pPr>
              <a:r>
                <a:rPr lang="fr-FR" dirty="0">
                  <a:solidFill>
                    <a:prstClr val="white"/>
                  </a:solidFill>
                  <a:effectLst>
                    <a:outerShdw blurRad="38100" dist="38100" dir="2700000" algn="tl">
                      <a:srgbClr val="000000">
                        <a:alpha val="43137"/>
                      </a:srgbClr>
                    </a:outerShdw>
                  </a:effectLst>
                  <a:cs typeface="Arial" pitchFamily="34" charset="0"/>
                </a:rPr>
                <a:t>Pénétration </a:t>
              </a:r>
              <a:r>
                <a:rPr lang="fr-FR" dirty="0" smtClean="0">
                  <a:solidFill>
                    <a:prstClr val="white"/>
                  </a:solidFill>
                  <a:effectLst>
                    <a:outerShdw blurRad="38100" dist="38100" dir="2700000" algn="tl">
                      <a:srgbClr val="000000">
                        <a:alpha val="43137"/>
                      </a:srgbClr>
                    </a:outerShdw>
                  </a:effectLst>
                  <a:cs typeface="Arial" pitchFamily="34" charset="0"/>
                </a:rPr>
                <a:t>VO</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20" name="Rectangle 19"/>
            <p:cNvSpPr/>
            <p:nvPr/>
          </p:nvSpPr>
          <p:spPr>
            <a:xfrm>
              <a:off x="3619726" y="4038671"/>
              <a:ext cx="519336" cy="292506"/>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1" name="Rectangle 20"/>
            <p:cNvSpPr/>
            <p:nvPr/>
          </p:nvSpPr>
          <p:spPr>
            <a:xfrm>
              <a:off x="3559397"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2011</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22" name="Rectangle 21"/>
            <p:cNvSpPr/>
            <p:nvPr/>
          </p:nvSpPr>
          <p:spPr>
            <a:xfrm>
              <a:off x="4274891" y="4038670"/>
              <a:ext cx="519336" cy="292507"/>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3" name="Rectangle 22"/>
            <p:cNvSpPr/>
            <p:nvPr/>
          </p:nvSpPr>
          <p:spPr>
            <a:xfrm>
              <a:off x="4214562"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2012</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24" name="Rectangle 23"/>
            <p:cNvSpPr/>
            <p:nvPr/>
          </p:nvSpPr>
          <p:spPr>
            <a:xfrm>
              <a:off x="4966343" y="3746164"/>
              <a:ext cx="519336" cy="58501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5" name="Rectangle 24"/>
            <p:cNvSpPr/>
            <p:nvPr/>
          </p:nvSpPr>
          <p:spPr>
            <a:xfrm>
              <a:off x="4906015" y="4403615"/>
              <a:ext cx="620683" cy="369332"/>
            </a:xfrm>
            <a:prstGeom prst="rect">
              <a:avLst/>
            </a:prstGeom>
          </p:spPr>
          <p:txBody>
            <a:bodyPr wrap="none">
              <a:spAutoFit/>
            </a:bodyPr>
            <a:lstStyle/>
            <a:p>
              <a:pPr marL="0" lvl="1" algn="ctr">
                <a:spcBef>
                  <a:spcPct val="20000"/>
                </a:spcBef>
                <a:buClr>
                  <a:srgbClr val="FCC000"/>
                </a:buClr>
                <a:buSzPct val="80000"/>
              </a:pPr>
              <a:r>
                <a:rPr lang="fr-FR" dirty="0" smtClean="0">
                  <a:solidFill>
                    <a:prstClr val="white"/>
                  </a:solidFill>
                  <a:effectLst>
                    <a:outerShdw blurRad="38100" dist="38100" dir="2700000" algn="tl">
                      <a:srgbClr val="000000">
                        <a:alpha val="43137"/>
                      </a:srgbClr>
                    </a:outerShdw>
                  </a:effectLst>
                  <a:cs typeface="Arial" pitchFamily="34" charset="0"/>
                </a:rPr>
                <a:t>2013</a:t>
              </a:r>
              <a:endParaRPr lang="fr-FR" dirty="0">
                <a:solidFill>
                  <a:prstClr val="white"/>
                </a:solidFill>
                <a:effectLst>
                  <a:outerShdw blurRad="38100" dist="38100" dir="2700000" algn="tl">
                    <a:srgbClr val="000000">
                      <a:alpha val="43137"/>
                    </a:srgbClr>
                  </a:outerShdw>
                </a:effectLst>
                <a:cs typeface="Arial" pitchFamily="34" charset="0"/>
              </a:endParaRPr>
            </a:p>
          </p:txBody>
        </p:sp>
        <p:sp>
          <p:nvSpPr>
            <p:cNvPr id="26" name="Rectangle 25"/>
            <p:cNvSpPr/>
            <p:nvPr/>
          </p:nvSpPr>
          <p:spPr>
            <a:xfrm>
              <a:off x="3635540" y="4000257"/>
              <a:ext cx="468398" cy="369332"/>
            </a:xfrm>
            <a:prstGeom prst="rect">
              <a:avLst/>
            </a:prstGeom>
          </p:spPr>
          <p:txBody>
            <a:bodyPr wrap="none">
              <a:spAutoFit/>
            </a:bodyPr>
            <a:lstStyle/>
            <a:p>
              <a:pPr marL="0" lvl="1" algn="ctr">
                <a:spcBef>
                  <a:spcPct val="20000"/>
                </a:spcBef>
                <a:buClr>
                  <a:srgbClr val="FCC000"/>
                </a:buClr>
                <a:buSzPct val="80000"/>
              </a:pPr>
              <a:r>
                <a:rPr lang="fr-FR" dirty="0">
                  <a:solidFill>
                    <a:prstClr val="black"/>
                  </a:solidFill>
                  <a:cs typeface="Arial" pitchFamily="34" charset="0"/>
                </a:rPr>
                <a:t>5</a:t>
              </a:r>
              <a:r>
                <a:rPr lang="fr-FR" dirty="0" smtClean="0">
                  <a:solidFill>
                    <a:prstClr val="black"/>
                  </a:solidFill>
                  <a:cs typeface="Arial" pitchFamily="34" charset="0"/>
                </a:rPr>
                <a:t>%</a:t>
              </a:r>
              <a:endParaRPr lang="fr-FR" dirty="0">
                <a:solidFill>
                  <a:prstClr val="black"/>
                </a:solidFill>
                <a:cs typeface="Arial" pitchFamily="34" charset="0"/>
              </a:endParaRPr>
            </a:p>
          </p:txBody>
        </p:sp>
        <p:sp>
          <p:nvSpPr>
            <p:cNvPr id="28" name="Rectangle 27"/>
            <p:cNvSpPr/>
            <p:nvPr/>
          </p:nvSpPr>
          <p:spPr>
            <a:xfrm>
              <a:off x="4942577" y="3738919"/>
              <a:ext cx="577402" cy="369332"/>
            </a:xfrm>
            <a:prstGeom prst="rect">
              <a:avLst/>
            </a:prstGeom>
          </p:spPr>
          <p:txBody>
            <a:bodyPr wrap="none">
              <a:spAutoFit/>
            </a:bodyPr>
            <a:lstStyle/>
            <a:p>
              <a:pPr marL="0" lvl="1" algn="ctr">
                <a:spcBef>
                  <a:spcPct val="20000"/>
                </a:spcBef>
                <a:buClr>
                  <a:srgbClr val="FCC000"/>
                </a:buClr>
                <a:buSzPct val="80000"/>
              </a:pPr>
              <a:r>
                <a:rPr lang="fr-FR" dirty="0">
                  <a:solidFill>
                    <a:prstClr val="black"/>
                  </a:solidFill>
                  <a:cs typeface="Arial" pitchFamily="34" charset="0"/>
                </a:rPr>
                <a:t>1</a:t>
              </a:r>
              <a:r>
                <a:rPr lang="fr-FR" dirty="0" smtClean="0">
                  <a:solidFill>
                    <a:prstClr val="black"/>
                  </a:solidFill>
                  <a:cs typeface="Arial" pitchFamily="34" charset="0"/>
                </a:rPr>
                <a:t>0%</a:t>
              </a:r>
              <a:endParaRPr lang="fr-FR" dirty="0">
                <a:solidFill>
                  <a:prstClr val="black"/>
                </a:solidFill>
                <a:cs typeface="Arial" pitchFamily="34" charset="0"/>
              </a:endParaRPr>
            </a:p>
          </p:txBody>
        </p:sp>
        <p:sp>
          <p:nvSpPr>
            <p:cNvPr id="38" name="Rectangle 37"/>
            <p:cNvSpPr/>
            <p:nvPr/>
          </p:nvSpPr>
          <p:spPr>
            <a:xfrm>
              <a:off x="4303701" y="4000257"/>
              <a:ext cx="468398" cy="369332"/>
            </a:xfrm>
            <a:prstGeom prst="rect">
              <a:avLst/>
            </a:prstGeom>
          </p:spPr>
          <p:txBody>
            <a:bodyPr wrap="none">
              <a:spAutoFit/>
            </a:bodyPr>
            <a:lstStyle/>
            <a:p>
              <a:pPr marL="0" lvl="1" algn="ctr">
                <a:spcBef>
                  <a:spcPct val="20000"/>
                </a:spcBef>
                <a:buClr>
                  <a:srgbClr val="FCC000"/>
                </a:buClr>
                <a:buSzPct val="80000"/>
              </a:pPr>
              <a:r>
                <a:rPr lang="fr-FR" dirty="0">
                  <a:solidFill>
                    <a:prstClr val="black"/>
                  </a:solidFill>
                  <a:cs typeface="Arial" pitchFamily="34" charset="0"/>
                </a:rPr>
                <a:t>5</a:t>
              </a:r>
              <a:r>
                <a:rPr lang="fr-FR" dirty="0" smtClean="0">
                  <a:solidFill>
                    <a:prstClr val="black"/>
                  </a:solidFill>
                  <a:cs typeface="Arial" pitchFamily="34" charset="0"/>
                </a:rPr>
                <a:t>%</a:t>
              </a:r>
              <a:endParaRPr lang="fr-FR" dirty="0">
                <a:solidFill>
                  <a:prstClr val="black"/>
                </a:solidFill>
                <a:cs typeface="Arial" pitchFamily="34" charset="0"/>
              </a:endParaRPr>
            </a:p>
          </p:txBody>
        </p:sp>
      </p:grpSp>
    </p:spTree>
    <p:extLst>
      <p:ext uri="{BB962C8B-B14F-4D97-AF65-F5344CB8AC3E}">
        <p14:creationId xmlns:p14="http://schemas.microsoft.com/office/powerpoint/2010/main" val="233769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fade">
                                      <p:cBhvr>
                                        <p:cTn id="33" dur="1000"/>
                                        <p:tgtEl>
                                          <p:spTgt spid="7">
                                            <p:txEl>
                                              <p:pRg st="0" end="0"/>
                                            </p:txEl>
                                          </p:spTgt>
                                        </p:tgtEl>
                                      </p:cBhvr>
                                    </p:animEffect>
                                    <p:anim calcmode="lin" valueType="num">
                                      <p:cBhvr>
                                        <p:cTn id="3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up)">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up)">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up)">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8594" y="3820061"/>
            <a:ext cx="6420462" cy="1323439"/>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Lionel </a:t>
            </a: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BRIU</a:t>
            </a:r>
          </a:p>
          <a:p>
            <a:pPr algn="ctr" defTabSz="457200">
              <a:spcBef>
                <a:spcPct val="20000"/>
              </a:spcBef>
              <a:buClr>
                <a:srgbClr val="FCC000"/>
              </a:buClr>
            </a:pPr>
            <a:r>
              <a:rPr lang="fr-FR" sz="20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Directeur Après-Vente et Relation Client</a:t>
            </a: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
            </a:r>
            <a:b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br>
            <a:endPar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p:txBody>
      </p:sp>
    </p:spTree>
    <p:extLst>
      <p:ext uri="{BB962C8B-B14F-4D97-AF65-F5344CB8AC3E}">
        <p14:creationId xmlns:p14="http://schemas.microsoft.com/office/powerpoint/2010/main" val="286478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14400" y="1041557"/>
            <a:ext cx="8229600" cy="3485619"/>
          </a:xfrm>
        </p:spPr>
        <p:txBody>
          <a:bodyPr>
            <a:normAutofit/>
          </a:bodyPr>
          <a:lstStyle/>
          <a:p>
            <a:pPr>
              <a:lnSpc>
                <a:spcPct val="250000"/>
              </a:lnSpc>
            </a:pPr>
            <a:r>
              <a:rPr lang="fr-FR" sz="2000" dirty="0" smtClean="0"/>
              <a:t>Réduction des dépenses d’entretien du véhicule</a:t>
            </a:r>
          </a:p>
          <a:p>
            <a:pPr>
              <a:lnSpc>
                <a:spcPct val="250000"/>
              </a:lnSpc>
            </a:pPr>
            <a:r>
              <a:rPr lang="fr-FR" sz="2000" dirty="0" smtClean="0"/>
              <a:t>Amnésie des clients</a:t>
            </a:r>
          </a:p>
          <a:p>
            <a:pPr>
              <a:lnSpc>
                <a:spcPct val="250000"/>
              </a:lnSpc>
            </a:pPr>
            <a:r>
              <a:rPr lang="fr-FR" sz="2000" dirty="0"/>
              <a:t>Mauvaise image de </a:t>
            </a:r>
            <a:r>
              <a:rPr lang="fr-FR" sz="2000" dirty="0" smtClean="0"/>
              <a:t>marque</a:t>
            </a:r>
          </a:p>
          <a:p>
            <a:pPr>
              <a:lnSpc>
                <a:spcPct val="250000"/>
              </a:lnSpc>
            </a:pPr>
            <a:r>
              <a:rPr lang="fr-FR" sz="2000" dirty="0"/>
              <a:t>Baisse des activités </a:t>
            </a:r>
            <a:r>
              <a:rPr lang="fr-FR" sz="2000" dirty="0" smtClean="0"/>
              <a:t>Après-Vente</a:t>
            </a:r>
          </a:p>
        </p:txBody>
      </p:sp>
      <p:sp>
        <p:nvSpPr>
          <p:cNvPr id="2" name="Titre 1"/>
          <p:cNvSpPr>
            <a:spLocks noGrp="1"/>
          </p:cNvSpPr>
          <p:nvPr>
            <p:ph type="title"/>
          </p:nvPr>
        </p:nvSpPr>
        <p:spPr>
          <a:xfrm>
            <a:off x="466725" y="41109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b="1" dirty="0" smtClean="0">
                <a:effectLst>
                  <a:outerShdw blurRad="38100" dist="38100" dir="2700000" algn="tl">
                    <a:srgbClr val="000000">
                      <a:alpha val="43137"/>
                    </a:srgbClr>
                  </a:outerShdw>
                  <a:reflection blurRad="6350" stA="20000" endPos="46000" dir="5400000" sy="-100000" algn="bl" rotWithShape="0"/>
                </a:effectLst>
                <a:ea typeface="+mn-ea"/>
              </a:rPr>
              <a:t>LA MAUVAISE NOUVELLE…</a:t>
            </a:r>
            <a:endParaRPr lang="fr-FR" b="1" dirty="0">
              <a:effectLst>
                <a:outerShdw blurRad="38100" dist="38100" dir="2700000" algn="tl">
                  <a:srgbClr val="000000">
                    <a:alpha val="43137"/>
                  </a:srgbClr>
                </a:outerShdw>
                <a:reflection blurRad="6350" stA="20000" endPos="46000" dir="5400000" sy="-100000" algn="bl" rotWithShape="0"/>
              </a:effectLst>
              <a:ea typeface="+mn-ea"/>
            </a:endParaRPr>
          </a:p>
        </p:txBody>
      </p:sp>
      <p:pic>
        <p:nvPicPr>
          <p:cNvPr id="1030" name="Picture 6" descr="http://www.psdgraphics.com/wp-content/uploads/2009/05/euro-symbol.jpg"/>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r="24164"/>
          <a:stretch/>
        </p:blipFill>
        <p:spPr bwMode="auto">
          <a:xfrm>
            <a:off x="6076126" y="719081"/>
            <a:ext cx="1029524" cy="1019288"/>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026" name="Picture 2" descr="C:\Users\xavier\Desktop\Opel\Sans titre-1 copi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3188" y="2658756"/>
            <a:ext cx="1306162" cy="102490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xavier\Desktop\Opel\Sans titre-2 copi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8458" y="1737338"/>
            <a:ext cx="1679434" cy="1088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223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1000"/>
                                        <p:tgtEl>
                                          <p:spTgt spid="1030"/>
                                        </p:tgtEl>
                                      </p:cBhvr>
                                    </p:animEffect>
                                  </p:childTnLst>
                                </p:cTn>
                              </p:par>
                              <p:par>
                                <p:cTn id="13" presetID="6" presetClass="emph" presetSubtype="0" fill="hold" nodeType="withEffect">
                                  <p:stCondLst>
                                    <p:cond delay="1000"/>
                                  </p:stCondLst>
                                  <p:childTnLst>
                                    <p:animScale>
                                      <p:cBhvr>
                                        <p:cTn id="14" dur="2000" fill="hold"/>
                                        <p:tgtEl>
                                          <p:spTgt spid="1030"/>
                                        </p:tgtEl>
                                      </p:cBhvr>
                                      <p:by x="50000" y="50000"/>
                                    </p:animScale>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027"/>
                                        </p:tgtEl>
                                        <p:attrNameLst>
                                          <p:attrName>style.visibility</p:attrName>
                                        </p:attrNameLst>
                                      </p:cBhvr>
                                      <p:to>
                                        <p:strVal val="visible"/>
                                      </p:to>
                                    </p:set>
                                    <p:animEffect transition="in" filter="fade">
                                      <p:cBhvr>
                                        <p:cTn id="24" dur="1000"/>
                                        <p:tgtEl>
                                          <p:spTgt spid="102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1026"/>
                                        </p:tgtEl>
                                        <p:attrNameLst>
                                          <p:attrName>style.visibility</p:attrName>
                                        </p:attrNameLst>
                                      </p:cBhvr>
                                      <p:to>
                                        <p:strVal val="visible"/>
                                      </p:to>
                                    </p:set>
                                    <p:animEffect transition="in" filter="fade">
                                      <p:cBhvr>
                                        <p:cTn id="34" dur="1000"/>
                                        <p:tgtEl>
                                          <p:spTgt spid="1026"/>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1000"/>
                                        <p:tgtEl>
                                          <p:spTgt spid="3">
                                            <p:txEl>
                                              <p:pRg st="3" end="3"/>
                                            </p:txEl>
                                          </p:spTgt>
                                        </p:tgtEl>
                                      </p:cBhvr>
                                    </p:animEffect>
                                    <p:anim calcmode="lin" valueType="num">
                                      <p:cBhvr>
                                        <p:cTn id="4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LA BONNE NOUVELLE…</a:t>
            </a:r>
            <a:endParaRPr lang="fr-FR" dirty="0"/>
          </a:p>
        </p:txBody>
      </p:sp>
      <p:sp>
        <p:nvSpPr>
          <p:cNvPr id="3" name="Espace réservé du contenu 2"/>
          <p:cNvSpPr>
            <a:spLocks noGrp="1"/>
          </p:cNvSpPr>
          <p:nvPr>
            <p:ph idx="1"/>
          </p:nvPr>
        </p:nvSpPr>
        <p:spPr>
          <a:xfrm>
            <a:off x="1141413" y="1200151"/>
            <a:ext cx="7545387" cy="437730"/>
          </a:xfrm>
        </p:spPr>
        <p:txBody>
          <a:bodyPr>
            <a:noAutofit/>
          </a:bodyPr>
          <a:lstStyle/>
          <a:p>
            <a:pPr marL="0" indent="0">
              <a:buNone/>
            </a:pPr>
            <a:r>
              <a:rPr lang="fr-FR" sz="2400" b="1" dirty="0" smtClean="0">
                <a:solidFill>
                  <a:schemeClr val="accent1"/>
                </a:solidFill>
              </a:rPr>
              <a:t>ON PEUT Y FAIRE QUELQUE CHOSE !</a:t>
            </a:r>
            <a:endParaRPr lang="fr-FR" sz="2400" b="1" dirty="0">
              <a:solidFill>
                <a:schemeClr val="accent1"/>
              </a:solidFill>
            </a:endParaRPr>
          </a:p>
        </p:txBody>
      </p:sp>
      <p:sp>
        <p:nvSpPr>
          <p:cNvPr id="4" name="Espace réservé du contenu 2"/>
          <p:cNvSpPr txBox="1">
            <a:spLocks/>
          </p:cNvSpPr>
          <p:nvPr/>
        </p:nvSpPr>
        <p:spPr>
          <a:xfrm>
            <a:off x="2009586" y="1868488"/>
            <a:ext cx="6000367" cy="1795297"/>
          </a:xfrm>
          <a:prstGeom prst="rect">
            <a:avLst/>
          </a:prstGeom>
        </p:spPr>
        <p:txBody>
          <a:bodyPr vert="horz" lIns="91440" tIns="45720" rIns="91440" bIns="45720" rtlCol="0">
            <a:normAutofit/>
          </a:bodyPr>
          <a:lstStyle>
            <a:lvl1pPr marL="268288" indent="-268288">
              <a:lnSpc>
                <a:spcPct val="200000"/>
              </a:lnSpc>
              <a:spcBef>
                <a:spcPct val="20000"/>
              </a:spcBef>
              <a:buClr>
                <a:schemeClr val="accent1"/>
              </a:buClr>
              <a:buSzPct val="80000"/>
              <a:buFontTx/>
              <a:buBlip>
                <a:blip r:embed="rId2"/>
              </a:buBlip>
              <a:defRPr sz="20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1pPr>
            <a:lvl2pPr marL="628650" indent="-171450">
              <a:spcBef>
                <a:spcPct val="20000"/>
              </a:spcBef>
              <a:buClr>
                <a:schemeClr val="accent1"/>
              </a:buClr>
              <a:buSzPct val="80000"/>
              <a:buFontTx/>
              <a:buBlip>
                <a:blip r:embed="rId2"/>
              </a:buBlip>
              <a:defRPr sz="16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vl3pPr marL="1081088" indent="-166688">
              <a:spcBef>
                <a:spcPct val="20000"/>
              </a:spcBef>
              <a:buClr>
                <a:schemeClr val="accent1"/>
              </a:buClr>
              <a:buSzPct val="80000"/>
              <a:buFontTx/>
              <a:buBlip>
                <a:blip r:embed="rId2"/>
              </a:buBlip>
              <a:defRPr sz="1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3pPr>
            <a:lvl4pPr marL="1600200" indent="-228600">
              <a:spcBef>
                <a:spcPct val="20000"/>
              </a:spcBef>
              <a:buClr>
                <a:schemeClr val="accent1"/>
              </a:buClr>
              <a:buSzPct val="80000"/>
              <a:buFontTx/>
              <a:buBlip>
                <a:blip r:embed="rId2"/>
              </a:buBlip>
              <a:defRPr sz="12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4pPr>
            <a:lvl5pPr marL="2057400" indent="-228600">
              <a:spcBef>
                <a:spcPct val="20000"/>
              </a:spcBef>
              <a:buClr>
                <a:schemeClr val="accent1"/>
              </a:buClr>
              <a:buSzPct val="80000"/>
              <a:buFontTx/>
              <a:buBlip>
                <a:blip r:embed="rId2"/>
              </a:buBlip>
              <a:defRPr sz="12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buClr>
                <a:srgbClr val="FCC000"/>
              </a:buClr>
            </a:pPr>
            <a:r>
              <a:rPr lang="fr-FR" sz="2400" dirty="0">
                <a:solidFill>
                  <a:prstClr val="white"/>
                </a:solidFill>
              </a:rPr>
              <a:t>Faire venir et </a:t>
            </a:r>
            <a:r>
              <a:rPr lang="fr-FR" sz="2400" dirty="0" smtClean="0">
                <a:solidFill>
                  <a:prstClr val="white"/>
                </a:solidFill>
              </a:rPr>
              <a:t>retenir </a:t>
            </a:r>
            <a:r>
              <a:rPr lang="fr-FR" sz="2400" dirty="0">
                <a:solidFill>
                  <a:prstClr val="white"/>
                </a:solidFill>
              </a:rPr>
              <a:t>les </a:t>
            </a:r>
            <a:r>
              <a:rPr lang="fr-FR" sz="2400" dirty="0" smtClean="0">
                <a:solidFill>
                  <a:prstClr val="white"/>
                </a:solidFill>
              </a:rPr>
              <a:t>clients</a:t>
            </a:r>
            <a:endParaRPr lang="fr-FR" sz="2400" dirty="0">
              <a:solidFill>
                <a:prstClr val="white"/>
              </a:solidFill>
            </a:endParaRPr>
          </a:p>
          <a:p>
            <a:pPr>
              <a:buClr>
                <a:srgbClr val="FCC000"/>
              </a:buClr>
            </a:pPr>
            <a:r>
              <a:rPr lang="fr-FR" sz="2400" dirty="0">
                <a:solidFill>
                  <a:srgbClr val="FFFFFF"/>
                </a:solidFill>
              </a:rPr>
              <a:t>Satisfaire les clients qui viennent</a:t>
            </a:r>
          </a:p>
        </p:txBody>
      </p:sp>
    </p:spTree>
    <p:extLst>
      <p:ext uri="{BB962C8B-B14F-4D97-AF65-F5344CB8AC3E}">
        <p14:creationId xmlns:p14="http://schemas.microsoft.com/office/powerpoint/2010/main" val="40893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FAIRE VENIR LES CLIENTS</a:t>
            </a:r>
            <a:endParaRPr lang="fr-FR" dirty="0"/>
          </a:p>
        </p:txBody>
      </p:sp>
      <p:sp>
        <p:nvSpPr>
          <p:cNvPr id="3" name="Espace réservé du contenu 2"/>
          <p:cNvSpPr>
            <a:spLocks noGrp="1"/>
          </p:cNvSpPr>
          <p:nvPr>
            <p:ph idx="1"/>
          </p:nvPr>
        </p:nvSpPr>
        <p:spPr>
          <a:xfrm>
            <a:off x="890212" y="1200151"/>
            <a:ext cx="7545387" cy="2505726"/>
          </a:xfrm>
        </p:spPr>
        <p:txBody>
          <a:bodyPr vert="horz" lIns="91440" tIns="45720" rIns="91440" bIns="45720" rtlCol="0">
            <a:normAutofit/>
          </a:bodyPr>
          <a:lstStyle/>
          <a:p>
            <a:pPr>
              <a:lnSpc>
                <a:spcPct val="200000"/>
              </a:lnSpc>
            </a:pPr>
            <a:r>
              <a:rPr lang="fr-FR" sz="2000" dirty="0"/>
              <a:t>1 million de </a:t>
            </a:r>
            <a:r>
              <a:rPr lang="fr-FR" sz="2000" dirty="0" smtClean="0"/>
              <a:t>clients</a:t>
            </a:r>
            <a:endParaRPr lang="fr-FR" sz="2000" dirty="0"/>
          </a:p>
          <a:p>
            <a:pPr>
              <a:lnSpc>
                <a:spcPct val="200000"/>
              </a:lnSpc>
            </a:pPr>
            <a:r>
              <a:rPr lang="fr-FR" sz="2000" dirty="0"/>
              <a:t>De multiples occasions de </a:t>
            </a:r>
            <a:r>
              <a:rPr lang="fr-FR" sz="2000" dirty="0" smtClean="0"/>
              <a:t>contacts</a:t>
            </a:r>
            <a:endParaRPr lang="fr-FR" sz="2000" dirty="0"/>
          </a:p>
        </p:txBody>
      </p:sp>
      <p:grpSp>
        <p:nvGrpSpPr>
          <p:cNvPr id="9" name="Groupe 8"/>
          <p:cNvGrpSpPr/>
          <p:nvPr/>
        </p:nvGrpSpPr>
        <p:grpSpPr>
          <a:xfrm>
            <a:off x="3777856" y="1104529"/>
            <a:ext cx="4323055" cy="863971"/>
            <a:chOff x="4461522" y="1961779"/>
            <a:chExt cx="4323055" cy="863971"/>
          </a:xfrm>
        </p:grpSpPr>
        <p:pic>
          <p:nvPicPr>
            <p:cNvPr id="8" name="Picture 2" descr="C:\Users\xavier\Desktop\Opel\Sans titre-3 copi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1522" y="1968500"/>
              <a:ext cx="2447925" cy="8572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xavier\Desktop\Opel\Sans titre-3 copier.png"/>
            <p:cNvPicPr>
              <a:picLocks noChangeAspect="1" noChangeArrowheads="1"/>
            </p:cNvPicPr>
            <p:nvPr/>
          </p:nvPicPr>
          <p:blipFill rotWithShape="1">
            <a:blip r:embed="rId2">
              <a:extLst>
                <a:ext uri="{28A0092B-C50C-407E-A947-70E740481C1C}">
                  <a14:useLocalDpi xmlns:a14="http://schemas.microsoft.com/office/drawing/2010/main" val="0"/>
                </a:ext>
              </a:extLst>
            </a:blip>
            <a:srcRect l="11603"/>
            <a:stretch/>
          </p:blipFill>
          <p:spPr bwMode="auto">
            <a:xfrm>
              <a:off x="6620664" y="1961779"/>
              <a:ext cx="2163913" cy="8572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e 16"/>
          <p:cNvGrpSpPr/>
          <p:nvPr/>
        </p:nvGrpSpPr>
        <p:grpSpPr>
          <a:xfrm>
            <a:off x="179512" y="4034407"/>
            <a:ext cx="8136904" cy="812110"/>
            <a:chOff x="179512" y="4034407"/>
            <a:chExt cx="8136904" cy="812110"/>
          </a:xfrm>
        </p:grpSpPr>
        <p:sp>
          <p:nvSpPr>
            <p:cNvPr id="5" name="ZoneTexte 4"/>
            <p:cNvSpPr txBox="1"/>
            <p:nvPr/>
          </p:nvSpPr>
          <p:spPr>
            <a:xfrm>
              <a:off x="179512" y="4451264"/>
              <a:ext cx="1224136"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Vente VN</a:t>
              </a:r>
              <a:endParaRPr lang="fr-FR" dirty="0">
                <a:solidFill>
                  <a:prstClr val="white"/>
                </a:solidFill>
                <a:effectLst>
                  <a:outerShdw blurRad="38100" dist="38100" dir="2700000" algn="tl">
                    <a:srgbClr val="000000">
                      <a:alpha val="43137"/>
                    </a:srgbClr>
                  </a:outerShdw>
                </a:effectLst>
              </a:endParaRPr>
            </a:p>
          </p:txBody>
        </p:sp>
        <p:sp>
          <p:nvSpPr>
            <p:cNvPr id="15" name="ZoneTexte 14"/>
            <p:cNvSpPr txBox="1"/>
            <p:nvPr/>
          </p:nvSpPr>
          <p:spPr>
            <a:xfrm>
              <a:off x="1752599" y="4477185"/>
              <a:ext cx="3818443"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12 mois                    24 mois                  36 mois</a:t>
              </a:r>
              <a:endParaRPr lang="fr-FR" dirty="0">
                <a:solidFill>
                  <a:prstClr val="white"/>
                </a:solidFill>
                <a:effectLst>
                  <a:outerShdw blurRad="38100" dist="38100" dir="2700000" algn="tl">
                    <a:srgbClr val="000000">
                      <a:alpha val="43137"/>
                    </a:srgbClr>
                  </a:outerShdw>
                </a:effectLst>
              </a:endParaRPr>
            </a:p>
          </p:txBody>
        </p:sp>
        <p:sp>
          <p:nvSpPr>
            <p:cNvPr id="18" name="ZoneTexte 17"/>
            <p:cNvSpPr txBox="1"/>
            <p:nvPr/>
          </p:nvSpPr>
          <p:spPr>
            <a:xfrm>
              <a:off x="5780592" y="4477185"/>
              <a:ext cx="2064989"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Contrôle technique</a:t>
              </a:r>
              <a:endParaRPr lang="fr-FR" dirty="0">
                <a:solidFill>
                  <a:prstClr val="white"/>
                </a:solidFill>
                <a:effectLst>
                  <a:outerShdw blurRad="38100" dist="38100" dir="2700000" algn="tl">
                    <a:srgbClr val="000000">
                      <a:alpha val="43137"/>
                    </a:srgbClr>
                  </a:outerShdw>
                </a:effectLst>
              </a:endParaRPr>
            </a:p>
          </p:txBody>
        </p:sp>
        <p:sp>
          <p:nvSpPr>
            <p:cNvPr id="4" name="Flèche droite 3"/>
            <p:cNvSpPr/>
            <p:nvPr/>
          </p:nvSpPr>
          <p:spPr>
            <a:xfrm>
              <a:off x="394345" y="4034407"/>
              <a:ext cx="7922071" cy="476971"/>
            </a:xfrm>
            <a:prstGeom prst="rightArrow">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ffectLst>
                  <a:outerShdw blurRad="38100" dist="38100" dir="2700000" algn="tl">
                    <a:srgbClr val="000000">
                      <a:alpha val="43137"/>
                    </a:srgbClr>
                  </a:outerShdw>
                </a:effectLst>
              </a:endParaRPr>
            </a:p>
          </p:txBody>
        </p:sp>
        <p:sp>
          <p:nvSpPr>
            <p:cNvPr id="6" name="Étoile à 5 branches 5"/>
            <p:cNvSpPr/>
            <p:nvPr/>
          </p:nvSpPr>
          <p:spPr>
            <a:xfrm>
              <a:off x="539552" y="4156194"/>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33" name="Étoile à 5 branches 32"/>
            <p:cNvSpPr/>
            <p:nvPr/>
          </p:nvSpPr>
          <p:spPr>
            <a:xfrm>
              <a:off x="2030573" y="4150493"/>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34" name="Étoile à 5 branches 33"/>
            <p:cNvSpPr/>
            <p:nvPr/>
          </p:nvSpPr>
          <p:spPr>
            <a:xfrm>
              <a:off x="3521594"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35" name="Étoile à 5 branches 34"/>
            <p:cNvSpPr/>
            <p:nvPr/>
          </p:nvSpPr>
          <p:spPr>
            <a:xfrm>
              <a:off x="5012615"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36" name="Étoile à 5 branches 35"/>
            <p:cNvSpPr/>
            <p:nvPr/>
          </p:nvSpPr>
          <p:spPr>
            <a:xfrm>
              <a:off x="6503637"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grpSp>
      <p:pic>
        <p:nvPicPr>
          <p:cNvPr id="2051" name="Picture 3" descr="C:\Users\xavier\Desktop\Opel\Sans titre-5 copi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2016" y="3384376"/>
            <a:ext cx="847725" cy="7048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xavier\Desktop\Opel\Sans titre-6 copi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2670" y="3430710"/>
            <a:ext cx="813701" cy="69120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xavier\Desktop\Opel\Sans titre-7 copi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9642" y="3384376"/>
            <a:ext cx="447675" cy="7048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xavier\Desktop\Opel\Sans titre-8 copie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93690" y="3398018"/>
            <a:ext cx="171408" cy="644699"/>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xavier\Desktop\Opel\Sans titre-9 copi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6789" y="3333750"/>
            <a:ext cx="815252" cy="82930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xavier\Desktop\Opel\Sans titre copier.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0" y="3257639"/>
            <a:ext cx="1470022" cy="1108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17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left)">
                                      <p:cBhvr>
                                        <p:cTn id="15" dur="1000"/>
                                        <p:tgtEl>
                                          <p:spTgt spid="3">
                                            <p:txEl>
                                              <p:pRg st="1" end="1"/>
                                            </p:txEl>
                                          </p:spTgt>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1000"/>
                                        <p:tgtEl>
                                          <p:spTgt spid="17"/>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057"/>
                                        </p:tgtEl>
                                        <p:attrNameLst>
                                          <p:attrName>style.visibility</p:attrName>
                                        </p:attrNameLst>
                                      </p:cBhvr>
                                      <p:to>
                                        <p:strVal val="visible"/>
                                      </p:to>
                                    </p:set>
                                    <p:animEffect transition="in" filter="fade">
                                      <p:cBhvr>
                                        <p:cTn id="23" dur="1000"/>
                                        <p:tgtEl>
                                          <p:spTgt spid="2057"/>
                                        </p:tgtEl>
                                      </p:cBhvr>
                                    </p:animEffect>
                                    <p:anim calcmode="lin" valueType="num">
                                      <p:cBhvr>
                                        <p:cTn id="24" dur="1000" fill="hold"/>
                                        <p:tgtEl>
                                          <p:spTgt spid="2057"/>
                                        </p:tgtEl>
                                        <p:attrNameLst>
                                          <p:attrName>ppt_x</p:attrName>
                                        </p:attrNameLst>
                                      </p:cBhvr>
                                      <p:tavLst>
                                        <p:tav tm="0">
                                          <p:val>
                                            <p:strVal val="#ppt_x"/>
                                          </p:val>
                                        </p:tav>
                                        <p:tav tm="100000">
                                          <p:val>
                                            <p:strVal val="#ppt_x"/>
                                          </p:val>
                                        </p:tav>
                                      </p:tavLst>
                                    </p:anim>
                                    <p:anim calcmode="lin" valueType="num">
                                      <p:cBhvr>
                                        <p:cTn id="25" dur="1000" fill="hold"/>
                                        <p:tgtEl>
                                          <p:spTgt spid="205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2051"/>
                                        </p:tgtEl>
                                        <p:attrNameLst>
                                          <p:attrName>style.visibility</p:attrName>
                                        </p:attrNameLst>
                                      </p:cBhvr>
                                      <p:to>
                                        <p:strVal val="visible"/>
                                      </p:to>
                                    </p:set>
                                    <p:animEffect transition="in" filter="fade">
                                      <p:cBhvr>
                                        <p:cTn id="29" dur="1000"/>
                                        <p:tgtEl>
                                          <p:spTgt spid="2051"/>
                                        </p:tgtEl>
                                      </p:cBhvr>
                                    </p:animEffect>
                                    <p:anim calcmode="lin" valueType="num">
                                      <p:cBhvr>
                                        <p:cTn id="30" dur="1000" fill="hold"/>
                                        <p:tgtEl>
                                          <p:spTgt spid="2051"/>
                                        </p:tgtEl>
                                        <p:attrNameLst>
                                          <p:attrName>ppt_x</p:attrName>
                                        </p:attrNameLst>
                                      </p:cBhvr>
                                      <p:tavLst>
                                        <p:tav tm="0">
                                          <p:val>
                                            <p:strVal val="#ppt_x"/>
                                          </p:val>
                                        </p:tav>
                                        <p:tav tm="100000">
                                          <p:val>
                                            <p:strVal val="#ppt_x"/>
                                          </p:val>
                                        </p:tav>
                                      </p:tavLst>
                                    </p:anim>
                                    <p:anim calcmode="lin" valueType="num">
                                      <p:cBhvr>
                                        <p:cTn id="31" dur="1000" fill="hold"/>
                                        <p:tgtEl>
                                          <p:spTgt spid="205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052"/>
                                        </p:tgtEl>
                                        <p:attrNameLst>
                                          <p:attrName>style.visibility</p:attrName>
                                        </p:attrNameLst>
                                      </p:cBhvr>
                                      <p:to>
                                        <p:strVal val="visible"/>
                                      </p:to>
                                    </p:set>
                                    <p:animEffect transition="in" filter="fade">
                                      <p:cBhvr>
                                        <p:cTn id="34" dur="1000"/>
                                        <p:tgtEl>
                                          <p:spTgt spid="2052"/>
                                        </p:tgtEl>
                                      </p:cBhvr>
                                    </p:animEffect>
                                    <p:anim calcmode="lin" valueType="num">
                                      <p:cBhvr>
                                        <p:cTn id="35" dur="1000" fill="hold"/>
                                        <p:tgtEl>
                                          <p:spTgt spid="2052"/>
                                        </p:tgtEl>
                                        <p:attrNameLst>
                                          <p:attrName>ppt_x</p:attrName>
                                        </p:attrNameLst>
                                      </p:cBhvr>
                                      <p:tavLst>
                                        <p:tav tm="0">
                                          <p:val>
                                            <p:strVal val="#ppt_x"/>
                                          </p:val>
                                        </p:tav>
                                        <p:tav tm="100000">
                                          <p:val>
                                            <p:strVal val="#ppt_x"/>
                                          </p:val>
                                        </p:tav>
                                      </p:tavLst>
                                    </p:anim>
                                    <p:anim calcmode="lin" valueType="num">
                                      <p:cBhvr>
                                        <p:cTn id="36" dur="1000" fill="hold"/>
                                        <p:tgtEl>
                                          <p:spTgt spid="205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53"/>
                                        </p:tgtEl>
                                        <p:attrNameLst>
                                          <p:attrName>style.visibility</p:attrName>
                                        </p:attrNameLst>
                                      </p:cBhvr>
                                      <p:to>
                                        <p:strVal val="visible"/>
                                      </p:to>
                                    </p:set>
                                    <p:animEffect transition="in" filter="fade">
                                      <p:cBhvr>
                                        <p:cTn id="39" dur="1000"/>
                                        <p:tgtEl>
                                          <p:spTgt spid="2053"/>
                                        </p:tgtEl>
                                      </p:cBhvr>
                                    </p:animEffect>
                                    <p:anim calcmode="lin" valueType="num">
                                      <p:cBhvr>
                                        <p:cTn id="40" dur="1000" fill="hold"/>
                                        <p:tgtEl>
                                          <p:spTgt spid="2053"/>
                                        </p:tgtEl>
                                        <p:attrNameLst>
                                          <p:attrName>ppt_x</p:attrName>
                                        </p:attrNameLst>
                                      </p:cBhvr>
                                      <p:tavLst>
                                        <p:tav tm="0">
                                          <p:val>
                                            <p:strVal val="#ppt_x"/>
                                          </p:val>
                                        </p:tav>
                                        <p:tav tm="100000">
                                          <p:val>
                                            <p:strVal val="#ppt_x"/>
                                          </p:val>
                                        </p:tav>
                                      </p:tavLst>
                                    </p:anim>
                                    <p:anim calcmode="lin" valueType="num">
                                      <p:cBhvr>
                                        <p:cTn id="41" dur="1000" fill="hold"/>
                                        <p:tgtEl>
                                          <p:spTgt spid="2053"/>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2054"/>
                                        </p:tgtEl>
                                        <p:attrNameLst>
                                          <p:attrName>style.visibility</p:attrName>
                                        </p:attrNameLst>
                                      </p:cBhvr>
                                      <p:to>
                                        <p:strVal val="visible"/>
                                      </p:to>
                                    </p:set>
                                    <p:animEffect transition="in" filter="fade">
                                      <p:cBhvr>
                                        <p:cTn id="44" dur="1000"/>
                                        <p:tgtEl>
                                          <p:spTgt spid="2054"/>
                                        </p:tgtEl>
                                      </p:cBhvr>
                                    </p:animEffect>
                                    <p:anim calcmode="lin" valueType="num">
                                      <p:cBhvr>
                                        <p:cTn id="45" dur="1000" fill="hold"/>
                                        <p:tgtEl>
                                          <p:spTgt spid="2054"/>
                                        </p:tgtEl>
                                        <p:attrNameLst>
                                          <p:attrName>ppt_x</p:attrName>
                                        </p:attrNameLst>
                                      </p:cBhvr>
                                      <p:tavLst>
                                        <p:tav tm="0">
                                          <p:val>
                                            <p:strVal val="#ppt_x"/>
                                          </p:val>
                                        </p:tav>
                                        <p:tav tm="100000">
                                          <p:val>
                                            <p:strVal val="#ppt_x"/>
                                          </p:val>
                                        </p:tav>
                                      </p:tavLst>
                                    </p:anim>
                                    <p:anim calcmode="lin" valueType="num">
                                      <p:cBhvr>
                                        <p:cTn id="46" dur="1000" fill="hold"/>
                                        <p:tgtEl>
                                          <p:spTgt spid="2054"/>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nodeType="afterEffect">
                                  <p:stCondLst>
                                    <p:cond delay="0"/>
                                  </p:stCondLst>
                                  <p:childTnLst>
                                    <p:set>
                                      <p:cBhvr>
                                        <p:cTn id="49" dur="1" fill="hold">
                                          <p:stCondLst>
                                            <p:cond delay="0"/>
                                          </p:stCondLst>
                                        </p:cTn>
                                        <p:tgtEl>
                                          <p:spTgt spid="2055"/>
                                        </p:tgtEl>
                                        <p:attrNameLst>
                                          <p:attrName>style.visibility</p:attrName>
                                        </p:attrNameLst>
                                      </p:cBhvr>
                                      <p:to>
                                        <p:strVal val="visible"/>
                                      </p:to>
                                    </p:set>
                                    <p:animEffect transition="in" filter="fade">
                                      <p:cBhvr>
                                        <p:cTn id="50" dur="1000"/>
                                        <p:tgtEl>
                                          <p:spTgt spid="2055"/>
                                        </p:tgtEl>
                                      </p:cBhvr>
                                    </p:animEffect>
                                    <p:anim calcmode="lin" valueType="num">
                                      <p:cBhvr>
                                        <p:cTn id="51" dur="1000" fill="hold"/>
                                        <p:tgtEl>
                                          <p:spTgt spid="2055"/>
                                        </p:tgtEl>
                                        <p:attrNameLst>
                                          <p:attrName>ppt_x</p:attrName>
                                        </p:attrNameLst>
                                      </p:cBhvr>
                                      <p:tavLst>
                                        <p:tav tm="0">
                                          <p:val>
                                            <p:strVal val="#ppt_x"/>
                                          </p:val>
                                        </p:tav>
                                        <p:tav tm="100000">
                                          <p:val>
                                            <p:strVal val="#ppt_x"/>
                                          </p:val>
                                        </p:tav>
                                      </p:tavLst>
                                    </p:anim>
                                    <p:anim calcmode="lin" valueType="num">
                                      <p:cBhvr>
                                        <p:cTn id="52" dur="1000" fill="hold"/>
                                        <p:tgtEl>
                                          <p:spTgt spid="20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1432" y="266699"/>
            <a:ext cx="1200748" cy="2390775"/>
          </a:xfrm>
          <a:prstGeom prst="rect">
            <a:avLst/>
          </a:prstGeom>
          <a:noFill/>
          <a:ln w="28575">
            <a:solidFill>
              <a:schemeClr val="bg1"/>
            </a:solidFill>
            <a:miter lim="800000"/>
            <a:headEnd/>
            <a:tailEnd/>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nvPr>
        </p:nvSpPr>
        <p:spPr>
          <a:xfrm>
            <a:off x="485775" y="40474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FAIRE VENIR LES CLIENTS</a:t>
            </a:r>
            <a:endParaRPr lang="fr-FR" dirty="0"/>
          </a:p>
        </p:txBody>
      </p:sp>
      <p:sp>
        <p:nvSpPr>
          <p:cNvPr id="3" name="Espace réservé du contenu 2"/>
          <p:cNvSpPr>
            <a:spLocks noGrp="1"/>
          </p:cNvSpPr>
          <p:nvPr>
            <p:ph idx="1"/>
          </p:nvPr>
        </p:nvSpPr>
        <p:spPr>
          <a:xfrm>
            <a:off x="539552" y="951818"/>
            <a:ext cx="8507288" cy="2072736"/>
          </a:xfrm>
        </p:spPr>
        <p:txBody>
          <a:bodyPr>
            <a:noAutofit/>
          </a:bodyPr>
          <a:lstStyle/>
          <a:p>
            <a:pPr marL="0" indent="0">
              <a:buNone/>
            </a:pPr>
            <a:r>
              <a:rPr lang="fr-FR" b="1" dirty="0" smtClean="0">
                <a:solidFill>
                  <a:schemeClr val="accent1"/>
                </a:solidFill>
              </a:rPr>
              <a:t>AU MOMENT DE LA VENTE DU VN </a:t>
            </a:r>
          </a:p>
          <a:p>
            <a:pPr marL="0" indent="0">
              <a:buNone/>
            </a:pPr>
            <a:r>
              <a:rPr lang="fr-FR" dirty="0" smtClean="0"/>
              <a:t>Contrats de service OPEL</a:t>
            </a:r>
          </a:p>
          <a:p>
            <a:pPr lvl="1"/>
            <a:r>
              <a:rPr lang="fr-FR" dirty="0" smtClean="0"/>
              <a:t>Fidéliser dès le 1</a:t>
            </a:r>
            <a:r>
              <a:rPr lang="fr-FR" baseline="30000" dirty="0" smtClean="0"/>
              <a:t>er</a:t>
            </a:r>
            <a:r>
              <a:rPr lang="fr-FR" dirty="0" smtClean="0"/>
              <a:t> jour</a:t>
            </a:r>
          </a:p>
          <a:p>
            <a:pPr lvl="1"/>
            <a:r>
              <a:rPr lang="fr-FR" dirty="0" smtClean="0"/>
              <a:t>Optimiser les contrats avec entretien</a:t>
            </a:r>
          </a:p>
          <a:p>
            <a:pPr lvl="2"/>
            <a:r>
              <a:rPr lang="fr-FR" sz="1600" dirty="0" smtClean="0"/>
              <a:t>Client verrouillé en amont </a:t>
            </a:r>
          </a:p>
          <a:p>
            <a:pPr lvl="2"/>
            <a:r>
              <a:rPr lang="fr-FR" sz="1600" dirty="0" smtClean="0"/>
              <a:t>Pas de discussion prix</a:t>
            </a:r>
          </a:p>
          <a:p>
            <a:pPr lvl="2"/>
            <a:r>
              <a:rPr lang="fr-FR" sz="1600" dirty="0" smtClean="0"/>
              <a:t>Renouvellement facilité</a:t>
            </a:r>
            <a:endParaRPr lang="fr-FR" sz="1600" dirty="0"/>
          </a:p>
        </p:txBody>
      </p:sp>
      <p:sp>
        <p:nvSpPr>
          <p:cNvPr id="40" name="ZoneTexte 39"/>
          <p:cNvSpPr txBox="1"/>
          <p:nvPr/>
        </p:nvSpPr>
        <p:spPr>
          <a:xfrm>
            <a:off x="179512" y="4451264"/>
            <a:ext cx="1224136"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Vente VN</a:t>
            </a:r>
            <a:endParaRPr lang="fr-FR" dirty="0">
              <a:solidFill>
                <a:prstClr val="white"/>
              </a:solidFill>
              <a:effectLst>
                <a:outerShdw blurRad="38100" dist="38100" dir="2700000" algn="tl">
                  <a:srgbClr val="000000">
                    <a:alpha val="43137"/>
                  </a:srgbClr>
                </a:outerShdw>
              </a:effectLst>
            </a:endParaRPr>
          </a:p>
        </p:txBody>
      </p:sp>
      <p:sp>
        <p:nvSpPr>
          <p:cNvPr id="41" name="ZoneTexte 40"/>
          <p:cNvSpPr txBox="1"/>
          <p:nvPr/>
        </p:nvSpPr>
        <p:spPr>
          <a:xfrm>
            <a:off x="1752599" y="4477185"/>
            <a:ext cx="3818443"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12 mois                    24 mois                  36 mois</a:t>
            </a:r>
            <a:endParaRPr lang="fr-FR" dirty="0">
              <a:solidFill>
                <a:prstClr val="white"/>
              </a:solidFill>
              <a:effectLst>
                <a:outerShdw blurRad="38100" dist="38100" dir="2700000" algn="tl">
                  <a:srgbClr val="000000">
                    <a:alpha val="43137"/>
                  </a:srgbClr>
                </a:outerShdw>
              </a:effectLst>
            </a:endParaRPr>
          </a:p>
        </p:txBody>
      </p:sp>
      <p:sp>
        <p:nvSpPr>
          <p:cNvPr id="42" name="ZoneTexte 41"/>
          <p:cNvSpPr txBox="1"/>
          <p:nvPr/>
        </p:nvSpPr>
        <p:spPr>
          <a:xfrm>
            <a:off x="5780592" y="4477185"/>
            <a:ext cx="2064989"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Contrôle technique</a:t>
            </a:r>
            <a:endParaRPr lang="fr-FR" dirty="0">
              <a:solidFill>
                <a:prstClr val="white"/>
              </a:solidFill>
              <a:effectLst>
                <a:outerShdw blurRad="38100" dist="38100" dir="2700000" algn="tl">
                  <a:srgbClr val="000000">
                    <a:alpha val="43137"/>
                  </a:srgbClr>
                </a:outerShdw>
              </a:effectLst>
            </a:endParaRPr>
          </a:p>
        </p:txBody>
      </p:sp>
      <p:sp>
        <p:nvSpPr>
          <p:cNvPr id="43" name="Flèche droite 42"/>
          <p:cNvSpPr/>
          <p:nvPr/>
        </p:nvSpPr>
        <p:spPr>
          <a:xfrm>
            <a:off x="394345" y="4034407"/>
            <a:ext cx="7922071" cy="476971"/>
          </a:xfrm>
          <a:prstGeom prst="rightArrow">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ffectLst>
                <a:outerShdw blurRad="38100" dist="38100" dir="2700000" algn="tl">
                  <a:srgbClr val="000000">
                    <a:alpha val="43137"/>
                  </a:srgbClr>
                </a:outerShdw>
              </a:effectLst>
            </a:endParaRPr>
          </a:p>
        </p:txBody>
      </p:sp>
      <p:sp>
        <p:nvSpPr>
          <p:cNvPr id="44" name="Étoile à 5 branches 43"/>
          <p:cNvSpPr/>
          <p:nvPr/>
        </p:nvSpPr>
        <p:spPr>
          <a:xfrm>
            <a:off x="539552" y="4156194"/>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pic>
        <p:nvPicPr>
          <p:cNvPr id="54" name="Picture 9" descr="C:\Users\xavier\Desktop\Opel\Sans titre copi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0" y="3257639"/>
            <a:ext cx="1470022" cy="1108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999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5775" y="407919"/>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FAIRE VENIR LES CLIENTS</a:t>
            </a:r>
            <a:endParaRPr lang="fr-FR" dirty="0"/>
          </a:p>
        </p:txBody>
      </p:sp>
      <p:sp>
        <p:nvSpPr>
          <p:cNvPr id="3" name="Espace réservé du contenu 2"/>
          <p:cNvSpPr>
            <a:spLocks noGrp="1"/>
          </p:cNvSpPr>
          <p:nvPr>
            <p:ph idx="1"/>
          </p:nvPr>
        </p:nvSpPr>
        <p:spPr>
          <a:xfrm>
            <a:off x="537584" y="958399"/>
            <a:ext cx="8229600" cy="1690430"/>
          </a:xfrm>
        </p:spPr>
        <p:txBody>
          <a:bodyPr>
            <a:normAutofit/>
          </a:bodyPr>
          <a:lstStyle/>
          <a:p>
            <a:pPr marL="0" indent="0">
              <a:buNone/>
            </a:pPr>
            <a:r>
              <a:rPr lang="fr-FR" b="1" dirty="0" smtClean="0">
                <a:solidFill>
                  <a:schemeClr val="accent1"/>
                </a:solidFill>
              </a:rPr>
              <a:t>AU MOMENT DE LA VENTE OU PLUS TARD</a:t>
            </a:r>
          </a:p>
          <a:p>
            <a:pPr marL="0" indent="0">
              <a:buNone/>
            </a:pPr>
            <a:r>
              <a:rPr lang="fr-FR" dirty="0" err="1" smtClean="0"/>
              <a:t>My</a:t>
            </a:r>
            <a:r>
              <a:rPr lang="fr-FR" dirty="0" smtClean="0"/>
              <a:t> Opel Service</a:t>
            </a:r>
          </a:p>
          <a:p>
            <a:pPr lvl="1"/>
            <a:r>
              <a:rPr lang="fr-FR" dirty="0" smtClean="0"/>
              <a:t>Créer un contact direct</a:t>
            </a:r>
          </a:p>
          <a:p>
            <a:pPr lvl="1"/>
            <a:r>
              <a:rPr lang="fr-FR" dirty="0" smtClean="0"/>
              <a:t>17 000 comptes ouverts, 1000 leads</a:t>
            </a:r>
          </a:p>
          <a:p>
            <a:pPr lvl="1"/>
            <a:r>
              <a:rPr lang="fr-FR" dirty="0" smtClean="0"/>
              <a:t>Optimisation </a:t>
            </a:r>
          </a:p>
        </p:txBody>
      </p:sp>
      <p:grpSp>
        <p:nvGrpSpPr>
          <p:cNvPr id="51" name="Groupe 50"/>
          <p:cNvGrpSpPr/>
          <p:nvPr/>
        </p:nvGrpSpPr>
        <p:grpSpPr>
          <a:xfrm>
            <a:off x="179512" y="4034407"/>
            <a:ext cx="8136904" cy="812110"/>
            <a:chOff x="179512" y="4034407"/>
            <a:chExt cx="8136904" cy="812110"/>
          </a:xfrm>
        </p:grpSpPr>
        <p:sp>
          <p:nvSpPr>
            <p:cNvPr id="52" name="ZoneTexte 51"/>
            <p:cNvSpPr txBox="1"/>
            <p:nvPr/>
          </p:nvSpPr>
          <p:spPr>
            <a:xfrm>
              <a:off x="179512" y="4451264"/>
              <a:ext cx="1224136"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Vente VN</a:t>
              </a:r>
              <a:endParaRPr lang="fr-FR" dirty="0">
                <a:solidFill>
                  <a:prstClr val="white"/>
                </a:solidFill>
                <a:effectLst>
                  <a:outerShdw blurRad="38100" dist="38100" dir="2700000" algn="tl">
                    <a:srgbClr val="000000">
                      <a:alpha val="43137"/>
                    </a:srgbClr>
                  </a:outerShdw>
                </a:effectLst>
              </a:endParaRPr>
            </a:p>
          </p:txBody>
        </p:sp>
        <p:sp>
          <p:nvSpPr>
            <p:cNvPr id="53" name="ZoneTexte 52"/>
            <p:cNvSpPr txBox="1"/>
            <p:nvPr/>
          </p:nvSpPr>
          <p:spPr>
            <a:xfrm>
              <a:off x="1752599" y="4477185"/>
              <a:ext cx="3818443"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12 mois                    24 mois                  36 mois</a:t>
              </a:r>
              <a:endParaRPr lang="fr-FR" dirty="0">
                <a:solidFill>
                  <a:prstClr val="white"/>
                </a:solidFill>
                <a:effectLst>
                  <a:outerShdw blurRad="38100" dist="38100" dir="2700000" algn="tl">
                    <a:srgbClr val="000000">
                      <a:alpha val="43137"/>
                    </a:srgbClr>
                  </a:outerShdw>
                </a:effectLst>
              </a:endParaRPr>
            </a:p>
          </p:txBody>
        </p:sp>
        <p:sp>
          <p:nvSpPr>
            <p:cNvPr id="54" name="ZoneTexte 53"/>
            <p:cNvSpPr txBox="1"/>
            <p:nvPr/>
          </p:nvSpPr>
          <p:spPr>
            <a:xfrm>
              <a:off x="5780592" y="4477185"/>
              <a:ext cx="2064989"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Contrôle technique</a:t>
              </a:r>
              <a:endParaRPr lang="fr-FR" dirty="0">
                <a:solidFill>
                  <a:prstClr val="white"/>
                </a:solidFill>
                <a:effectLst>
                  <a:outerShdw blurRad="38100" dist="38100" dir="2700000" algn="tl">
                    <a:srgbClr val="000000">
                      <a:alpha val="43137"/>
                    </a:srgbClr>
                  </a:outerShdw>
                </a:effectLst>
              </a:endParaRPr>
            </a:p>
          </p:txBody>
        </p:sp>
        <p:sp>
          <p:nvSpPr>
            <p:cNvPr id="55" name="Flèche droite 54"/>
            <p:cNvSpPr/>
            <p:nvPr/>
          </p:nvSpPr>
          <p:spPr>
            <a:xfrm>
              <a:off x="394345" y="4034407"/>
              <a:ext cx="7922071" cy="476971"/>
            </a:xfrm>
            <a:prstGeom prst="rightArrow">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ffectLst>
                  <a:outerShdw blurRad="38100" dist="38100" dir="2700000" algn="tl">
                    <a:srgbClr val="000000">
                      <a:alpha val="43137"/>
                    </a:srgbClr>
                  </a:outerShdw>
                </a:effectLst>
              </a:endParaRPr>
            </a:p>
          </p:txBody>
        </p:sp>
        <p:sp>
          <p:nvSpPr>
            <p:cNvPr id="56" name="Étoile à 5 branches 55"/>
            <p:cNvSpPr/>
            <p:nvPr/>
          </p:nvSpPr>
          <p:spPr>
            <a:xfrm>
              <a:off x="539552" y="4156194"/>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57" name="Étoile à 5 branches 56"/>
            <p:cNvSpPr/>
            <p:nvPr/>
          </p:nvSpPr>
          <p:spPr>
            <a:xfrm>
              <a:off x="2030573" y="4150493"/>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58" name="Étoile à 5 branches 57"/>
            <p:cNvSpPr/>
            <p:nvPr/>
          </p:nvSpPr>
          <p:spPr>
            <a:xfrm>
              <a:off x="3521594"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59" name="Étoile à 5 branches 58"/>
            <p:cNvSpPr/>
            <p:nvPr/>
          </p:nvSpPr>
          <p:spPr>
            <a:xfrm>
              <a:off x="5012615"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60" name="Étoile à 5 branches 59"/>
            <p:cNvSpPr/>
            <p:nvPr/>
          </p:nvSpPr>
          <p:spPr>
            <a:xfrm>
              <a:off x="6503637"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grpSp>
      <p:pic>
        <p:nvPicPr>
          <p:cNvPr id="61" name="Picture 3" descr="C:\Users\xavier\Desktop\Opel\Sans titre-5 copi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2016" y="3384376"/>
            <a:ext cx="847725" cy="70485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descr="C:\Users\xavier\Desktop\Opel\Sans titre-6 copi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2670" y="3430710"/>
            <a:ext cx="813701" cy="69120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5" descr="C:\Users\xavier\Desktop\Opel\Sans titre-7 copi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9642" y="3384376"/>
            <a:ext cx="447675" cy="70485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C:\Users\xavier\Desktop\Opel\Sans titre-8 copie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93690" y="3398018"/>
            <a:ext cx="171408" cy="644699"/>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7" descr="C:\Users\xavier\Desktop\Opel\Sans titre-9 copi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6789" y="3333750"/>
            <a:ext cx="815252" cy="829308"/>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9" descr="C:\Users\xavier\Desktop\Opel\Sans titre copier.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0" y="3257639"/>
            <a:ext cx="1470022" cy="110885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xavier\Desktop\Opel\poster_myopelservice copier.png"/>
          <p:cNvPicPr>
            <a:picLocks noChangeAspect="1" noChangeArrowheads="1"/>
          </p:cNvPicPr>
          <p:nvPr/>
        </p:nvPicPr>
        <p:blipFill rotWithShape="1">
          <a:blip r:embed="rId9">
            <a:extLst>
              <a:ext uri="{28A0092B-C50C-407E-A947-70E740481C1C}">
                <a14:useLocalDpi xmlns:a14="http://schemas.microsoft.com/office/drawing/2010/main" val="0"/>
              </a:ext>
            </a:extLst>
          </a:blip>
          <a:srcRect t="-3104" b="3104"/>
          <a:stretch/>
        </p:blipFill>
        <p:spPr bwMode="auto">
          <a:xfrm>
            <a:off x="6095921" y="530225"/>
            <a:ext cx="2220495" cy="2147890"/>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7572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4099"/>
                                        </p:tgtEl>
                                        <p:attrNameLst>
                                          <p:attrName>style.visibility</p:attrName>
                                        </p:attrNameLst>
                                      </p:cBhvr>
                                      <p:to>
                                        <p:strVal val="visible"/>
                                      </p:to>
                                    </p:set>
                                    <p:anim calcmode="lin" valueType="num">
                                      <p:cBhvr additive="base">
                                        <p:cTn id="32" dur="2000" fill="hold"/>
                                        <p:tgtEl>
                                          <p:spTgt spid="4099"/>
                                        </p:tgtEl>
                                        <p:attrNameLst>
                                          <p:attrName>ppt_x</p:attrName>
                                        </p:attrNameLst>
                                      </p:cBhvr>
                                      <p:tavLst>
                                        <p:tav tm="0">
                                          <p:val>
                                            <p:strVal val="1+#ppt_w/2"/>
                                          </p:val>
                                        </p:tav>
                                        <p:tav tm="100000">
                                          <p:val>
                                            <p:strVal val="#ppt_x"/>
                                          </p:val>
                                        </p:tav>
                                      </p:tavLst>
                                    </p:anim>
                                    <p:anim calcmode="lin" valueType="num">
                                      <p:cBhvr additive="base">
                                        <p:cTn id="33" dur="2000" fill="hold"/>
                                        <p:tgtEl>
                                          <p:spTgt spid="40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8475" y="40474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FAIRE VENIR LES CLIENTS</a:t>
            </a:r>
            <a:endParaRPr lang="fr-FR" dirty="0"/>
          </a:p>
        </p:txBody>
      </p:sp>
      <p:sp>
        <p:nvSpPr>
          <p:cNvPr id="3" name="Espace réservé du contenu 2"/>
          <p:cNvSpPr>
            <a:spLocks noGrp="1"/>
          </p:cNvSpPr>
          <p:nvPr>
            <p:ph idx="1"/>
          </p:nvPr>
        </p:nvSpPr>
        <p:spPr>
          <a:xfrm>
            <a:off x="498318" y="961226"/>
            <a:ext cx="5297816" cy="1962844"/>
          </a:xfrm>
        </p:spPr>
        <p:txBody>
          <a:bodyPr>
            <a:normAutofit/>
          </a:bodyPr>
          <a:lstStyle/>
          <a:p>
            <a:pPr marL="0" indent="0">
              <a:buNone/>
            </a:pPr>
            <a:r>
              <a:rPr lang="fr-FR" b="1" dirty="0" smtClean="0">
                <a:solidFill>
                  <a:schemeClr val="accent1"/>
                </a:solidFill>
              </a:rPr>
              <a:t>AUX DATES ANNIVERSAIRES 12, 24, 36, 48 MOIS</a:t>
            </a:r>
          </a:p>
          <a:p>
            <a:pPr marL="0" indent="0">
              <a:buNone/>
            </a:pPr>
            <a:r>
              <a:rPr lang="fr-FR" dirty="0" smtClean="0"/>
              <a:t>Rappel téléphonique</a:t>
            </a:r>
          </a:p>
          <a:p>
            <a:pPr lvl="1"/>
            <a:r>
              <a:rPr lang="fr-FR" dirty="0" smtClean="0"/>
              <a:t>Lutter contre l’amnésie</a:t>
            </a:r>
          </a:p>
          <a:p>
            <a:pPr lvl="1"/>
            <a:r>
              <a:rPr lang="fr-FR" dirty="0" smtClean="0"/>
              <a:t>Mis en place par 45 Concessionnaires</a:t>
            </a:r>
          </a:p>
          <a:p>
            <a:pPr lvl="1"/>
            <a:r>
              <a:rPr lang="fr-FR" dirty="0" smtClean="0"/>
              <a:t>Taux de concrétisation de 35%</a:t>
            </a:r>
          </a:p>
          <a:p>
            <a:pPr lvl="1"/>
            <a:r>
              <a:rPr lang="fr-FR" dirty="0" smtClean="0"/>
              <a:t>Offre clefs en main courant 1</a:t>
            </a:r>
            <a:r>
              <a:rPr lang="fr-FR" baseline="30000" dirty="0" smtClean="0"/>
              <a:t>er</a:t>
            </a:r>
            <a:r>
              <a:rPr lang="fr-FR" dirty="0" smtClean="0"/>
              <a:t> trimestre</a:t>
            </a:r>
          </a:p>
        </p:txBody>
      </p:sp>
      <p:grpSp>
        <p:nvGrpSpPr>
          <p:cNvPr id="77" name="Groupe 76"/>
          <p:cNvGrpSpPr/>
          <p:nvPr/>
        </p:nvGrpSpPr>
        <p:grpSpPr>
          <a:xfrm>
            <a:off x="179512" y="4034407"/>
            <a:ext cx="8136904" cy="812110"/>
            <a:chOff x="179512" y="4034407"/>
            <a:chExt cx="8136904" cy="812110"/>
          </a:xfrm>
        </p:grpSpPr>
        <p:sp>
          <p:nvSpPr>
            <p:cNvPr id="78" name="ZoneTexte 77"/>
            <p:cNvSpPr txBox="1"/>
            <p:nvPr/>
          </p:nvSpPr>
          <p:spPr>
            <a:xfrm>
              <a:off x="179512" y="4451264"/>
              <a:ext cx="1224136"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Vente VN</a:t>
              </a:r>
              <a:endParaRPr lang="fr-FR" dirty="0">
                <a:solidFill>
                  <a:prstClr val="white"/>
                </a:solidFill>
                <a:effectLst>
                  <a:outerShdw blurRad="38100" dist="38100" dir="2700000" algn="tl">
                    <a:srgbClr val="000000">
                      <a:alpha val="43137"/>
                    </a:srgbClr>
                  </a:outerShdw>
                </a:effectLst>
              </a:endParaRPr>
            </a:p>
          </p:txBody>
        </p:sp>
        <p:sp>
          <p:nvSpPr>
            <p:cNvPr id="79" name="ZoneTexte 78"/>
            <p:cNvSpPr txBox="1"/>
            <p:nvPr/>
          </p:nvSpPr>
          <p:spPr>
            <a:xfrm>
              <a:off x="1752599" y="4477185"/>
              <a:ext cx="3818443"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12 mois                    24 mois                  36 mois</a:t>
              </a:r>
              <a:endParaRPr lang="fr-FR" dirty="0">
                <a:solidFill>
                  <a:prstClr val="white"/>
                </a:solidFill>
                <a:effectLst>
                  <a:outerShdw blurRad="38100" dist="38100" dir="2700000" algn="tl">
                    <a:srgbClr val="000000">
                      <a:alpha val="43137"/>
                    </a:srgbClr>
                  </a:outerShdw>
                </a:effectLst>
              </a:endParaRPr>
            </a:p>
          </p:txBody>
        </p:sp>
        <p:sp>
          <p:nvSpPr>
            <p:cNvPr id="80" name="ZoneTexte 79"/>
            <p:cNvSpPr txBox="1"/>
            <p:nvPr/>
          </p:nvSpPr>
          <p:spPr>
            <a:xfrm>
              <a:off x="5780592" y="4477185"/>
              <a:ext cx="2064989" cy="369332"/>
            </a:xfrm>
            <a:prstGeom prst="rect">
              <a:avLst/>
            </a:prstGeom>
            <a:noFill/>
          </p:spPr>
          <p:txBody>
            <a:bodyPr wrap="square" rtlCol="0">
              <a:spAutoFit/>
            </a:bodyPr>
            <a:lstStyle/>
            <a:p>
              <a:r>
                <a:rPr lang="fr-FR" dirty="0" smtClean="0">
                  <a:solidFill>
                    <a:prstClr val="white"/>
                  </a:solidFill>
                  <a:effectLst>
                    <a:outerShdw blurRad="38100" dist="38100" dir="2700000" algn="tl">
                      <a:srgbClr val="000000">
                        <a:alpha val="43137"/>
                      </a:srgbClr>
                    </a:outerShdw>
                  </a:effectLst>
                </a:rPr>
                <a:t>Contrôle technique</a:t>
              </a:r>
              <a:endParaRPr lang="fr-FR" dirty="0">
                <a:solidFill>
                  <a:prstClr val="white"/>
                </a:solidFill>
                <a:effectLst>
                  <a:outerShdw blurRad="38100" dist="38100" dir="2700000" algn="tl">
                    <a:srgbClr val="000000">
                      <a:alpha val="43137"/>
                    </a:srgbClr>
                  </a:outerShdw>
                </a:effectLst>
              </a:endParaRPr>
            </a:p>
          </p:txBody>
        </p:sp>
        <p:sp>
          <p:nvSpPr>
            <p:cNvPr id="81" name="Flèche droite 80"/>
            <p:cNvSpPr/>
            <p:nvPr/>
          </p:nvSpPr>
          <p:spPr>
            <a:xfrm>
              <a:off x="394345" y="4034407"/>
              <a:ext cx="7922071" cy="476971"/>
            </a:xfrm>
            <a:prstGeom prst="rightArrow">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ffectLst>
                  <a:outerShdw blurRad="38100" dist="38100" dir="2700000" algn="tl">
                    <a:srgbClr val="000000">
                      <a:alpha val="43137"/>
                    </a:srgbClr>
                  </a:outerShdw>
                </a:effectLst>
              </a:endParaRPr>
            </a:p>
          </p:txBody>
        </p:sp>
        <p:sp>
          <p:nvSpPr>
            <p:cNvPr id="83" name="Étoile à 5 branches 82"/>
            <p:cNvSpPr/>
            <p:nvPr/>
          </p:nvSpPr>
          <p:spPr>
            <a:xfrm>
              <a:off x="2030573" y="4150493"/>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84" name="Étoile à 5 branches 83"/>
            <p:cNvSpPr/>
            <p:nvPr/>
          </p:nvSpPr>
          <p:spPr>
            <a:xfrm>
              <a:off x="3521594"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85" name="Étoile à 5 branches 84"/>
            <p:cNvSpPr/>
            <p:nvPr/>
          </p:nvSpPr>
          <p:spPr>
            <a:xfrm>
              <a:off x="5012615"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sp>
          <p:nvSpPr>
            <p:cNvPr id="86" name="Étoile à 5 branches 85"/>
            <p:cNvSpPr/>
            <p:nvPr/>
          </p:nvSpPr>
          <p:spPr>
            <a:xfrm>
              <a:off x="6503637" y="4163058"/>
              <a:ext cx="216000" cy="216000"/>
            </a:xfrm>
            <a:prstGeom prst="star5">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C000"/>
                </a:solidFill>
                <a:effectLst>
                  <a:outerShdw blurRad="38100" dist="38100" dir="2700000" algn="tl">
                    <a:srgbClr val="000000">
                      <a:alpha val="43137"/>
                    </a:srgbClr>
                  </a:outerShdw>
                </a:effectLst>
              </a:endParaRPr>
            </a:p>
          </p:txBody>
        </p:sp>
      </p:grpSp>
      <p:pic>
        <p:nvPicPr>
          <p:cNvPr id="87" name="Picture 3" descr="C:\Users\xavier\Desktop\Opel\Sans titre-5 copi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2016" y="3384376"/>
            <a:ext cx="847725" cy="704850"/>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4" descr="C:\Users\xavier\Desktop\Opel\Sans titre-6 copi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2670" y="3430710"/>
            <a:ext cx="813701" cy="691208"/>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5" descr="C:\Users\xavier\Desktop\Opel\Sans titre-7 copi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9642" y="3384376"/>
            <a:ext cx="447675" cy="704850"/>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6" descr="C:\Users\xavier\Desktop\Opel\Sans titre-8 copie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93690" y="3398018"/>
            <a:ext cx="171408" cy="644699"/>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7" descr="C:\Users\xavier\Desktop\Opel\Sans titre-9 copi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6789" y="3333750"/>
            <a:ext cx="815252" cy="82930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xavier\Desktop\Opel\s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79652" y="1152525"/>
            <a:ext cx="1944777" cy="1881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042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8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1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30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123"/>
                                        </p:tgtEl>
                                        <p:attrNameLst>
                                          <p:attrName>style.visibility</p:attrName>
                                        </p:attrNameLst>
                                      </p:cBhvr>
                                      <p:to>
                                        <p:strVal val="visible"/>
                                      </p:to>
                                    </p:set>
                                    <p:anim calcmode="lin" valueType="num">
                                      <p:cBhvr additive="base">
                                        <p:cTn id="37" dur="2000" fill="hold"/>
                                        <p:tgtEl>
                                          <p:spTgt spid="5123"/>
                                        </p:tgtEl>
                                        <p:attrNameLst>
                                          <p:attrName>ppt_x</p:attrName>
                                        </p:attrNameLst>
                                      </p:cBhvr>
                                      <p:tavLst>
                                        <p:tav tm="0">
                                          <p:val>
                                            <p:strVal val="1+#ppt_w/2"/>
                                          </p:val>
                                        </p:tav>
                                        <p:tav tm="100000">
                                          <p:val>
                                            <p:strVal val="#ppt_x"/>
                                          </p:val>
                                        </p:tav>
                                      </p:tavLst>
                                    </p:anim>
                                    <p:anim calcmode="lin" valueType="num">
                                      <p:cBhvr additive="base">
                                        <p:cTn id="38" dur="20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733107" y="2169042"/>
            <a:ext cx="1394036" cy="369332"/>
          </a:xfrm>
          <a:prstGeom prst="rect">
            <a:avLst/>
          </a:prstGeom>
          <a:noFill/>
        </p:spPr>
        <p:txBody>
          <a:bodyPr wrap="none" rtlCol="0">
            <a:spAutoFit/>
          </a:bodyPr>
          <a:lstStyle/>
          <a:p>
            <a:r>
              <a:rPr lang="fr-FR" dirty="0" err="1" smtClean="0"/>
              <a:t>Video</a:t>
            </a:r>
            <a:r>
              <a:rPr lang="fr-FR" dirty="0" smtClean="0"/>
              <a:t> </a:t>
            </a:r>
            <a:r>
              <a:rPr lang="fr-FR" dirty="0" err="1" smtClean="0"/>
              <a:t>zaping</a:t>
            </a:r>
            <a:endParaRPr lang="fr-FR" dirty="0"/>
          </a:p>
        </p:txBody>
      </p:sp>
    </p:spTree>
    <p:extLst>
      <p:ext uri="{BB962C8B-B14F-4D97-AF65-F5344CB8AC3E}">
        <p14:creationId xmlns:p14="http://schemas.microsoft.com/office/powerpoint/2010/main" val="34097301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5775" y="407919"/>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SATISFAIRE LES CLIENTS </a:t>
            </a:r>
            <a:endParaRPr lang="fr-FR" dirty="0"/>
          </a:p>
        </p:txBody>
      </p:sp>
      <p:sp>
        <p:nvSpPr>
          <p:cNvPr id="3" name="Espace réservé du contenu 2"/>
          <p:cNvSpPr>
            <a:spLocks noGrp="1"/>
          </p:cNvSpPr>
          <p:nvPr>
            <p:ph idx="1"/>
          </p:nvPr>
        </p:nvSpPr>
        <p:spPr>
          <a:xfrm>
            <a:off x="476847" y="918800"/>
            <a:ext cx="7545387" cy="3170881"/>
          </a:xfrm>
        </p:spPr>
        <p:txBody>
          <a:bodyPr>
            <a:noAutofit/>
          </a:bodyPr>
          <a:lstStyle/>
          <a:p>
            <a:pPr marL="0" indent="0">
              <a:lnSpc>
                <a:spcPct val="200000"/>
              </a:lnSpc>
              <a:buNone/>
            </a:pPr>
            <a:r>
              <a:rPr lang="fr-FR" sz="2000" b="1" dirty="0" smtClean="0">
                <a:solidFill>
                  <a:schemeClr val="accent1"/>
                </a:solidFill>
              </a:rPr>
              <a:t>LES ATTENTES DE BASE</a:t>
            </a:r>
          </a:p>
          <a:p>
            <a:pPr lvl="1">
              <a:lnSpc>
                <a:spcPct val="200000"/>
              </a:lnSpc>
            </a:pPr>
            <a:r>
              <a:rPr lang="fr-FR" sz="2000" dirty="0" smtClean="0"/>
              <a:t>Avoir un devis</a:t>
            </a:r>
          </a:p>
          <a:p>
            <a:pPr lvl="1">
              <a:lnSpc>
                <a:spcPct val="200000"/>
              </a:lnSpc>
            </a:pPr>
            <a:r>
              <a:rPr lang="fr-FR" sz="2000" dirty="0" smtClean="0"/>
              <a:t>Avoir une facture qui correspond au devis</a:t>
            </a:r>
          </a:p>
          <a:p>
            <a:pPr lvl="1">
              <a:lnSpc>
                <a:spcPct val="200000"/>
              </a:lnSpc>
            </a:pPr>
            <a:r>
              <a:rPr lang="fr-FR" sz="2000" dirty="0"/>
              <a:t>Être pris </a:t>
            </a:r>
            <a:r>
              <a:rPr lang="fr-FR" sz="2000" dirty="0" smtClean="0"/>
              <a:t>en charge</a:t>
            </a:r>
          </a:p>
        </p:txBody>
      </p:sp>
      <p:grpSp>
        <p:nvGrpSpPr>
          <p:cNvPr id="7" name="Groupe 6"/>
          <p:cNvGrpSpPr/>
          <p:nvPr/>
        </p:nvGrpSpPr>
        <p:grpSpPr>
          <a:xfrm>
            <a:off x="4702409" y="1106740"/>
            <a:ext cx="880418" cy="1212440"/>
            <a:chOff x="5377787" y="1106740"/>
            <a:chExt cx="880418" cy="1212440"/>
          </a:xfrm>
          <a:effectLst>
            <a:reflection blurRad="6350" stA="52000" endA="300" endPos="35000" dir="5400000" sy="-100000" algn="bl" rotWithShape="0"/>
          </a:effectLst>
        </p:grpSpPr>
        <p:grpSp>
          <p:nvGrpSpPr>
            <p:cNvPr id="4" name="Groupe 3"/>
            <p:cNvGrpSpPr/>
            <p:nvPr/>
          </p:nvGrpSpPr>
          <p:grpSpPr>
            <a:xfrm>
              <a:off x="5377787" y="1106740"/>
              <a:ext cx="880418" cy="1212440"/>
              <a:chOff x="5377787" y="1712960"/>
              <a:chExt cx="880418" cy="1212440"/>
            </a:xfrm>
          </p:grpSpPr>
          <p:pic>
            <p:nvPicPr>
              <p:cNvPr id="2050" name="Picture 2" descr="http://podologuesidf.free.fr/spip/IMG/jpg/devispodo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77787" y="1712960"/>
                <a:ext cx="880418" cy="1212440"/>
              </a:xfrm>
              <a:prstGeom prst="rect">
                <a:avLst/>
              </a:prstGeom>
              <a:noFill/>
              <a:extLst>
                <a:ext uri="{909E8E84-426E-40DD-AFC4-6F175D3DCCD1}">
                  <a14:hiddenFill xmlns:a14="http://schemas.microsoft.com/office/drawing/2010/main">
                    <a:solidFill>
                      <a:srgbClr val="FFFFFF"/>
                    </a:solidFill>
                  </a14:hiddenFill>
                </a:ext>
              </a:extLst>
            </p:spPr>
          </p:pic>
          <p:pic>
            <p:nvPicPr>
              <p:cNvPr id="5" name="Grafik 7" descr="Logo_OPEL_large.png"/>
              <p:cNvPicPr>
                <a:picLocks noChangeAspect="1"/>
              </p:cNvPicPr>
              <p:nvPr/>
            </p:nvPicPr>
            <p:blipFill>
              <a:blip r:embed="rId3" cstate="print"/>
              <a:stretch>
                <a:fillRect/>
              </a:stretch>
            </p:blipFill>
            <p:spPr>
              <a:xfrm>
                <a:off x="5449329" y="1753618"/>
                <a:ext cx="187730" cy="188259"/>
              </a:xfrm>
              <a:prstGeom prst="rect">
                <a:avLst/>
              </a:prstGeom>
              <a:solidFill>
                <a:srgbClr val="FFFFFF"/>
              </a:solidFill>
              <a:ln>
                <a:noFill/>
              </a:ln>
              <a:effectLst/>
            </p:spPr>
          </p:pic>
        </p:grpSp>
        <p:sp>
          <p:nvSpPr>
            <p:cNvPr id="6" name="ZoneTexte 5"/>
            <p:cNvSpPr txBox="1"/>
            <p:nvPr/>
          </p:nvSpPr>
          <p:spPr>
            <a:xfrm>
              <a:off x="5582827" y="1106740"/>
              <a:ext cx="486030" cy="261610"/>
            </a:xfrm>
            <a:prstGeom prst="rect">
              <a:avLst/>
            </a:prstGeom>
            <a:noFill/>
          </p:spPr>
          <p:txBody>
            <a:bodyPr wrap="none" rtlCol="0">
              <a:spAutoFit/>
            </a:bodyPr>
            <a:lstStyle/>
            <a:p>
              <a:r>
                <a:rPr lang="fr-FR" sz="1050" dirty="0" smtClean="0">
                  <a:solidFill>
                    <a:prstClr val="black"/>
                  </a:solidFill>
                </a:rPr>
                <a:t>Devis</a:t>
              </a:r>
              <a:endParaRPr lang="fr-FR" sz="1050" dirty="0">
                <a:solidFill>
                  <a:prstClr val="black"/>
                </a:solidFill>
              </a:endParaRPr>
            </a:p>
          </p:txBody>
        </p:sp>
      </p:grpSp>
      <p:grpSp>
        <p:nvGrpSpPr>
          <p:cNvPr id="9" name="Groupe 8"/>
          <p:cNvGrpSpPr/>
          <p:nvPr/>
        </p:nvGrpSpPr>
        <p:grpSpPr>
          <a:xfrm>
            <a:off x="5928308" y="2219530"/>
            <a:ext cx="880418" cy="1212440"/>
            <a:chOff x="5377787" y="1106740"/>
            <a:chExt cx="880418" cy="1212440"/>
          </a:xfrm>
          <a:effectLst>
            <a:reflection blurRad="6350" stA="52000" endA="300" endPos="35000" dir="5400000" sy="-100000" algn="bl" rotWithShape="0"/>
          </a:effectLst>
        </p:grpSpPr>
        <p:grpSp>
          <p:nvGrpSpPr>
            <p:cNvPr id="10" name="Groupe 9"/>
            <p:cNvGrpSpPr/>
            <p:nvPr/>
          </p:nvGrpSpPr>
          <p:grpSpPr>
            <a:xfrm>
              <a:off x="5377787" y="1106740"/>
              <a:ext cx="880418" cy="1212440"/>
              <a:chOff x="5377787" y="1712960"/>
              <a:chExt cx="880418" cy="1212440"/>
            </a:xfrm>
          </p:grpSpPr>
          <p:pic>
            <p:nvPicPr>
              <p:cNvPr id="12" name="Picture 2" descr="http://podologuesidf.free.fr/spip/IMG/jpg/devispodo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77787" y="1712960"/>
                <a:ext cx="880418" cy="1212440"/>
              </a:xfrm>
              <a:prstGeom prst="rect">
                <a:avLst/>
              </a:prstGeom>
              <a:noFill/>
              <a:extLst>
                <a:ext uri="{909E8E84-426E-40DD-AFC4-6F175D3DCCD1}">
                  <a14:hiddenFill xmlns:a14="http://schemas.microsoft.com/office/drawing/2010/main">
                    <a:solidFill>
                      <a:srgbClr val="FFFFFF"/>
                    </a:solidFill>
                  </a14:hiddenFill>
                </a:ext>
              </a:extLst>
            </p:spPr>
          </p:pic>
          <p:pic>
            <p:nvPicPr>
              <p:cNvPr id="13" name="Grafik 7" descr="Logo_OPEL_large.png"/>
              <p:cNvPicPr>
                <a:picLocks noChangeAspect="1"/>
              </p:cNvPicPr>
              <p:nvPr/>
            </p:nvPicPr>
            <p:blipFill>
              <a:blip r:embed="rId3" cstate="print"/>
              <a:stretch>
                <a:fillRect/>
              </a:stretch>
            </p:blipFill>
            <p:spPr>
              <a:xfrm>
                <a:off x="5449329" y="1753618"/>
                <a:ext cx="187730" cy="188259"/>
              </a:xfrm>
              <a:prstGeom prst="rect">
                <a:avLst/>
              </a:prstGeom>
              <a:solidFill>
                <a:srgbClr val="FFFFFF"/>
              </a:solidFill>
              <a:ln>
                <a:noFill/>
              </a:ln>
              <a:effectLst/>
            </p:spPr>
          </p:pic>
        </p:grpSp>
        <p:sp>
          <p:nvSpPr>
            <p:cNvPr id="11" name="ZoneTexte 10"/>
            <p:cNvSpPr txBox="1"/>
            <p:nvPr/>
          </p:nvSpPr>
          <p:spPr>
            <a:xfrm>
              <a:off x="5582827" y="1106740"/>
              <a:ext cx="486030" cy="261610"/>
            </a:xfrm>
            <a:prstGeom prst="rect">
              <a:avLst/>
            </a:prstGeom>
            <a:noFill/>
          </p:spPr>
          <p:txBody>
            <a:bodyPr wrap="none" rtlCol="0">
              <a:spAutoFit/>
            </a:bodyPr>
            <a:lstStyle/>
            <a:p>
              <a:r>
                <a:rPr lang="fr-FR" sz="1050" dirty="0" smtClean="0">
                  <a:solidFill>
                    <a:prstClr val="black"/>
                  </a:solidFill>
                </a:rPr>
                <a:t>Devis</a:t>
              </a:r>
              <a:endParaRPr lang="fr-FR" sz="1050" dirty="0">
                <a:solidFill>
                  <a:prstClr val="black"/>
                </a:solidFill>
              </a:endParaRPr>
            </a:p>
          </p:txBody>
        </p:sp>
      </p:grpSp>
      <p:grpSp>
        <p:nvGrpSpPr>
          <p:cNvPr id="14" name="Groupe 13"/>
          <p:cNvGrpSpPr/>
          <p:nvPr/>
        </p:nvGrpSpPr>
        <p:grpSpPr>
          <a:xfrm>
            <a:off x="7676721" y="2219530"/>
            <a:ext cx="880418" cy="1212440"/>
            <a:chOff x="5377787" y="1106740"/>
            <a:chExt cx="880418" cy="1212440"/>
          </a:xfrm>
          <a:effectLst>
            <a:reflection blurRad="6350" stA="52000" endA="300" endPos="35000" dir="5400000" sy="-100000" algn="bl" rotWithShape="0"/>
          </a:effectLst>
        </p:grpSpPr>
        <p:grpSp>
          <p:nvGrpSpPr>
            <p:cNvPr id="15" name="Groupe 14"/>
            <p:cNvGrpSpPr/>
            <p:nvPr/>
          </p:nvGrpSpPr>
          <p:grpSpPr>
            <a:xfrm>
              <a:off x="5377787" y="1106740"/>
              <a:ext cx="880418" cy="1212440"/>
              <a:chOff x="5377787" y="1712960"/>
              <a:chExt cx="880418" cy="1212440"/>
            </a:xfrm>
          </p:grpSpPr>
          <p:pic>
            <p:nvPicPr>
              <p:cNvPr id="17" name="Picture 2" descr="http://podologuesidf.free.fr/spip/IMG/jpg/devispodo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77787" y="1712960"/>
                <a:ext cx="880418" cy="1212440"/>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7" descr="Logo_OPEL_large.png"/>
              <p:cNvPicPr>
                <a:picLocks noChangeAspect="1"/>
              </p:cNvPicPr>
              <p:nvPr/>
            </p:nvPicPr>
            <p:blipFill>
              <a:blip r:embed="rId3" cstate="print"/>
              <a:stretch>
                <a:fillRect/>
              </a:stretch>
            </p:blipFill>
            <p:spPr>
              <a:xfrm>
                <a:off x="5449329" y="1753618"/>
                <a:ext cx="187730" cy="188259"/>
              </a:xfrm>
              <a:prstGeom prst="rect">
                <a:avLst/>
              </a:prstGeom>
              <a:solidFill>
                <a:srgbClr val="FFFFFF"/>
              </a:solidFill>
              <a:ln>
                <a:noFill/>
              </a:ln>
              <a:effectLst/>
            </p:spPr>
          </p:pic>
        </p:grpSp>
        <p:sp>
          <p:nvSpPr>
            <p:cNvPr id="16" name="ZoneTexte 15"/>
            <p:cNvSpPr txBox="1"/>
            <p:nvPr/>
          </p:nvSpPr>
          <p:spPr>
            <a:xfrm>
              <a:off x="5582827" y="1106740"/>
              <a:ext cx="599844" cy="253916"/>
            </a:xfrm>
            <a:prstGeom prst="rect">
              <a:avLst/>
            </a:prstGeom>
            <a:noFill/>
          </p:spPr>
          <p:txBody>
            <a:bodyPr wrap="none" rtlCol="0">
              <a:spAutoFit/>
            </a:bodyPr>
            <a:lstStyle/>
            <a:p>
              <a:r>
                <a:rPr lang="fr-FR" sz="1050" dirty="0" smtClean="0">
                  <a:solidFill>
                    <a:prstClr val="black"/>
                  </a:solidFill>
                </a:rPr>
                <a:t>Facture</a:t>
              </a:r>
              <a:endParaRPr lang="fr-FR" sz="1050" dirty="0">
                <a:solidFill>
                  <a:prstClr val="black"/>
                </a:solidFill>
              </a:endParaRPr>
            </a:p>
          </p:txBody>
        </p:sp>
      </p:grpSp>
      <p:sp>
        <p:nvSpPr>
          <p:cNvPr id="8" name="ZoneTexte 7"/>
          <p:cNvSpPr txBox="1"/>
          <p:nvPr/>
        </p:nvSpPr>
        <p:spPr>
          <a:xfrm>
            <a:off x="7003080" y="2481140"/>
            <a:ext cx="442750" cy="707886"/>
          </a:xfrm>
          <a:prstGeom prst="rect">
            <a:avLst/>
          </a:prstGeom>
          <a:noFill/>
        </p:spPr>
        <p:txBody>
          <a:bodyPr wrap="none" rtlCol="0">
            <a:spAutoFit/>
          </a:bodyPr>
          <a:lstStyle/>
          <a:p>
            <a:r>
              <a:rPr lang="fr-FR" sz="4000" dirty="0" smtClean="0">
                <a:solidFill>
                  <a:prstClr val="white"/>
                </a:solidFill>
                <a:effectLst>
                  <a:outerShdw blurRad="38100" dist="38100" dir="2700000" algn="tl">
                    <a:srgbClr val="000000">
                      <a:alpha val="43137"/>
                    </a:srgbClr>
                  </a:outerShdw>
                </a:effectLst>
              </a:rPr>
              <a:t>=</a:t>
            </a:r>
            <a:endParaRPr lang="fr-FR" sz="40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372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6" presetID="2" presetClass="entr" presetSubtype="2" fill="hold" nodeType="withEffect">
                                  <p:stCondLst>
                                    <p:cond delay="4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1+#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2400"/>
                            </p:stCondLst>
                            <p:childTnLst>
                              <p:par>
                                <p:cTn id="21" presetID="42" presetClass="entr" presetSubtype="0"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1+#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1000" fill="hold"/>
                                        <p:tgtEl>
                                          <p:spTgt spid="8"/>
                                        </p:tgtEl>
                                        <p:attrNameLst>
                                          <p:attrName>ppt_x</p:attrName>
                                        </p:attrNameLst>
                                      </p:cBhvr>
                                      <p:tavLst>
                                        <p:tav tm="0">
                                          <p:val>
                                            <p:strVal val="1+#ppt_w/2"/>
                                          </p:val>
                                        </p:tav>
                                        <p:tav tm="100000">
                                          <p:val>
                                            <p:strVal val="#ppt_x"/>
                                          </p:val>
                                        </p:tav>
                                      </p:tavLst>
                                    </p:anim>
                                    <p:anim calcmode="lin" valueType="num">
                                      <p:cBhvr additive="base">
                                        <p:cTn id="33" dur="10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8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1000" fill="hold"/>
                                        <p:tgtEl>
                                          <p:spTgt spid="14"/>
                                        </p:tgtEl>
                                        <p:attrNameLst>
                                          <p:attrName>ppt_x</p:attrName>
                                        </p:attrNameLst>
                                      </p:cBhvr>
                                      <p:tavLst>
                                        <p:tav tm="0">
                                          <p:val>
                                            <p:strVal val="1+#ppt_w/2"/>
                                          </p:val>
                                        </p:tav>
                                        <p:tav tm="100000">
                                          <p:val>
                                            <p:strVal val="#ppt_x"/>
                                          </p:val>
                                        </p:tav>
                                      </p:tavLst>
                                    </p:anim>
                                    <p:anim calcmode="lin" valueType="num">
                                      <p:cBhvr additive="base">
                                        <p:cTn id="37" dur="100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42" presetClass="entr" presetSubtype="0" fill="hold" grpId="0" nodeType="after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Effect transition="in" filter="fade">
                                      <p:cBhvr>
                                        <p:cTn id="41" dur="1000"/>
                                        <p:tgtEl>
                                          <p:spTgt spid="3">
                                            <p:txEl>
                                              <p:pRg st="3" end="3"/>
                                            </p:txEl>
                                          </p:spTgt>
                                        </p:tgtEl>
                                      </p:cBhvr>
                                    </p:animEffect>
                                    <p:anim calcmode="lin" valueType="num">
                                      <p:cBhvr>
                                        <p:cTn id="4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5775" y="41109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SATISFAIRE LES CLIENTS </a:t>
            </a:r>
            <a:endParaRPr lang="fr-FR" dirty="0"/>
          </a:p>
        </p:txBody>
      </p:sp>
      <p:sp>
        <p:nvSpPr>
          <p:cNvPr id="3" name="Espace réservé du contenu 2"/>
          <p:cNvSpPr>
            <a:spLocks noGrp="1"/>
          </p:cNvSpPr>
          <p:nvPr>
            <p:ph idx="1"/>
          </p:nvPr>
        </p:nvSpPr>
        <p:spPr>
          <a:xfrm>
            <a:off x="476847" y="1118194"/>
            <a:ext cx="7545387" cy="3758606"/>
          </a:xfrm>
        </p:spPr>
        <p:txBody>
          <a:bodyPr>
            <a:normAutofit/>
          </a:bodyPr>
          <a:lstStyle/>
          <a:p>
            <a:pPr marL="0" indent="0">
              <a:buNone/>
            </a:pPr>
            <a:r>
              <a:rPr lang="fr-FR" sz="2000" b="1" dirty="0" smtClean="0">
                <a:solidFill>
                  <a:schemeClr val="accent1"/>
                </a:solidFill>
              </a:rPr>
              <a:t>RASSURER LES CLIENTS</a:t>
            </a:r>
          </a:p>
          <a:p>
            <a:pPr marL="0" indent="0">
              <a:buNone/>
            </a:pPr>
            <a:endParaRPr lang="fr-FR" sz="2000" b="1" dirty="0" smtClean="0">
              <a:solidFill>
                <a:srgbClr val="FFFF00"/>
              </a:solidFill>
            </a:endParaRPr>
          </a:p>
          <a:p>
            <a:r>
              <a:rPr lang="fr-FR" sz="2000" dirty="0" smtClean="0"/>
              <a:t>Affiches et catalogues forfait</a:t>
            </a:r>
          </a:p>
          <a:p>
            <a:endParaRPr lang="fr-FR" sz="2000" dirty="0"/>
          </a:p>
          <a:p>
            <a:endParaRPr lang="fr-FR" sz="2000" dirty="0" smtClean="0"/>
          </a:p>
          <a:p>
            <a:r>
              <a:rPr lang="fr-FR" sz="2000" dirty="0" smtClean="0"/>
              <a:t>Devis </a:t>
            </a:r>
            <a:r>
              <a:rPr lang="fr-FR" sz="2000" dirty="0"/>
              <a:t>express</a:t>
            </a:r>
          </a:p>
          <a:p>
            <a:pPr marL="457200" lvl="1" indent="0">
              <a:buNone/>
            </a:pPr>
            <a:r>
              <a:rPr lang="fr-FR" dirty="0" smtClean="0"/>
              <a:t>Objectif </a:t>
            </a:r>
            <a:r>
              <a:rPr lang="fr-FR" dirty="0"/>
              <a:t>2013 </a:t>
            </a:r>
            <a:r>
              <a:rPr lang="fr-FR" dirty="0" smtClean="0"/>
              <a:t>    7 </a:t>
            </a:r>
            <a:r>
              <a:rPr lang="fr-FR" dirty="0"/>
              <a:t>devis/jour en moyenne</a:t>
            </a:r>
          </a:p>
          <a:p>
            <a:endParaRPr lang="fr-FR" sz="2000" dirty="0" smtClean="0"/>
          </a:p>
          <a:p>
            <a:endParaRPr lang="fr-FR" sz="2000" dirty="0" smtClean="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00649" y="814492"/>
            <a:ext cx="2461835" cy="1813456"/>
          </a:xfrm>
          <a:prstGeom prst="rect">
            <a:avLst/>
          </a:prstGeom>
          <a:noFill/>
          <a:ln w="28575">
            <a:solidFill>
              <a:schemeClr val="bg1"/>
            </a:solidFill>
            <a:miter lim="800000"/>
            <a:headEnd/>
            <a:tailEnd/>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4475" y="3325738"/>
            <a:ext cx="2228850" cy="561975"/>
          </a:xfrm>
          <a:prstGeom prst="rect">
            <a:avLst/>
          </a:prstGeom>
          <a:noFill/>
          <a:ln w="28575">
            <a:solidFill>
              <a:schemeClr val="bg1"/>
            </a:solidFill>
            <a:miter lim="800000"/>
            <a:headEnd/>
            <a:tailEnd/>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540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200" fill="hold"/>
                                        <p:tgtEl>
                                          <p:spTgt spid="4"/>
                                        </p:tgtEl>
                                        <p:attrNameLst>
                                          <p:attrName>ppt_x</p:attrName>
                                        </p:attrNameLst>
                                      </p:cBhvr>
                                      <p:tavLst>
                                        <p:tav tm="0">
                                          <p:val>
                                            <p:strVal val="1+#ppt_w/2"/>
                                          </p:val>
                                        </p:tav>
                                        <p:tav tm="100000">
                                          <p:val>
                                            <p:strVal val="#ppt_x"/>
                                          </p:val>
                                        </p:tav>
                                      </p:tavLst>
                                    </p:anim>
                                    <p:anim calcmode="lin" valueType="num">
                                      <p:cBhvr additive="base">
                                        <p:cTn id="18" dur="22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600"/>
                            </p:stCondLst>
                            <p:childTnLst>
                              <p:par>
                                <p:cTn id="20" presetID="42" presetClass="entr" presetSubtype="0" fill="hold" grpId="0"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40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200" fill="hold"/>
                                        <p:tgtEl>
                                          <p:spTgt spid="7"/>
                                        </p:tgtEl>
                                        <p:attrNameLst>
                                          <p:attrName>ppt_x</p:attrName>
                                        </p:attrNameLst>
                                      </p:cBhvr>
                                      <p:tavLst>
                                        <p:tav tm="0">
                                          <p:val>
                                            <p:strVal val="1+#ppt_w/2"/>
                                          </p:val>
                                        </p:tav>
                                        <p:tav tm="100000">
                                          <p:val>
                                            <p:strVal val="#ppt_x"/>
                                          </p:val>
                                        </p:tav>
                                      </p:tavLst>
                                    </p:anim>
                                    <p:anim calcmode="lin" valueType="num">
                                      <p:cBhvr additive="base">
                                        <p:cTn id="33" dur="22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76847" y="1118194"/>
            <a:ext cx="7545387" cy="3758606"/>
          </a:xfrm>
        </p:spPr>
        <p:txBody>
          <a:bodyPr>
            <a:normAutofit/>
          </a:bodyPr>
          <a:lstStyle/>
          <a:p>
            <a:pPr marL="0" indent="0">
              <a:buNone/>
            </a:pPr>
            <a:r>
              <a:rPr lang="fr-FR" sz="2000" b="1" dirty="0" smtClean="0">
                <a:solidFill>
                  <a:schemeClr val="accent1"/>
                </a:solidFill>
              </a:rPr>
              <a:t>RASSURER LES CLIENTS</a:t>
            </a:r>
          </a:p>
          <a:p>
            <a:pPr marL="0" indent="0">
              <a:buNone/>
            </a:pPr>
            <a:endParaRPr lang="fr-FR" sz="2000" b="1" dirty="0" smtClean="0">
              <a:solidFill>
                <a:srgbClr val="FFFF00"/>
              </a:solidFill>
            </a:endParaRPr>
          </a:p>
          <a:p>
            <a:pPr marL="0" indent="0">
              <a:buNone/>
            </a:pPr>
            <a:endParaRPr lang="fr-FR" sz="2000" dirty="0"/>
          </a:p>
          <a:p>
            <a:endParaRPr lang="fr-FR" sz="2000" dirty="0" smtClean="0"/>
          </a:p>
          <a:p>
            <a:endParaRPr lang="fr-FR" sz="2000" dirty="0"/>
          </a:p>
          <a:p>
            <a:pPr marL="0" indent="0">
              <a:buNone/>
            </a:pPr>
            <a:endParaRPr lang="fr-FR" sz="2000" dirty="0" smtClean="0"/>
          </a:p>
          <a:p>
            <a:endParaRPr lang="fr-FR" sz="2000" dirty="0" smtClean="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373" y="1000014"/>
            <a:ext cx="1508147" cy="1825735"/>
          </a:xfrm>
          <a:prstGeom prst="rect">
            <a:avLst/>
          </a:prstGeom>
          <a:noFill/>
          <a:ln w="28575">
            <a:solidFill>
              <a:schemeClr val="bg1"/>
            </a:solidFill>
            <a:miter lim="800000"/>
            <a:headEnd/>
            <a:tailEnd/>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Espace réservé du contenu 2"/>
          <p:cNvSpPr txBox="1">
            <a:spLocks/>
          </p:cNvSpPr>
          <p:nvPr/>
        </p:nvSpPr>
        <p:spPr>
          <a:xfrm>
            <a:off x="507440" y="1731236"/>
            <a:ext cx="5288694" cy="291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ormAutofit/>
          </a:bodyPr>
          <a:lstStyle>
            <a:lvl1pPr marL="268288" indent="-268288" algn="l" defTabSz="914400" rtl="0" eaLnBrk="1" latinLnBrk="0" hangingPunct="1">
              <a:spcBef>
                <a:spcPct val="20000"/>
              </a:spcBef>
              <a:buClr>
                <a:schemeClr val="accent1"/>
              </a:buClr>
              <a:buSzPct val="80000"/>
              <a:buFontTx/>
              <a:buBlip>
                <a:blip r:embed="rId3"/>
              </a:buBlip>
              <a:defRPr sz="1800" kern="1200">
                <a:solidFill>
                  <a:schemeClr val="bg1"/>
                </a:solidFill>
                <a:effectLst>
                  <a:outerShdw blurRad="38100" dist="38100" dir="2700000" algn="tl">
                    <a:srgbClr val="000000">
                      <a:alpha val="43137"/>
                    </a:srgbClr>
                  </a:outerShdw>
                </a:effectLst>
                <a:latin typeface="Opel Sans Condensed" pitchFamily="34" charset="0"/>
                <a:ea typeface="+mn-ea"/>
                <a:cs typeface="Arial" pitchFamily="34" charset="0"/>
              </a:defRPr>
            </a:lvl1pPr>
            <a:lvl2pPr marL="628650" indent="-171450" algn="l" defTabSz="914400" rtl="0" eaLnBrk="1" latinLnBrk="0" hangingPunct="1">
              <a:spcBef>
                <a:spcPct val="20000"/>
              </a:spcBef>
              <a:buClr>
                <a:schemeClr val="accent1"/>
              </a:buClr>
              <a:buSzPct val="80000"/>
              <a:buFontTx/>
              <a:buBlip>
                <a:blip r:embed="rId3"/>
              </a:buBlip>
              <a:defRPr sz="1600" kern="1200">
                <a:solidFill>
                  <a:schemeClr val="bg1"/>
                </a:solidFill>
                <a:effectLst>
                  <a:outerShdw blurRad="38100" dist="38100" dir="2700000" algn="tl">
                    <a:srgbClr val="000000">
                      <a:alpha val="43137"/>
                    </a:srgbClr>
                  </a:outerShdw>
                </a:effectLst>
                <a:latin typeface="Opel Sans Condensed" pitchFamily="34" charset="0"/>
                <a:ea typeface="+mn-ea"/>
                <a:cs typeface="Arial" pitchFamily="34" charset="0"/>
              </a:defRPr>
            </a:lvl2pPr>
            <a:lvl3pPr marL="1081088" indent="-166688" algn="l" defTabSz="914400" rtl="0" eaLnBrk="1" latinLnBrk="0" hangingPunct="1">
              <a:spcBef>
                <a:spcPct val="20000"/>
              </a:spcBef>
              <a:buClr>
                <a:schemeClr val="accent1"/>
              </a:buClr>
              <a:buSzPct val="80000"/>
              <a:buFontTx/>
              <a:buBlip>
                <a:blip r:embed="rId3"/>
              </a:buBlip>
              <a:defRPr sz="1400" kern="1200">
                <a:solidFill>
                  <a:schemeClr val="bg1"/>
                </a:solidFill>
                <a:effectLst>
                  <a:outerShdw blurRad="38100" dist="38100" dir="2700000" algn="tl">
                    <a:srgbClr val="000000">
                      <a:alpha val="43137"/>
                    </a:srgbClr>
                  </a:outerShdw>
                </a:effectLst>
                <a:latin typeface="Opel Sans Condensed" pitchFamily="34" charset="0"/>
                <a:ea typeface="+mn-ea"/>
                <a:cs typeface="Arial" pitchFamily="34" charset="0"/>
              </a:defRPr>
            </a:lvl3pPr>
            <a:lvl4pPr marL="1600200" indent="-228600" algn="l" defTabSz="914400" rtl="0" eaLnBrk="1" latinLnBrk="0" hangingPunct="1">
              <a:spcBef>
                <a:spcPct val="20000"/>
              </a:spcBef>
              <a:buClr>
                <a:schemeClr val="accent1"/>
              </a:buClr>
              <a:buSzPct val="80000"/>
              <a:buFontTx/>
              <a:buBlip>
                <a:blip r:embed="rId3"/>
              </a:buBlip>
              <a:defRPr sz="1200" kern="1200">
                <a:solidFill>
                  <a:schemeClr val="bg1"/>
                </a:solidFill>
                <a:effectLst>
                  <a:outerShdw blurRad="38100" dist="38100" dir="2700000" algn="tl">
                    <a:srgbClr val="000000">
                      <a:alpha val="43137"/>
                    </a:srgbClr>
                  </a:outerShdw>
                </a:effectLst>
                <a:latin typeface="Opel Sans Condensed" pitchFamily="34" charset="0"/>
                <a:ea typeface="+mn-ea"/>
                <a:cs typeface="Arial" pitchFamily="34" charset="0"/>
              </a:defRPr>
            </a:lvl4pPr>
            <a:lvl5pPr marL="2057400" indent="-228600" algn="l" defTabSz="914400" rtl="0" eaLnBrk="1" latinLnBrk="0" hangingPunct="1">
              <a:spcBef>
                <a:spcPct val="20000"/>
              </a:spcBef>
              <a:buClr>
                <a:schemeClr val="accent1"/>
              </a:buClr>
              <a:buSzPct val="80000"/>
              <a:buFontTx/>
              <a:buBlip>
                <a:blip r:embed="rId3"/>
              </a:buBlip>
              <a:defRPr sz="1200" kern="1200">
                <a:solidFill>
                  <a:schemeClr val="bg1"/>
                </a:solidFill>
                <a:effectLst>
                  <a:outerShdw blurRad="38100" dist="38100" dir="2700000" algn="tl">
                    <a:srgbClr val="000000">
                      <a:alpha val="43137"/>
                    </a:srgbClr>
                  </a:outerShdw>
                </a:effectLst>
                <a:latin typeface="Opel Sans Condensed"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CC000"/>
              </a:buClr>
              <a:buFontTx/>
              <a:buNone/>
            </a:pPr>
            <a:r>
              <a:rPr lang="fr-FR" sz="2000" dirty="0" smtClean="0">
                <a:solidFill>
                  <a:prstClr val="white"/>
                </a:solidFill>
              </a:rPr>
              <a:t>Les </a:t>
            </a:r>
            <a:r>
              <a:rPr lang="fr-FR" sz="2000" dirty="0">
                <a:solidFill>
                  <a:prstClr val="white"/>
                </a:solidFill>
              </a:rPr>
              <a:t>Rencontres OPEL</a:t>
            </a:r>
          </a:p>
          <a:p>
            <a:pPr lvl="1">
              <a:buClr>
                <a:srgbClr val="FCC000"/>
              </a:buClr>
            </a:pPr>
            <a:r>
              <a:rPr lang="fr-FR" dirty="0" smtClean="0">
                <a:solidFill>
                  <a:prstClr val="white"/>
                </a:solidFill>
              </a:rPr>
              <a:t>Expliquer, montrer</a:t>
            </a:r>
          </a:p>
          <a:p>
            <a:pPr lvl="1">
              <a:buClr>
                <a:srgbClr val="FCC000"/>
              </a:buClr>
            </a:pPr>
            <a:r>
              <a:rPr lang="fr-FR" dirty="0" smtClean="0">
                <a:solidFill>
                  <a:prstClr val="white"/>
                </a:solidFill>
              </a:rPr>
              <a:t>Utilisées par 25% du réseau</a:t>
            </a:r>
          </a:p>
          <a:p>
            <a:pPr lvl="1">
              <a:buClr>
                <a:srgbClr val="FCC000"/>
              </a:buClr>
            </a:pPr>
            <a:r>
              <a:rPr lang="fr-FR" dirty="0" smtClean="0">
                <a:solidFill>
                  <a:prstClr val="white"/>
                </a:solidFill>
              </a:rPr>
              <a:t>Excellents retours des clients et des équipes</a:t>
            </a:r>
          </a:p>
        </p:txBody>
      </p:sp>
      <p:sp>
        <p:nvSpPr>
          <p:cNvPr id="7" name="Titre 1"/>
          <p:cNvSpPr>
            <a:spLocks noGrp="1"/>
          </p:cNvSpPr>
          <p:nvPr>
            <p:ph type="title"/>
          </p:nvPr>
        </p:nvSpPr>
        <p:spPr>
          <a:xfrm>
            <a:off x="485775" y="41109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SATISFAIRE LES CLIENTS </a:t>
            </a:r>
            <a:endParaRPr lang="fr-FR" dirty="0"/>
          </a:p>
        </p:txBody>
      </p:sp>
    </p:spTree>
    <p:extLst>
      <p:ext uri="{BB962C8B-B14F-4D97-AF65-F5344CB8AC3E}">
        <p14:creationId xmlns:p14="http://schemas.microsoft.com/office/powerpoint/2010/main" val="68575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0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anim calcmode="lin" valueType="num">
                                      <p:cBhvr>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40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1000"/>
                                        <p:tgtEl>
                                          <p:spTgt spid="8">
                                            <p:txEl>
                                              <p:pRg st="1" end="1"/>
                                            </p:txEl>
                                          </p:spTgt>
                                        </p:tgtEl>
                                      </p:cBhvr>
                                    </p:animEffect>
                                    <p:anim calcmode="lin" valueType="num">
                                      <p:cBhvr>
                                        <p:cTn id="1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60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1000"/>
                                        <p:tgtEl>
                                          <p:spTgt spid="8">
                                            <p:txEl>
                                              <p:pRg st="2" end="2"/>
                                            </p:txEl>
                                          </p:spTgt>
                                        </p:tgtEl>
                                      </p:cBhvr>
                                    </p:animEffect>
                                    <p:anim calcmode="lin" valueType="num">
                                      <p:cBhvr>
                                        <p:cTn id="24"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8">
                                            <p:txEl>
                                              <p:pRg st="3" end="3"/>
                                            </p:txEl>
                                          </p:spTgt>
                                        </p:tgtEl>
                                        <p:attrNameLst>
                                          <p:attrName>style.visibility</p:attrName>
                                        </p:attrNameLst>
                                      </p:cBhvr>
                                      <p:to>
                                        <p:strVal val="visible"/>
                                      </p:to>
                                    </p:set>
                                    <p:animEffect transition="in" filter="fade">
                                      <p:cBhvr>
                                        <p:cTn id="28" dur="1000"/>
                                        <p:tgtEl>
                                          <p:spTgt spid="8">
                                            <p:txEl>
                                              <p:pRg st="3" end="3"/>
                                            </p:txEl>
                                          </p:spTgt>
                                        </p:tgtEl>
                                      </p:cBhvr>
                                    </p:animEffect>
                                    <p:anim calcmode="lin" valueType="num">
                                      <p:cBhvr>
                                        <p:cTn id="29"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3" end="3"/>
                                            </p:txEl>
                                          </p:spTgt>
                                        </p:tgtEl>
                                        <p:attrNameLst>
                                          <p:attrName>ppt_y</p:attrName>
                                        </p:attrNameLst>
                                      </p:cBhvr>
                                      <p:tavLst>
                                        <p:tav tm="0">
                                          <p:val>
                                            <p:strVal val="#ppt_y+.1"/>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2000" fill="hold"/>
                                        <p:tgtEl>
                                          <p:spTgt spid="6"/>
                                        </p:tgtEl>
                                        <p:attrNameLst>
                                          <p:attrName>ppt_x</p:attrName>
                                        </p:attrNameLst>
                                      </p:cBhvr>
                                      <p:tavLst>
                                        <p:tav tm="0">
                                          <p:val>
                                            <p:strVal val="1+#ppt_w/2"/>
                                          </p:val>
                                        </p:tav>
                                        <p:tav tm="100000">
                                          <p:val>
                                            <p:strVal val="#ppt_x"/>
                                          </p:val>
                                        </p:tav>
                                      </p:tavLst>
                                    </p:anim>
                                    <p:anim calcmode="lin" valueType="num">
                                      <p:cBhvr additive="base">
                                        <p:cTn id="34"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96943" y="1139966"/>
            <a:ext cx="7545387" cy="2648264"/>
          </a:xfrm>
        </p:spPr>
        <p:txBody>
          <a:bodyPr>
            <a:noAutofit/>
          </a:bodyPr>
          <a:lstStyle/>
          <a:p>
            <a:pPr marL="0" indent="0">
              <a:buNone/>
            </a:pPr>
            <a:r>
              <a:rPr lang="fr-FR" sz="2000" b="1" dirty="0" smtClean="0">
                <a:solidFill>
                  <a:schemeClr val="accent1"/>
                </a:solidFill>
              </a:rPr>
              <a:t>S’OCCUPER DES CLIENTS</a:t>
            </a:r>
            <a:r>
              <a:rPr lang="fr-FR" sz="2000" dirty="0" smtClean="0">
                <a:solidFill>
                  <a:schemeClr val="accent1"/>
                </a:solidFill>
              </a:rPr>
              <a:t>	</a:t>
            </a:r>
          </a:p>
          <a:p>
            <a:endParaRPr lang="fr-FR" sz="2000" dirty="0" smtClean="0"/>
          </a:p>
          <a:p>
            <a:pPr marL="0" indent="0">
              <a:buNone/>
            </a:pPr>
            <a:r>
              <a:rPr lang="fr-FR" sz="2000" dirty="0" smtClean="0"/>
              <a:t>Bénéfice Service</a:t>
            </a:r>
          </a:p>
          <a:p>
            <a:pPr marL="0" indent="0">
              <a:buNone/>
            </a:pPr>
            <a:endParaRPr lang="fr-FR" sz="2000" dirty="0" smtClean="0"/>
          </a:p>
          <a:p>
            <a:pPr marL="457200" lvl="1" indent="0">
              <a:buNone/>
            </a:pPr>
            <a:r>
              <a:rPr lang="fr-FR" sz="1800" dirty="0" smtClean="0"/>
              <a:t>Programme global </a:t>
            </a:r>
          </a:p>
          <a:p>
            <a:pPr lvl="2"/>
            <a:r>
              <a:rPr lang="fr-FR" sz="1600" dirty="0"/>
              <a:t>+10% client</a:t>
            </a:r>
          </a:p>
          <a:p>
            <a:pPr lvl="2"/>
            <a:r>
              <a:rPr lang="fr-FR" sz="1600" dirty="0" smtClean="0"/>
              <a:t>+</a:t>
            </a:r>
            <a:r>
              <a:rPr lang="fr-FR" sz="1600" dirty="0"/>
              <a:t>10% CA/OT</a:t>
            </a:r>
          </a:p>
          <a:p>
            <a:pPr lvl="2"/>
            <a:r>
              <a:rPr lang="fr-FR" sz="1600" dirty="0" smtClean="0"/>
              <a:t>+</a:t>
            </a:r>
            <a:r>
              <a:rPr lang="fr-FR" sz="1600" dirty="0"/>
              <a:t>10% efficacité</a:t>
            </a:r>
          </a:p>
        </p:txBody>
      </p:sp>
      <p:pic>
        <p:nvPicPr>
          <p:cNvPr id="4" name="Picture 19" descr="Shooting-2b-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4908" y="943148"/>
            <a:ext cx="2004724" cy="1286238"/>
          </a:xfrm>
          <a:prstGeom prst="rect">
            <a:avLst/>
          </a:prstGeom>
          <a:noFill/>
          <a:ln w="28575">
            <a:solidFill>
              <a:schemeClr val="bg1"/>
            </a:solidFill>
            <a:miter lim="800000"/>
            <a:headEnd/>
            <a:tailEnd/>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6" name="Titre 1"/>
          <p:cNvSpPr>
            <a:spLocks noGrp="1"/>
          </p:cNvSpPr>
          <p:nvPr>
            <p:ph type="title"/>
          </p:nvPr>
        </p:nvSpPr>
        <p:spPr>
          <a:xfrm>
            <a:off x="485775" y="411094"/>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SATISFAIRE LES CLIENTS </a:t>
            </a:r>
            <a:endParaRPr lang="fr-FR" dirty="0"/>
          </a:p>
        </p:txBody>
      </p:sp>
    </p:spTree>
    <p:extLst>
      <p:ext uri="{BB962C8B-B14F-4D97-AF65-F5344CB8AC3E}">
        <p14:creationId xmlns:p14="http://schemas.microsoft.com/office/powerpoint/2010/main" val="171780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80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anim calcmode="lin" valueType="num">
                                      <p:cBhvr>
                                        <p:cTn id="3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2000" fill="hold"/>
                                        <p:tgtEl>
                                          <p:spTgt spid="4"/>
                                        </p:tgtEl>
                                        <p:attrNameLst>
                                          <p:attrName>ppt_x</p:attrName>
                                        </p:attrNameLst>
                                      </p:cBhvr>
                                      <p:tavLst>
                                        <p:tav tm="0">
                                          <p:val>
                                            <p:strVal val="1+#ppt_w/2"/>
                                          </p:val>
                                        </p:tav>
                                        <p:tav tm="100000">
                                          <p:val>
                                            <p:strVal val="#ppt_x"/>
                                          </p:val>
                                        </p:tav>
                                      </p:tavLst>
                                    </p:anim>
                                    <p:anim calcmode="lin" valueType="num">
                                      <p:cBhvr additive="base">
                                        <p:cTn id="38"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dirty="0" smtClean="0"/>
              <a:t>POUR VOUS Y AIDER</a:t>
            </a:r>
            <a:endParaRPr lang="fr-FR" dirty="0"/>
          </a:p>
        </p:txBody>
      </p:sp>
      <p:sp>
        <p:nvSpPr>
          <p:cNvPr id="3" name="Espace réservé du contenu 2"/>
          <p:cNvSpPr>
            <a:spLocks noGrp="1"/>
          </p:cNvSpPr>
          <p:nvPr>
            <p:ph idx="1"/>
          </p:nvPr>
        </p:nvSpPr>
        <p:spPr>
          <a:xfrm>
            <a:off x="477296" y="1019287"/>
            <a:ext cx="8579296" cy="3394472"/>
          </a:xfrm>
        </p:spPr>
        <p:txBody>
          <a:bodyPr>
            <a:noAutofit/>
          </a:bodyPr>
          <a:lstStyle/>
          <a:p>
            <a:pPr marL="0" indent="0">
              <a:lnSpc>
                <a:spcPct val="150000"/>
              </a:lnSpc>
              <a:buNone/>
            </a:pPr>
            <a:r>
              <a:rPr lang="fr-FR" sz="2000" b="1" dirty="0" smtClean="0">
                <a:solidFill>
                  <a:schemeClr val="accent1"/>
                </a:solidFill>
              </a:rPr>
              <a:t>UN PLAN QUALITÉ ADAPTÉ</a:t>
            </a:r>
          </a:p>
          <a:p>
            <a:pPr marL="457200" lvl="1" indent="0">
              <a:buFont typeface="Arial" pitchFamily="34" charset="0"/>
              <a:buNone/>
            </a:pPr>
            <a:r>
              <a:rPr lang="fr-FR" sz="2000" dirty="0"/>
              <a:t>« C</a:t>
            </a:r>
            <a:r>
              <a:rPr lang="fr-FR" sz="2000" dirty="0" smtClean="0"/>
              <a:t>omment </a:t>
            </a:r>
            <a:r>
              <a:rPr lang="fr-FR" sz="2000" dirty="0"/>
              <a:t>faire venir le client »</a:t>
            </a:r>
          </a:p>
          <a:p>
            <a:pPr lvl="2"/>
            <a:r>
              <a:rPr lang="fr-FR" sz="1600" dirty="0"/>
              <a:t>Action marketing mensuelle</a:t>
            </a:r>
          </a:p>
          <a:p>
            <a:pPr lvl="2"/>
            <a:r>
              <a:rPr lang="fr-FR" sz="1600" dirty="0"/>
              <a:t>Adhésion </a:t>
            </a:r>
            <a:r>
              <a:rPr lang="fr-FR" sz="1600" dirty="0" err="1"/>
              <a:t>My</a:t>
            </a:r>
            <a:r>
              <a:rPr lang="fr-FR" sz="1600" dirty="0"/>
              <a:t> Opel Service et offres</a:t>
            </a:r>
          </a:p>
          <a:p>
            <a:pPr lvl="2"/>
            <a:r>
              <a:rPr lang="fr-FR" sz="1600" dirty="0"/>
              <a:t>Traitement des leads (ouvert 24h – contactés 48h)</a:t>
            </a:r>
          </a:p>
          <a:p>
            <a:pPr marL="914400" lvl="2" indent="0">
              <a:buNone/>
            </a:pPr>
            <a:endParaRPr lang="fr-FR" sz="1800" dirty="0"/>
          </a:p>
          <a:p>
            <a:pPr marL="457200" lvl="1" indent="0">
              <a:buNone/>
            </a:pPr>
            <a:r>
              <a:rPr lang="fr-FR" sz="2000" dirty="0" smtClean="0"/>
              <a:t>«</a:t>
            </a:r>
            <a:r>
              <a:rPr lang="fr-FR" sz="2000" dirty="0"/>
              <a:t> Comment satisfaire le client »</a:t>
            </a:r>
          </a:p>
          <a:p>
            <a:pPr lvl="2"/>
            <a:r>
              <a:rPr lang="fr-FR" sz="1600" dirty="0"/>
              <a:t>Affiche forfait et utilisation devis express</a:t>
            </a:r>
          </a:p>
          <a:p>
            <a:pPr lvl="2"/>
            <a:r>
              <a:rPr lang="fr-FR" sz="1600" dirty="0"/>
              <a:t>Technicien </a:t>
            </a:r>
            <a:r>
              <a:rPr lang="fr-FR" sz="1600" dirty="0" err="1"/>
              <a:t>Platinium</a:t>
            </a:r>
            <a:r>
              <a:rPr lang="fr-FR" sz="1600" dirty="0"/>
              <a:t> ou CMDA</a:t>
            </a:r>
          </a:p>
          <a:p>
            <a:pPr lvl="2"/>
            <a:r>
              <a:rPr lang="fr-FR" sz="1600" dirty="0"/>
              <a:t>Prise en charge et traitement de tous les clients sous garantie (y compris assistance)</a:t>
            </a:r>
          </a:p>
          <a:p>
            <a:pPr marL="914400" lvl="2" indent="0">
              <a:lnSpc>
                <a:spcPct val="150000"/>
              </a:lnSpc>
              <a:buNone/>
            </a:pPr>
            <a:endParaRPr lang="fr-FR" dirty="0"/>
          </a:p>
          <a:p>
            <a:pPr lvl="2">
              <a:lnSpc>
                <a:spcPct val="150000"/>
              </a:lnSpc>
            </a:pPr>
            <a:endParaRPr lang="fr-FR" sz="1600" dirty="0" smtClean="0"/>
          </a:p>
          <a:p>
            <a:pPr marL="914400" lvl="2" indent="0">
              <a:lnSpc>
                <a:spcPct val="150000"/>
              </a:lnSpc>
              <a:buNone/>
            </a:pPr>
            <a:endParaRPr lang="fr-FR" sz="1600" dirty="0" smtClean="0"/>
          </a:p>
        </p:txBody>
      </p:sp>
    </p:spTree>
    <p:extLst>
      <p:ext uri="{BB962C8B-B14F-4D97-AF65-F5344CB8AC3E}">
        <p14:creationId xmlns:p14="http://schemas.microsoft.com/office/powerpoint/2010/main" val="10331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anim calcmode="lin" valueType="num">
                                      <p:cBhvr>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anim calcmode="lin" valueType="num">
                                      <p:cBhvr>
                                        <p:cTn id="4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1000"/>
                                        <p:tgtEl>
                                          <p:spTgt spid="3">
                                            <p:txEl>
                                              <p:pRg st="8" end="8"/>
                                            </p:txEl>
                                          </p:spTgt>
                                        </p:tgtEl>
                                      </p:cBhvr>
                                    </p:animEffect>
                                    <p:anim calcmode="lin" valueType="num">
                                      <p:cBhvr>
                                        <p:cTn id="4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anim calcmode="lin" valueType="num">
                                      <p:cBhvr>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8594" y="3934257"/>
            <a:ext cx="6420462" cy="1323439"/>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Bertrand </a:t>
            </a: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SAUGNAC</a:t>
            </a:r>
          </a:p>
          <a:p>
            <a:pPr algn="ctr" defTabSz="457200">
              <a:spcBef>
                <a:spcPct val="20000"/>
              </a:spcBef>
              <a:buClr>
                <a:srgbClr val="FCC000"/>
              </a:buClr>
            </a:pPr>
            <a:r>
              <a:rPr lang="fr-FR" sz="20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Directeur </a:t>
            </a:r>
            <a:r>
              <a:rPr lang="fr-FR" sz="20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Marketing </a:t>
            </a:r>
            <a: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
            </a:r>
            <a:br>
              <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br>
            <a:endPar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p:txBody>
      </p:sp>
    </p:spTree>
    <p:extLst>
      <p:ext uri="{BB962C8B-B14F-4D97-AF65-F5344CB8AC3E}">
        <p14:creationId xmlns:p14="http://schemas.microsoft.com/office/powerpoint/2010/main" val="281645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418744" y="378613"/>
            <a:ext cx="7626732"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defTabSz="457200">
              <a:spcBef>
                <a:spcPct val="20000"/>
              </a:spcBef>
              <a:buClr>
                <a:srgbClr val="FCC000"/>
              </a:buClr>
              <a:buNone/>
              <a:defRPr lang="de-DE"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a:solidFill>
                  <a:prstClr val="white"/>
                </a:solidFill>
              </a:rPr>
              <a:t>LES VALEURS DE LA MARQUE</a:t>
            </a:r>
          </a:p>
        </p:txBody>
      </p:sp>
      <p:grpSp>
        <p:nvGrpSpPr>
          <p:cNvPr id="14" name="Groupe 13"/>
          <p:cNvGrpSpPr/>
          <p:nvPr/>
        </p:nvGrpSpPr>
        <p:grpSpPr>
          <a:xfrm>
            <a:off x="2853261" y="1176869"/>
            <a:ext cx="3403606" cy="3403600"/>
            <a:chOff x="2853261" y="1176869"/>
            <a:chExt cx="3403606" cy="3403600"/>
          </a:xfrm>
        </p:grpSpPr>
        <p:sp>
          <p:nvSpPr>
            <p:cNvPr id="12" name="Ellipse 11"/>
            <p:cNvSpPr/>
            <p:nvPr/>
          </p:nvSpPr>
          <p:spPr>
            <a:xfrm>
              <a:off x="2853261" y="1176869"/>
              <a:ext cx="3403606" cy="3403600"/>
            </a:xfrm>
            <a:prstGeom prst="ellipse">
              <a:avLst/>
            </a:prstGeom>
            <a:solidFill>
              <a:schemeClr val="bg1">
                <a:lumMod val="8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solidFill>
                  <a:prstClr val="white"/>
                </a:solidFill>
              </a:endParaRPr>
            </a:p>
          </p:txBody>
        </p:sp>
        <p:sp>
          <p:nvSpPr>
            <p:cNvPr id="11" name="Ellipse 10"/>
            <p:cNvSpPr/>
            <p:nvPr/>
          </p:nvSpPr>
          <p:spPr>
            <a:xfrm>
              <a:off x="3412060" y="1735667"/>
              <a:ext cx="2286008" cy="2286004"/>
            </a:xfrm>
            <a:prstGeom prst="ellipse">
              <a:avLst/>
            </a:prstGeom>
            <a:gradFill flip="none" rotWithShape="1">
              <a:gsLst>
                <a:gs pos="0">
                  <a:srgbClr val="FFC000"/>
                </a:gs>
                <a:gs pos="50000">
                  <a:schemeClr val="accent1"/>
                </a:gs>
                <a:gs pos="100000">
                  <a:srgbClr val="FFD53B"/>
                </a:gs>
              </a:gsLst>
              <a:lin ang="2700000" scaled="1"/>
              <a:tileRect/>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solidFill>
                  <a:prstClr val="white"/>
                </a:solidFill>
              </a:endParaRPr>
            </a:p>
          </p:txBody>
        </p:sp>
        <p:sp>
          <p:nvSpPr>
            <p:cNvPr id="2" name="Ellipse 1"/>
            <p:cNvSpPr/>
            <p:nvPr/>
          </p:nvSpPr>
          <p:spPr>
            <a:xfrm>
              <a:off x="4038598" y="2362203"/>
              <a:ext cx="1032933" cy="1032933"/>
            </a:xfrm>
            <a:prstGeom prst="ellipse">
              <a:avLst/>
            </a:prstGeom>
            <a:solidFill>
              <a:schemeClr val="tx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solidFill>
                  <a:prstClr val="white"/>
                </a:solidFill>
              </a:endParaRPr>
            </a:p>
          </p:txBody>
        </p:sp>
      </p:grpSp>
      <p:cxnSp>
        <p:nvCxnSpPr>
          <p:cNvPr id="13" name="Connecteur droit 12"/>
          <p:cNvCxnSpPr/>
          <p:nvPr/>
        </p:nvCxnSpPr>
        <p:spPr>
          <a:xfrm>
            <a:off x="9640389" y="1262743"/>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p:cNvCxnSpPr>
            <a:stCxn id="12" idx="0"/>
            <a:endCxn id="2" idx="0"/>
          </p:cNvCxnSpPr>
          <p:nvPr/>
        </p:nvCxnSpPr>
        <p:spPr>
          <a:xfrm>
            <a:off x="4555064" y="1176869"/>
            <a:ext cx="1" cy="118533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5012142" y="3152978"/>
            <a:ext cx="1014189" cy="60912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flipH="1">
            <a:off x="3128849" y="3152978"/>
            <a:ext cx="1008204" cy="60912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ZoneTexte 31"/>
          <p:cNvSpPr txBox="1"/>
          <p:nvPr/>
        </p:nvSpPr>
        <p:spPr>
          <a:xfrm>
            <a:off x="4123869" y="2689503"/>
            <a:ext cx="914400" cy="322217"/>
          </a:xfrm>
          <a:prstGeom prst="rect">
            <a:avLst/>
          </a:prstGeom>
        </p:spPr>
        <p:txBody>
          <a:bodyPr vert="horz" wrap="none" lIns="91440" tIns="45720" rIns="91440" bIns="45720" rtlCol="0">
            <a:noAutofit/>
          </a:bodyPr>
          <a:lstStyle/>
          <a:p>
            <a:pPr algn="ctr"/>
            <a:r>
              <a:rPr lang="fr-FR" sz="2000" b="1" dirty="0" smtClean="0">
                <a:solidFill>
                  <a:srgbClr val="FCC000"/>
                </a:solidFill>
              </a:rPr>
              <a:t>DRIVE !</a:t>
            </a:r>
            <a:endParaRPr lang="fr-FR" sz="2000" b="1" dirty="0">
              <a:solidFill>
                <a:srgbClr val="FCC000"/>
              </a:solidFill>
            </a:endParaRPr>
          </a:p>
        </p:txBody>
      </p:sp>
      <p:sp>
        <p:nvSpPr>
          <p:cNvPr id="33" name="ZoneTexte 32"/>
          <p:cNvSpPr txBox="1"/>
          <p:nvPr/>
        </p:nvSpPr>
        <p:spPr>
          <a:xfrm rot="3551874">
            <a:off x="4168365" y="2172508"/>
            <a:ext cx="1208288" cy="1182363"/>
          </a:xfrm>
          <a:prstGeom prst="rect">
            <a:avLst/>
          </a:prstGeom>
        </p:spPr>
        <p:txBody>
          <a:bodyPr vert="horz" wrap="none" lIns="91440" tIns="45720" rIns="91440" bIns="45720" rtlCol="0">
            <a:prstTxWarp prst="textArchUp">
              <a:avLst>
                <a:gd name="adj" fmla="val 10597715"/>
              </a:avLst>
            </a:prstTxWarp>
            <a:noAutofit/>
          </a:bodyPr>
          <a:lstStyle/>
          <a:p>
            <a:pPr algn="ctr"/>
            <a:r>
              <a:rPr lang="fr-FR" sz="2000" b="1" dirty="0" smtClean="0">
                <a:solidFill>
                  <a:prstClr val="black"/>
                </a:solidFill>
              </a:rPr>
              <a:t>Proche</a:t>
            </a:r>
            <a:endParaRPr lang="fr-FR" sz="2000" b="1" dirty="0">
              <a:solidFill>
                <a:prstClr val="black"/>
              </a:solidFill>
            </a:endParaRPr>
          </a:p>
        </p:txBody>
      </p:sp>
      <p:sp>
        <p:nvSpPr>
          <p:cNvPr id="34" name="ZoneTexte 33"/>
          <p:cNvSpPr txBox="1"/>
          <p:nvPr/>
        </p:nvSpPr>
        <p:spPr>
          <a:xfrm rot="18000000">
            <a:off x="3820291" y="2127581"/>
            <a:ext cx="1208288" cy="1218011"/>
          </a:xfrm>
          <a:prstGeom prst="rect">
            <a:avLst/>
          </a:prstGeom>
        </p:spPr>
        <p:txBody>
          <a:bodyPr vert="horz" wrap="none" lIns="91440" tIns="45720" rIns="91440" bIns="45720" rtlCol="0">
            <a:prstTxWarp prst="textArchUp">
              <a:avLst>
                <a:gd name="adj" fmla="val 10597715"/>
              </a:avLst>
            </a:prstTxWarp>
            <a:noAutofit/>
          </a:bodyPr>
          <a:lstStyle/>
          <a:p>
            <a:pPr algn="ctr"/>
            <a:r>
              <a:rPr lang="fr-FR" sz="2000" b="1" dirty="0" smtClean="0">
                <a:solidFill>
                  <a:prstClr val="black"/>
                </a:solidFill>
              </a:rPr>
              <a:t>Passionné</a:t>
            </a:r>
            <a:endParaRPr lang="fr-FR" sz="2000" b="1" dirty="0">
              <a:solidFill>
                <a:prstClr val="black"/>
              </a:solidFill>
            </a:endParaRPr>
          </a:p>
        </p:txBody>
      </p:sp>
      <p:sp>
        <p:nvSpPr>
          <p:cNvPr id="35" name="ZoneTexte 34"/>
          <p:cNvSpPr txBox="1"/>
          <p:nvPr/>
        </p:nvSpPr>
        <p:spPr>
          <a:xfrm>
            <a:off x="3816045" y="2541522"/>
            <a:ext cx="1446586" cy="1182363"/>
          </a:xfrm>
          <a:prstGeom prst="rect">
            <a:avLst/>
          </a:prstGeom>
        </p:spPr>
        <p:txBody>
          <a:bodyPr vert="horz" wrap="none" lIns="91440" tIns="45720" rIns="91440" bIns="45720" rtlCol="0">
            <a:prstTxWarp prst="textArchDown">
              <a:avLst/>
            </a:prstTxWarp>
            <a:noAutofit/>
          </a:bodyPr>
          <a:lstStyle/>
          <a:p>
            <a:pPr algn="ctr"/>
            <a:r>
              <a:rPr lang="fr-FR" sz="2000" b="1" dirty="0" smtClean="0">
                <a:solidFill>
                  <a:prstClr val="black"/>
                </a:solidFill>
              </a:rPr>
              <a:t>Allemand</a:t>
            </a:r>
            <a:endParaRPr lang="fr-FR" sz="2000" b="1" dirty="0">
              <a:solidFill>
                <a:prstClr val="black"/>
              </a:solidFill>
            </a:endParaRPr>
          </a:p>
        </p:txBody>
      </p:sp>
      <p:sp>
        <p:nvSpPr>
          <p:cNvPr id="36" name="ZoneTexte 35"/>
          <p:cNvSpPr txBox="1"/>
          <p:nvPr/>
        </p:nvSpPr>
        <p:spPr>
          <a:xfrm>
            <a:off x="3135087" y="1198891"/>
            <a:ext cx="2874790" cy="3164100"/>
          </a:xfrm>
          <a:prstGeom prst="rect">
            <a:avLst/>
          </a:prstGeom>
        </p:spPr>
        <p:txBody>
          <a:bodyPr vert="horz" wrap="none" lIns="91440" tIns="45720" rIns="91440" bIns="45720" rtlCol="0">
            <a:prstTxWarp prst="textArchDown">
              <a:avLst/>
            </a:prstTxWarp>
            <a:noAutofit/>
          </a:bodyPr>
          <a:lstStyle/>
          <a:p>
            <a:pPr algn="ctr"/>
            <a:r>
              <a:rPr lang="fr-FR" sz="1200" b="1" dirty="0" smtClean="0">
                <a:solidFill>
                  <a:prstClr val="black">
                    <a:lumMod val="75000"/>
                    <a:lumOff val="25000"/>
                  </a:prstClr>
                </a:solidFill>
              </a:rPr>
              <a:t>Précision             Efficacité                Fiabilité</a:t>
            </a:r>
            <a:endParaRPr lang="fr-FR" sz="1200" b="1" dirty="0">
              <a:solidFill>
                <a:prstClr val="black">
                  <a:lumMod val="75000"/>
                  <a:lumOff val="25000"/>
                </a:prstClr>
              </a:solidFill>
            </a:endParaRPr>
          </a:p>
        </p:txBody>
      </p:sp>
      <p:sp>
        <p:nvSpPr>
          <p:cNvPr id="37" name="ZoneTexte 36"/>
          <p:cNvSpPr txBox="1"/>
          <p:nvPr/>
        </p:nvSpPr>
        <p:spPr>
          <a:xfrm rot="3795823">
            <a:off x="3004457" y="1376703"/>
            <a:ext cx="2874790" cy="3164100"/>
          </a:xfrm>
          <a:prstGeom prst="rect">
            <a:avLst/>
          </a:prstGeom>
        </p:spPr>
        <p:txBody>
          <a:bodyPr vert="horz" wrap="none" lIns="91440" tIns="45720" rIns="91440" bIns="45720" rtlCol="0">
            <a:prstTxWarp prst="textArchUp">
              <a:avLst/>
            </a:prstTxWarp>
            <a:noAutofit/>
          </a:bodyPr>
          <a:lstStyle/>
          <a:p>
            <a:pPr algn="ctr"/>
            <a:r>
              <a:rPr lang="fr-FR" sz="1200" b="1" dirty="0" smtClean="0">
                <a:solidFill>
                  <a:prstClr val="black">
                    <a:lumMod val="75000"/>
                    <a:lumOff val="25000"/>
                  </a:prstClr>
                </a:solidFill>
              </a:rPr>
              <a:t>Honnêteté          Franchise            Empathie     </a:t>
            </a:r>
            <a:endParaRPr lang="fr-FR" sz="1200" b="1" dirty="0">
              <a:solidFill>
                <a:prstClr val="black">
                  <a:lumMod val="75000"/>
                  <a:lumOff val="25000"/>
                </a:prstClr>
              </a:solidFill>
            </a:endParaRPr>
          </a:p>
        </p:txBody>
      </p:sp>
      <p:sp>
        <p:nvSpPr>
          <p:cNvPr id="38" name="ZoneTexte 37"/>
          <p:cNvSpPr txBox="1"/>
          <p:nvPr/>
        </p:nvSpPr>
        <p:spPr>
          <a:xfrm rot="15900366">
            <a:off x="3422204" y="1244146"/>
            <a:ext cx="2874790" cy="3223486"/>
          </a:xfrm>
          <a:prstGeom prst="rect">
            <a:avLst/>
          </a:prstGeom>
        </p:spPr>
        <p:txBody>
          <a:bodyPr vert="horz" wrap="none" lIns="91440" tIns="45720" rIns="91440" bIns="45720" rtlCol="0">
            <a:prstTxWarp prst="textArchUp">
              <a:avLst/>
            </a:prstTxWarp>
            <a:noAutofit/>
          </a:bodyPr>
          <a:lstStyle/>
          <a:p>
            <a:pPr algn="ctr"/>
            <a:r>
              <a:rPr lang="fr-FR" sz="1200" b="1" dirty="0" smtClean="0">
                <a:solidFill>
                  <a:prstClr val="black">
                    <a:lumMod val="75000"/>
                    <a:lumOff val="25000"/>
                  </a:prstClr>
                </a:solidFill>
              </a:rPr>
              <a:t>Design</a:t>
            </a:r>
            <a:br>
              <a:rPr lang="fr-FR" sz="1200" b="1" dirty="0" smtClean="0">
                <a:solidFill>
                  <a:prstClr val="black">
                    <a:lumMod val="75000"/>
                    <a:lumOff val="25000"/>
                  </a:prstClr>
                </a:solidFill>
              </a:rPr>
            </a:br>
            <a:r>
              <a:rPr lang="fr-FR" sz="1200" b="1" dirty="0" err="1" smtClean="0">
                <a:solidFill>
                  <a:prstClr val="black">
                    <a:lumMod val="75000"/>
                    <a:lumOff val="25000"/>
                  </a:prstClr>
                </a:solidFill>
              </a:rPr>
              <a:t>aspirationnel</a:t>
            </a:r>
            <a:endParaRPr lang="fr-FR" sz="1200" b="1" dirty="0">
              <a:solidFill>
                <a:prstClr val="black">
                  <a:lumMod val="75000"/>
                  <a:lumOff val="25000"/>
                </a:prstClr>
              </a:solidFill>
            </a:endParaRPr>
          </a:p>
        </p:txBody>
      </p:sp>
      <p:sp>
        <p:nvSpPr>
          <p:cNvPr id="39" name="ZoneTexte 38"/>
          <p:cNvSpPr txBox="1"/>
          <p:nvPr/>
        </p:nvSpPr>
        <p:spPr>
          <a:xfrm rot="18261406">
            <a:off x="3387288" y="1402830"/>
            <a:ext cx="2874790" cy="3164100"/>
          </a:xfrm>
          <a:prstGeom prst="rect">
            <a:avLst/>
          </a:prstGeom>
        </p:spPr>
        <p:txBody>
          <a:bodyPr vert="horz" wrap="none" lIns="91440" tIns="45720" rIns="91440" bIns="45720" rtlCol="0">
            <a:prstTxWarp prst="textArchUp">
              <a:avLst/>
            </a:prstTxWarp>
            <a:noAutofit/>
          </a:bodyPr>
          <a:lstStyle/>
          <a:p>
            <a:pPr algn="ctr"/>
            <a:r>
              <a:rPr lang="fr-FR" sz="1200" b="1" dirty="0" smtClean="0">
                <a:solidFill>
                  <a:prstClr val="black">
                    <a:lumMod val="75000"/>
                    <a:lumOff val="25000"/>
                  </a:prstClr>
                </a:solidFill>
              </a:rPr>
              <a:t>Plaisir</a:t>
            </a:r>
          </a:p>
          <a:p>
            <a:pPr algn="ctr"/>
            <a:r>
              <a:rPr lang="fr-FR" sz="1200" b="1" dirty="0" smtClean="0">
                <a:solidFill>
                  <a:prstClr val="black">
                    <a:lumMod val="75000"/>
                    <a:lumOff val="25000"/>
                  </a:prstClr>
                </a:solidFill>
              </a:rPr>
              <a:t>de conduire</a:t>
            </a:r>
            <a:endParaRPr lang="fr-FR" sz="1200" b="1" dirty="0">
              <a:solidFill>
                <a:prstClr val="black">
                  <a:lumMod val="75000"/>
                  <a:lumOff val="25000"/>
                </a:prstClr>
              </a:solidFill>
            </a:endParaRPr>
          </a:p>
        </p:txBody>
      </p:sp>
      <p:sp>
        <p:nvSpPr>
          <p:cNvPr id="40" name="ZoneTexte 39"/>
          <p:cNvSpPr txBox="1"/>
          <p:nvPr/>
        </p:nvSpPr>
        <p:spPr>
          <a:xfrm rot="20710231">
            <a:off x="3161092" y="1574998"/>
            <a:ext cx="2874790" cy="3164100"/>
          </a:xfrm>
          <a:prstGeom prst="rect">
            <a:avLst/>
          </a:prstGeom>
        </p:spPr>
        <p:txBody>
          <a:bodyPr vert="horz" wrap="none" lIns="91440" tIns="45720" rIns="91440" bIns="45720" rtlCol="0">
            <a:prstTxWarp prst="textArchUp">
              <a:avLst/>
            </a:prstTxWarp>
            <a:noAutofit/>
          </a:bodyPr>
          <a:lstStyle/>
          <a:p>
            <a:pPr algn="ctr"/>
            <a:r>
              <a:rPr lang="fr-FR" sz="1200" b="1" dirty="0" smtClean="0">
                <a:solidFill>
                  <a:prstClr val="black">
                    <a:lumMod val="75000"/>
                    <a:lumOff val="25000"/>
                  </a:prstClr>
                </a:solidFill>
              </a:rPr>
              <a:t>Innovations</a:t>
            </a:r>
          </a:p>
          <a:p>
            <a:pPr algn="ctr"/>
            <a:r>
              <a:rPr lang="fr-FR" sz="1200" b="1" dirty="0" smtClean="0">
                <a:solidFill>
                  <a:prstClr val="black">
                    <a:lumMod val="75000"/>
                    <a:lumOff val="25000"/>
                  </a:prstClr>
                </a:solidFill>
              </a:rPr>
              <a:t>utiles</a:t>
            </a:r>
            <a:endParaRPr lang="fr-FR" sz="1200" b="1" dirty="0">
              <a:solidFill>
                <a:prstClr val="black">
                  <a:lumMod val="75000"/>
                  <a:lumOff val="25000"/>
                </a:prstClr>
              </a:solidFill>
            </a:endParaRPr>
          </a:p>
        </p:txBody>
      </p:sp>
    </p:spTree>
    <p:extLst>
      <p:ext uri="{BB962C8B-B14F-4D97-AF65-F5344CB8AC3E}">
        <p14:creationId xmlns:p14="http://schemas.microsoft.com/office/powerpoint/2010/main" val="403550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590550" y="400058"/>
            <a:ext cx="855345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en-US"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3</a:t>
            </a:r>
            <a:r>
              <a:rPr lang="en-US"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 RAISONS DE PORTER LA MARQUE LÀ OÙ ELLE DOIT ÊTRE</a:t>
            </a:r>
            <a:endParaRPr lang="en-US"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16386" name="Rectangle 2"/>
          <p:cNvSpPr>
            <a:spLocks noGrp="1" noChangeArrowheads="1"/>
          </p:cNvSpPr>
          <p:nvPr>
            <p:ph type="body" idx="1"/>
          </p:nvPr>
        </p:nvSpPr>
        <p:spPr>
          <a:xfrm>
            <a:off x="958412" y="1140684"/>
            <a:ext cx="7038160" cy="2538282"/>
          </a:xfrm>
        </p:spPr>
        <p:txBody>
          <a:bodyPr vert="horz" lIns="0" tIns="36000" rIns="91440" bIns="36000" rtlCol="0" anchor="ctr" anchorCtr="0">
            <a:noAutofit/>
          </a:bodyPr>
          <a:lstStyle/>
          <a:p>
            <a:pPr marL="0">
              <a:lnSpc>
                <a:spcPct val="150000"/>
              </a:lnSpc>
              <a:spcBef>
                <a:spcPts val="600"/>
              </a:spcBef>
            </a:pPr>
            <a:r>
              <a:rPr lang="fr-FR" sz="2000" dirty="0" smtClean="0">
                <a:effectLst>
                  <a:outerShdw blurRad="38100" dist="38100" dir="2700000" algn="tl">
                    <a:srgbClr val="000000">
                      <a:alpha val="43137"/>
                    </a:srgbClr>
                  </a:outerShdw>
                </a:effectLst>
                <a:cs typeface="Opel Sans Condensed"/>
              </a:rPr>
              <a:t>Nouvelle stratégie de marque</a:t>
            </a:r>
            <a:endParaRPr lang="fr-FR" sz="500" dirty="0" smtClean="0">
              <a:effectLst>
                <a:outerShdw blurRad="38100" dist="38100" dir="2700000" algn="tl">
                  <a:srgbClr val="000000">
                    <a:alpha val="43137"/>
                  </a:srgbClr>
                </a:outerShdw>
              </a:effectLst>
              <a:cs typeface="Opel Sans Condensed"/>
            </a:endParaRPr>
          </a:p>
          <a:p>
            <a:pPr marL="0">
              <a:lnSpc>
                <a:spcPct val="150000"/>
              </a:lnSpc>
              <a:spcBef>
                <a:spcPts val="600"/>
              </a:spcBef>
            </a:pPr>
            <a:r>
              <a:rPr lang="fr-FR" sz="2000" dirty="0" smtClean="0">
                <a:effectLst>
                  <a:outerShdw blurRad="38100" dist="38100" dir="2700000" algn="tl">
                    <a:srgbClr val="000000">
                      <a:alpha val="43137"/>
                    </a:srgbClr>
                  </a:outerShdw>
                </a:effectLst>
                <a:cs typeface="Opel Sans Condensed"/>
              </a:rPr>
              <a:t>3 nouveaux produits, totalement nouveaux</a:t>
            </a:r>
            <a:endParaRPr lang="fr-FR" sz="500" dirty="0" smtClean="0">
              <a:effectLst>
                <a:outerShdw blurRad="38100" dist="38100" dir="2700000" algn="tl">
                  <a:srgbClr val="000000">
                    <a:alpha val="43137"/>
                  </a:srgbClr>
                </a:outerShdw>
              </a:effectLst>
              <a:cs typeface="Opel Sans Condensed"/>
            </a:endParaRPr>
          </a:p>
          <a:p>
            <a:pPr marL="0">
              <a:lnSpc>
                <a:spcPct val="150000"/>
              </a:lnSpc>
              <a:spcBef>
                <a:spcPts val="600"/>
              </a:spcBef>
            </a:pPr>
            <a:r>
              <a:rPr lang="fr-FR" sz="2000" dirty="0" smtClean="0">
                <a:effectLst>
                  <a:outerShdw blurRad="38100" dist="38100" dir="2700000" algn="tl">
                    <a:srgbClr val="000000">
                      <a:alpha val="43137"/>
                    </a:srgbClr>
                  </a:outerShdw>
                </a:effectLst>
                <a:cs typeface="Opel Sans Condensed"/>
              </a:rPr>
              <a:t>Opportunité de relancer un produit technologique hors pair</a:t>
            </a:r>
            <a:endParaRPr lang="fr-FR" sz="2000" dirty="0">
              <a:effectLst>
                <a:outerShdw blurRad="38100" dist="38100" dir="2700000" algn="tl">
                  <a:srgbClr val="000000">
                    <a:alpha val="43137"/>
                  </a:srgbClr>
                </a:outerShdw>
              </a:effectLst>
              <a:cs typeface="Opel Sans Condensed"/>
            </a:endParaRPr>
          </a:p>
        </p:txBody>
      </p:sp>
    </p:spTree>
    <p:extLst>
      <p:ext uri="{BB962C8B-B14F-4D97-AF65-F5344CB8AC3E}">
        <p14:creationId xmlns:p14="http://schemas.microsoft.com/office/powerpoint/2010/main" val="8442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
          <p:cNvSpPr>
            <a:spLocks noGrp="1" noChangeArrowheads="1"/>
          </p:cNvSpPr>
          <p:nvPr>
            <p:ph type="title"/>
          </p:nvPr>
        </p:nvSpPr>
        <p:spPr>
          <a:xfrm>
            <a:off x="492861" y="400710"/>
            <a:ext cx="82296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en-US"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POSITIONNEMENT PRODUIT</a:t>
            </a:r>
            <a:endParaRPr lang="en-US"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grpSp>
        <p:nvGrpSpPr>
          <p:cNvPr id="4" name="Groupe 3"/>
          <p:cNvGrpSpPr/>
          <p:nvPr/>
        </p:nvGrpSpPr>
        <p:grpSpPr>
          <a:xfrm>
            <a:off x="491420" y="854794"/>
            <a:ext cx="7803396" cy="3998561"/>
            <a:chOff x="491420" y="854794"/>
            <a:chExt cx="7803396" cy="3998561"/>
          </a:xfrm>
        </p:grpSpPr>
        <p:cxnSp>
          <p:nvCxnSpPr>
            <p:cNvPr id="5" name="Connecteur droit avec flèche 4"/>
            <p:cNvCxnSpPr/>
            <p:nvPr/>
          </p:nvCxnSpPr>
          <p:spPr>
            <a:xfrm>
              <a:off x="1460310" y="4469566"/>
              <a:ext cx="6093635" cy="0"/>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8" name="Connecteur droit avec flèche 7"/>
            <p:cNvCxnSpPr/>
            <p:nvPr/>
          </p:nvCxnSpPr>
          <p:spPr>
            <a:xfrm flipV="1">
              <a:off x="1460310" y="1370826"/>
              <a:ext cx="0" cy="3093176"/>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491420" y="854794"/>
              <a:ext cx="2318840" cy="338554"/>
            </a:xfrm>
            <a:prstGeom prst="rect">
              <a:avLst/>
            </a:prstGeom>
          </p:spPr>
          <p:txBody>
            <a:bodyPr wrap="none">
              <a:spAutoFit/>
            </a:bodyPr>
            <a:lstStyle/>
            <a:p>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IMPACT IMAGE POTENTIEL</a:t>
              </a:r>
              <a:endParaRPr lang="fr-FR" sz="1600" i="1" dirty="0">
                <a:solidFill>
                  <a:prstClr val="white"/>
                </a:solidFill>
                <a:effectLst>
                  <a:outerShdw blurRad="38100" dist="38100" dir="2700000" algn="tl">
                    <a:srgbClr val="000000">
                      <a:alpha val="43137"/>
                    </a:srgbClr>
                  </a:outerShdw>
                </a:effectLst>
              </a:endParaRPr>
            </a:p>
          </p:txBody>
        </p:sp>
        <p:sp>
          <p:nvSpPr>
            <p:cNvPr id="10" name="Rectangle 9"/>
            <p:cNvSpPr/>
            <p:nvPr/>
          </p:nvSpPr>
          <p:spPr>
            <a:xfrm>
              <a:off x="6758305" y="4514801"/>
              <a:ext cx="1536511" cy="338554"/>
            </a:xfrm>
            <a:prstGeom prst="rect">
              <a:avLst/>
            </a:prstGeom>
          </p:spPr>
          <p:txBody>
            <a:bodyPr wrap="none">
              <a:spAutoFit/>
            </a:bodyPr>
            <a:lstStyle/>
            <a:p>
              <a:r>
                <a:rPr lang="en-GB" sz="1600" dirty="0" smtClean="0">
                  <a:solidFill>
                    <a:prstClr val="white"/>
                  </a:solidFill>
                  <a:ea typeface="ＭＳ Ｐゴシック" charset="-128"/>
                  <a:cs typeface="Arial" pitchFamily="34" charset="0"/>
                </a:rPr>
                <a:t>IMPACT VOLUME</a:t>
              </a:r>
              <a:endParaRPr lang="fr-FR" sz="1600" dirty="0">
                <a:solidFill>
                  <a:prstClr val="white"/>
                </a:solidFill>
              </a:endParaRPr>
            </a:p>
          </p:txBody>
        </p:sp>
      </p:grpSp>
      <p:sp>
        <p:nvSpPr>
          <p:cNvPr id="11" name="TextBox 103"/>
          <p:cNvSpPr txBox="1"/>
          <p:nvPr/>
        </p:nvSpPr>
        <p:spPr>
          <a:xfrm>
            <a:off x="1647003" y="1456221"/>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AMPERA</a:t>
            </a:r>
            <a:endParaRPr lang="en-GB" sz="1400" b="1" dirty="0">
              <a:solidFill>
                <a:prstClr val="black"/>
              </a:solidFill>
              <a:ea typeface="ＭＳ Ｐゴシック" charset="-128"/>
              <a:cs typeface="Arial" pitchFamily="34" charset="0"/>
            </a:endParaRPr>
          </a:p>
        </p:txBody>
      </p:sp>
      <p:sp>
        <p:nvSpPr>
          <p:cNvPr id="12" name="TextBox 103"/>
          <p:cNvSpPr txBox="1"/>
          <p:nvPr/>
        </p:nvSpPr>
        <p:spPr>
          <a:xfrm>
            <a:off x="4967024" y="1438907"/>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ADAM</a:t>
            </a:r>
            <a:endParaRPr lang="en-GB" sz="1400" b="1" dirty="0">
              <a:solidFill>
                <a:prstClr val="black"/>
              </a:solidFill>
              <a:ea typeface="ＭＳ Ｐゴシック" charset="-128"/>
              <a:cs typeface="Arial" pitchFamily="34" charset="0"/>
            </a:endParaRPr>
          </a:p>
        </p:txBody>
      </p:sp>
      <p:sp>
        <p:nvSpPr>
          <p:cNvPr id="13" name="TextBox 103"/>
          <p:cNvSpPr txBox="1"/>
          <p:nvPr/>
        </p:nvSpPr>
        <p:spPr>
          <a:xfrm>
            <a:off x="6004775" y="1753301"/>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MOKKA</a:t>
            </a:r>
            <a:endParaRPr lang="en-GB" sz="1400" b="1" dirty="0">
              <a:solidFill>
                <a:prstClr val="black"/>
              </a:solidFill>
              <a:ea typeface="ＭＳ Ｐゴシック" charset="-128"/>
              <a:cs typeface="Arial" pitchFamily="34" charset="0"/>
            </a:endParaRPr>
          </a:p>
        </p:txBody>
      </p:sp>
      <p:sp>
        <p:nvSpPr>
          <p:cNvPr id="15" name="TextBox 103"/>
          <p:cNvSpPr txBox="1"/>
          <p:nvPr/>
        </p:nvSpPr>
        <p:spPr>
          <a:xfrm>
            <a:off x="2176006" y="1753301"/>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CASCADA</a:t>
            </a:r>
            <a:endParaRPr lang="en-GB" sz="1400" b="1" dirty="0">
              <a:solidFill>
                <a:prstClr val="black"/>
              </a:solidFill>
              <a:ea typeface="ＭＳ Ｐゴシック" charset="-128"/>
              <a:cs typeface="Arial" pitchFamily="34" charset="0"/>
            </a:endParaRPr>
          </a:p>
        </p:txBody>
      </p:sp>
      <p:sp>
        <p:nvSpPr>
          <p:cNvPr id="16" name="TextBox 103"/>
          <p:cNvSpPr txBox="1"/>
          <p:nvPr/>
        </p:nvSpPr>
        <p:spPr>
          <a:xfrm>
            <a:off x="4047230" y="2502780"/>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ZAFIRA TOURER</a:t>
            </a:r>
            <a:endParaRPr lang="en-GB" sz="1400" b="1" dirty="0">
              <a:solidFill>
                <a:prstClr val="black"/>
              </a:solidFill>
              <a:ea typeface="ＭＳ Ｐゴシック" charset="-128"/>
              <a:cs typeface="Arial" pitchFamily="34" charset="0"/>
            </a:endParaRPr>
          </a:p>
        </p:txBody>
      </p:sp>
      <p:sp>
        <p:nvSpPr>
          <p:cNvPr id="17" name="TextBox 103"/>
          <p:cNvSpPr txBox="1"/>
          <p:nvPr/>
        </p:nvSpPr>
        <p:spPr>
          <a:xfrm>
            <a:off x="4047230" y="2762681"/>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INSIGNIA</a:t>
            </a:r>
            <a:endParaRPr lang="en-GB" sz="1400" b="1" dirty="0">
              <a:solidFill>
                <a:prstClr val="black"/>
              </a:solidFill>
              <a:ea typeface="ＭＳ Ｐゴシック" charset="-128"/>
              <a:cs typeface="Arial" pitchFamily="34" charset="0"/>
            </a:endParaRPr>
          </a:p>
        </p:txBody>
      </p:sp>
      <p:sp>
        <p:nvSpPr>
          <p:cNvPr id="18" name="TextBox 103"/>
          <p:cNvSpPr txBox="1"/>
          <p:nvPr/>
        </p:nvSpPr>
        <p:spPr>
          <a:xfrm>
            <a:off x="4047230" y="3192625"/>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MERIVA</a:t>
            </a:r>
            <a:endParaRPr lang="en-GB" sz="1400" b="1" dirty="0">
              <a:solidFill>
                <a:prstClr val="black"/>
              </a:solidFill>
              <a:ea typeface="ＭＳ Ｐゴシック" charset="-128"/>
              <a:cs typeface="Arial" pitchFamily="34" charset="0"/>
            </a:endParaRPr>
          </a:p>
        </p:txBody>
      </p:sp>
      <p:sp>
        <p:nvSpPr>
          <p:cNvPr id="19" name="TextBox 103"/>
          <p:cNvSpPr txBox="1"/>
          <p:nvPr/>
        </p:nvSpPr>
        <p:spPr>
          <a:xfrm>
            <a:off x="4047230" y="3451317"/>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ASTRA ST</a:t>
            </a:r>
            <a:endParaRPr lang="en-GB" sz="1400" b="1" dirty="0">
              <a:solidFill>
                <a:prstClr val="black"/>
              </a:solidFill>
              <a:ea typeface="ＭＳ Ｐゴシック" charset="-128"/>
              <a:cs typeface="Arial" pitchFamily="34" charset="0"/>
            </a:endParaRPr>
          </a:p>
        </p:txBody>
      </p:sp>
      <p:sp>
        <p:nvSpPr>
          <p:cNvPr id="20" name="TextBox 103"/>
          <p:cNvSpPr txBox="1"/>
          <p:nvPr/>
        </p:nvSpPr>
        <p:spPr>
          <a:xfrm>
            <a:off x="2440574" y="2744952"/>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ASTRA GTC</a:t>
            </a:r>
            <a:endParaRPr lang="en-GB" sz="1400" b="1" dirty="0">
              <a:solidFill>
                <a:prstClr val="black"/>
              </a:solidFill>
              <a:ea typeface="ＭＳ Ｐゴシック" charset="-128"/>
              <a:cs typeface="Arial" pitchFamily="34" charset="0"/>
            </a:endParaRPr>
          </a:p>
        </p:txBody>
      </p:sp>
      <p:sp>
        <p:nvSpPr>
          <p:cNvPr id="21" name="TextBox 103"/>
          <p:cNvSpPr txBox="1"/>
          <p:nvPr/>
        </p:nvSpPr>
        <p:spPr>
          <a:xfrm>
            <a:off x="2842983" y="3700368"/>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ZAFIRA CLASSIC</a:t>
            </a:r>
            <a:endParaRPr lang="en-GB" sz="1400" b="1" dirty="0">
              <a:solidFill>
                <a:prstClr val="black"/>
              </a:solidFill>
              <a:ea typeface="ＭＳ Ｐゴシック" charset="-128"/>
              <a:cs typeface="Arial" pitchFamily="34" charset="0"/>
            </a:endParaRPr>
          </a:p>
        </p:txBody>
      </p:sp>
      <p:sp>
        <p:nvSpPr>
          <p:cNvPr id="22" name="TextBox 103"/>
          <p:cNvSpPr txBox="1"/>
          <p:nvPr/>
        </p:nvSpPr>
        <p:spPr>
          <a:xfrm>
            <a:off x="1517797" y="3965620"/>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ANTARA</a:t>
            </a:r>
            <a:endParaRPr lang="en-GB" sz="1400" b="1" dirty="0">
              <a:solidFill>
                <a:prstClr val="black"/>
              </a:solidFill>
              <a:ea typeface="ＭＳ Ｐゴシック" charset="-128"/>
              <a:cs typeface="Arial" pitchFamily="34" charset="0"/>
            </a:endParaRPr>
          </a:p>
        </p:txBody>
      </p:sp>
      <p:sp>
        <p:nvSpPr>
          <p:cNvPr id="23" name="TextBox 103"/>
          <p:cNvSpPr txBox="1"/>
          <p:nvPr/>
        </p:nvSpPr>
        <p:spPr>
          <a:xfrm>
            <a:off x="2440574" y="4182406"/>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AGILA</a:t>
            </a:r>
            <a:endParaRPr lang="en-GB" sz="1400" b="1" dirty="0">
              <a:solidFill>
                <a:prstClr val="black"/>
              </a:solidFill>
              <a:ea typeface="ＭＳ Ｐゴシック" charset="-128"/>
              <a:cs typeface="Arial" pitchFamily="34" charset="0"/>
            </a:endParaRPr>
          </a:p>
        </p:txBody>
      </p:sp>
      <p:sp>
        <p:nvSpPr>
          <p:cNvPr id="24" name="TextBox 103"/>
          <p:cNvSpPr txBox="1"/>
          <p:nvPr/>
        </p:nvSpPr>
        <p:spPr>
          <a:xfrm>
            <a:off x="6867081" y="3912586"/>
            <a:ext cx="1549170" cy="210848"/>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rtlCol="0" anchor="ctr">
            <a:noAutofit/>
          </a:bodyPr>
          <a:lstStyle/>
          <a:p>
            <a:pPr algn="ctr"/>
            <a:r>
              <a:rPr lang="en-GB" sz="1400" b="1" dirty="0" smtClean="0">
                <a:solidFill>
                  <a:prstClr val="black"/>
                </a:solidFill>
                <a:ea typeface="ＭＳ Ｐゴシック" charset="-128"/>
                <a:cs typeface="Arial" pitchFamily="34" charset="0"/>
              </a:rPr>
              <a:t>CORSA</a:t>
            </a:r>
            <a:endParaRPr lang="en-GB" sz="1400" b="1" dirty="0">
              <a:solidFill>
                <a:prstClr val="black"/>
              </a:solidFill>
              <a:ea typeface="ＭＳ Ｐゴシック" charset="-128"/>
              <a:cs typeface="Arial" pitchFamily="34" charset="0"/>
            </a:endParaRPr>
          </a:p>
        </p:txBody>
      </p:sp>
      <p:sp>
        <p:nvSpPr>
          <p:cNvPr id="3" name="Rectangle à coins arrondis 2"/>
          <p:cNvSpPr/>
          <p:nvPr/>
        </p:nvSpPr>
        <p:spPr>
          <a:xfrm>
            <a:off x="1310070" y="1166445"/>
            <a:ext cx="6523859" cy="1173712"/>
          </a:xfrm>
          <a:prstGeom prst="roundRect">
            <a:avLst>
              <a:gd name="adj" fmla="val 43934"/>
            </a:avLst>
          </a:prstGeom>
          <a:noFill/>
          <a:ln w="57150">
            <a:solidFill>
              <a:srgbClr val="FF0000"/>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400">
              <a:solidFill>
                <a:prstClr val="white"/>
              </a:solidFill>
            </a:endParaRPr>
          </a:p>
        </p:txBody>
      </p:sp>
      <p:sp>
        <p:nvSpPr>
          <p:cNvPr id="32" name="Rectangle à coins arrondis 31"/>
          <p:cNvSpPr/>
          <p:nvPr/>
        </p:nvSpPr>
        <p:spPr>
          <a:xfrm>
            <a:off x="1025060" y="2443147"/>
            <a:ext cx="7521247" cy="1950107"/>
          </a:xfrm>
          <a:prstGeom prst="roundRect">
            <a:avLst>
              <a:gd name="adj" fmla="val 43934"/>
            </a:avLst>
          </a:prstGeom>
          <a:noFill/>
          <a:ln w="57150">
            <a:solidFill>
              <a:schemeClr val="bg1"/>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400">
              <a:solidFill>
                <a:prstClr val="white"/>
              </a:solidFill>
            </a:endParaRPr>
          </a:p>
        </p:txBody>
      </p:sp>
    </p:spTree>
    <p:extLst>
      <p:ext uri="{BB962C8B-B14F-4D97-AF65-F5344CB8AC3E}">
        <p14:creationId xmlns:p14="http://schemas.microsoft.com/office/powerpoint/2010/main" val="28084039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6" presetClass="entr" presetSubtype="32"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out)">
                                      <p:cBhvr>
                                        <p:cTn id="15" dur="1000"/>
                                        <p:tgtEl>
                                          <p:spTgt spid="11"/>
                                        </p:tgtEl>
                                      </p:cBhvr>
                                    </p:animEffect>
                                  </p:childTnLst>
                                </p:cTn>
                              </p:par>
                              <p:par>
                                <p:cTn id="16" presetID="6" presetClass="entr" presetSubtype="32"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ircle(out)">
                                      <p:cBhvr>
                                        <p:cTn id="18" dur="1000"/>
                                        <p:tgtEl>
                                          <p:spTgt spid="12"/>
                                        </p:tgtEl>
                                      </p:cBhvr>
                                    </p:animEffect>
                                  </p:childTnLst>
                                </p:cTn>
                              </p:par>
                              <p:par>
                                <p:cTn id="19" presetID="6" presetClass="entr" presetSubtype="32"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out)">
                                      <p:cBhvr>
                                        <p:cTn id="21" dur="1000"/>
                                        <p:tgtEl>
                                          <p:spTgt spid="13"/>
                                        </p:tgtEl>
                                      </p:cBhvr>
                                    </p:animEffect>
                                  </p:childTnLst>
                                </p:cTn>
                              </p:par>
                              <p:par>
                                <p:cTn id="22" presetID="6" presetClass="entr" presetSubtype="3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circle(out)">
                                      <p:cBhvr>
                                        <p:cTn id="24" dur="1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heel(1)">
                                      <p:cBhvr>
                                        <p:cTn id="29" dur="2000"/>
                                        <p:tgtEl>
                                          <p:spTgt spid="32"/>
                                        </p:tgtEl>
                                      </p:cBhvr>
                                    </p:animEffect>
                                  </p:childTnLst>
                                </p:cTn>
                              </p:par>
                              <p:par>
                                <p:cTn id="30" presetID="6" presetClass="entr" presetSubtype="32"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ircle(out)">
                                      <p:cBhvr>
                                        <p:cTn id="32" dur="1000"/>
                                        <p:tgtEl>
                                          <p:spTgt spid="16"/>
                                        </p:tgtEl>
                                      </p:cBhvr>
                                    </p:animEffect>
                                  </p:childTnLst>
                                </p:cTn>
                              </p:par>
                              <p:par>
                                <p:cTn id="33" presetID="6" presetClass="entr" presetSubtype="32"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circle(out)">
                                      <p:cBhvr>
                                        <p:cTn id="35" dur="1000"/>
                                        <p:tgtEl>
                                          <p:spTgt spid="17"/>
                                        </p:tgtEl>
                                      </p:cBhvr>
                                    </p:animEffect>
                                  </p:childTnLst>
                                </p:cTn>
                              </p:par>
                              <p:par>
                                <p:cTn id="36" presetID="6" presetClass="entr" presetSubtype="32"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circle(out)">
                                      <p:cBhvr>
                                        <p:cTn id="38" dur="1000"/>
                                        <p:tgtEl>
                                          <p:spTgt spid="18"/>
                                        </p:tgtEl>
                                      </p:cBhvr>
                                    </p:animEffect>
                                  </p:childTnLst>
                                </p:cTn>
                              </p:par>
                              <p:par>
                                <p:cTn id="39" presetID="6" presetClass="entr" presetSubtype="32"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circle(out)">
                                      <p:cBhvr>
                                        <p:cTn id="41" dur="1000"/>
                                        <p:tgtEl>
                                          <p:spTgt spid="19"/>
                                        </p:tgtEl>
                                      </p:cBhvr>
                                    </p:animEffect>
                                  </p:childTnLst>
                                </p:cTn>
                              </p:par>
                              <p:par>
                                <p:cTn id="42" presetID="6" presetClass="entr" presetSubtype="32"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circle(out)">
                                      <p:cBhvr>
                                        <p:cTn id="44" dur="1000"/>
                                        <p:tgtEl>
                                          <p:spTgt spid="20"/>
                                        </p:tgtEl>
                                      </p:cBhvr>
                                    </p:animEffect>
                                  </p:childTnLst>
                                </p:cTn>
                              </p:par>
                              <p:par>
                                <p:cTn id="45" presetID="6" presetClass="entr" presetSubtype="32"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circle(out)">
                                      <p:cBhvr>
                                        <p:cTn id="47" dur="1000"/>
                                        <p:tgtEl>
                                          <p:spTgt spid="21"/>
                                        </p:tgtEl>
                                      </p:cBhvr>
                                    </p:animEffect>
                                  </p:childTnLst>
                                </p:cTn>
                              </p:par>
                              <p:par>
                                <p:cTn id="48" presetID="6" presetClass="entr" presetSubtype="32"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circle(out)">
                                      <p:cBhvr>
                                        <p:cTn id="50" dur="1000"/>
                                        <p:tgtEl>
                                          <p:spTgt spid="22"/>
                                        </p:tgtEl>
                                      </p:cBhvr>
                                    </p:animEffect>
                                  </p:childTnLst>
                                </p:cTn>
                              </p:par>
                              <p:par>
                                <p:cTn id="51" presetID="6" presetClass="entr" presetSubtype="32"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circle(out)">
                                      <p:cBhvr>
                                        <p:cTn id="53" dur="1000"/>
                                        <p:tgtEl>
                                          <p:spTgt spid="23"/>
                                        </p:tgtEl>
                                      </p:cBhvr>
                                    </p:animEffect>
                                  </p:childTnLst>
                                </p:cTn>
                              </p:par>
                              <p:par>
                                <p:cTn id="54" presetID="6" presetClass="entr" presetSubtype="32"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circle(out)">
                                      <p:cBhvr>
                                        <p:cTn id="5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3" grpId="0" animBg="1"/>
      <p:bldP spid="3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03"/>
          <p:cNvSpPr txBox="1"/>
          <p:nvPr/>
        </p:nvSpPr>
        <p:spPr>
          <a:xfrm rot="16200000">
            <a:off x="178462" y="2036276"/>
            <a:ext cx="1660304" cy="358019"/>
          </a:xfrm>
          <a:prstGeom prst="rect">
            <a:avLst/>
          </a:prstGeom>
          <a:solidFill>
            <a:srgbClr val="0070C0"/>
          </a:solidFill>
          <a:ln>
            <a:noFill/>
          </a:ln>
          <a:effectLst>
            <a:innerShdw blurRad="63500" dist="50800" dir="18900000">
              <a:prstClr val="black">
                <a:alpha val="50000"/>
              </a:prstClr>
            </a:innerShdw>
          </a:effectLst>
        </p:spPr>
        <p:txBody>
          <a:bodyPr wrap="square" lIns="0" rIns="0" rtlCol="0" anchor="ctr">
            <a:noAutofit/>
          </a:bodyPr>
          <a:lstStyle/>
          <a:p>
            <a:pPr algn="ctr"/>
            <a:r>
              <a:rPr lang="en-GB" sz="1600" b="1"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IMAGE</a:t>
            </a:r>
            <a:endParaRPr lang="en-GB" sz="1600" b="1" dirty="0">
              <a:solidFill>
                <a:prstClr val="white"/>
              </a:solidFill>
              <a:effectLst>
                <a:outerShdw blurRad="38100" dist="38100" dir="2700000" algn="tl">
                  <a:srgbClr val="000000">
                    <a:alpha val="43137"/>
                  </a:srgbClr>
                </a:outerShdw>
              </a:effectLst>
              <a:ea typeface="ＭＳ Ｐゴシック" charset="-128"/>
              <a:cs typeface="Arial" pitchFamily="34" charset="0"/>
            </a:endParaRPr>
          </a:p>
        </p:txBody>
      </p:sp>
      <p:sp>
        <p:nvSpPr>
          <p:cNvPr id="12" name="TextBox 103"/>
          <p:cNvSpPr txBox="1"/>
          <p:nvPr/>
        </p:nvSpPr>
        <p:spPr>
          <a:xfrm>
            <a:off x="1263368" y="1062614"/>
            <a:ext cx="3308632" cy="268514"/>
          </a:xfrm>
          <a:prstGeom prst="rect">
            <a:avLst/>
          </a:prstGeom>
          <a:solidFill>
            <a:srgbClr val="0070C0"/>
          </a:solidFill>
          <a:ln>
            <a:noFill/>
          </a:ln>
          <a:effectLst>
            <a:innerShdw blurRad="63500" dist="50800" dir="13500000">
              <a:prstClr val="black">
                <a:alpha val="50000"/>
              </a:prstClr>
            </a:innerShdw>
          </a:effectLst>
        </p:spPr>
        <p:txBody>
          <a:bodyPr wrap="square" lIns="0" rIns="0" rtlCol="0" anchor="ctr">
            <a:noAutofit/>
          </a:bodyPr>
          <a:lstStyle/>
          <a:p>
            <a:pPr algn="ctr"/>
            <a:r>
              <a:rPr lang="en-GB" b="1"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MEDIA</a:t>
            </a:r>
            <a:endParaRPr lang="en-GB" b="1" dirty="0">
              <a:solidFill>
                <a:prstClr val="white"/>
              </a:solidFill>
              <a:effectLst>
                <a:outerShdw blurRad="38100" dist="38100" dir="2700000" algn="tl">
                  <a:srgbClr val="000000">
                    <a:alpha val="43137"/>
                  </a:srgbClr>
                </a:outerShdw>
              </a:effectLst>
              <a:ea typeface="ＭＳ Ｐゴシック" charset="-128"/>
              <a:cs typeface="Arial" pitchFamily="34" charset="0"/>
            </a:endParaRPr>
          </a:p>
        </p:txBody>
      </p:sp>
      <p:sp>
        <p:nvSpPr>
          <p:cNvPr id="13" name="TextBox 103"/>
          <p:cNvSpPr txBox="1"/>
          <p:nvPr/>
        </p:nvSpPr>
        <p:spPr>
          <a:xfrm>
            <a:off x="4572000" y="1062614"/>
            <a:ext cx="3600400" cy="268514"/>
          </a:xfrm>
          <a:prstGeom prst="rect">
            <a:avLst/>
          </a:prstGeom>
          <a:solidFill>
            <a:srgbClr val="0070C0"/>
          </a:solidFill>
          <a:ln>
            <a:noFill/>
          </a:ln>
          <a:effectLst>
            <a:innerShdw blurRad="63500" dist="50800" dir="13500000">
              <a:prstClr val="black">
                <a:alpha val="50000"/>
              </a:prstClr>
            </a:innerShdw>
          </a:effectLst>
        </p:spPr>
        <p:txBody>
          <a:bodyPr wrap="square" lIns="0" rIns="0" rtlCol="0" anchor="ctr">
            <a:noAutofit/>
          </a:bodyPr>
          <a:lstStyle/>
          <a:p>
            <a:pPr algn="ctr"/>
            <a:r>
              <a:rPr lang="en-GB" b="1"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GAMMES</a:t>
            </a:r>
            <a:endParaRPr lang="en-GB" b="1" dirty="0">
              <a:solidFill>
                <a:prstClr val="white"/>
              </a:solidFill>
              <a:effectLst>
                <a:outerShdw blurRad="38100" dist="38100" dir="2700000" algn="tl">
                  <a:srgbClr val="000000">
                    <a:alpha val="43137"/>
                  </a:srgbClr>
                </a:outerShdw>
              </a:effectLst>
              <a:ea typeface="ＭＳ Ｐゴシック" charset="-128"/>
              <a:cs typeface="Arial" pitchFamily="34" charset="0"/>
            </a:endParaRPr>
          </a:p>
        </p:txBody>
      </p:sp>
      <p:sp>
        <p:nvSpPr>
          <p:cNvPr id="14" name="TextBox 103"/>
          <p:cNvSpPr txBox="1"/>
          <p:nvPr/>
        </p:nvSpPr>
        <p:spPr>
          <a:xfrm>
            <a:off x="1756216" y="1655164"/>
            <a:ext cx="2380000" cy="1188132"/>
          </a:xfrm>
          <a:prstGeom prst="rect">
            <a:avLst/>
          </a:prstGeom>
          <a:noFill/>
          <a:ln>
            <a:noFill/>
          </a:ln>
        </p:spPr>
        <p:txBody>
          <a:bodyPr wrap="square" lIns="0" rIns="0" rtlCol="0" anchor="t">
            <a:noAutofit/>
          </a:bodyPr>
          <a:lstStyle/>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TV</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PRESSE MAG</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PQN</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CRM</a:t>
            </a:r>
          </a:p>
        </p:txBody>
      </p:sp>
      <p:sp>
        <p:nvSpPr>
          <p:cNvPr id="16" name="TextBox 103"/>
          <p:cNvSpPr txBox="1"/>
          <p:nvPr/>
        </p:nvSpPr>
        <p:spPr>
          <a:xfrm>
            <a:off x="5140592" y="1655164"/>
            <a:ext cx="2380000" cy="1188132"/>
          </a:xfrm>
          <a:prstGeom prst="rect">
            <a:avLst/>
          </a:prstGeom>
          <a:noFill/>
          <a:ln>
            <a:noFill/>
          </a:ln>
        </p:spPr>
        <p:txBody>
          <a:bodyPr wrap="square" lIns="0" rIns="0" rtlCol="0" anchor="t">
            <a:noAutofit/>
          </a:bodyPr>
          <a:lstStyle/>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AMPERA</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CASCADA</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ADAM</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MOKKA</a:t>
            </a:r>
          </a:p>
        </p:txBody>
      </p:sp>
      <p:grpSp>
        <p:nvGrpSpPr>
          <p:cNvPr id="2" name="Groupe 1"/>
          <p:cNvGrpSpPr/>
          <p:nvPr/>
        </p:nvGrpSpPr>
        <p:grpSpPr>
          <a:xfrm>
            <a:off x="829606" y="3059321"/>
            <a:ext cx="6694722" cy="1674185"/>
            <a:chOff x="829606" y="3059321"/>
            <a:chExt cx="6694722" cy="1674185"/>
          </a:xfrm>
        </p:grpSpPr>
        <p:sp>
          <p:nvSpPr>
            <p:cNvPr id="10" name="TextBox 103"/>
            <p:cNvSpPr txBox="1"/>
            <p:nvPr/>
          </p:nvSpPr>
          <p:spPr>
            <a:xfrm rot="16200000">
              <a:off x="252532" y="3636395"/>
              <a:ext cx="1512167" cy="358019"/>
            </a:xfrm>
            <a:prstGeom prst="rect">
              <a:avLst/>
            </a:prstGeom>
            <a:solidFill>
              <a:srgbClr val="0070C0"/>
            </a:solidFill>
            <a:ln>
              <a:noFill/>
            </a:ln>
            <a:effectLst>
              <a:innerShdw blurRad="63500" dist="50800" dir="18900000">
                <a:prstClr val="black">
                  <a:alpha val="50000"/>
                </a:prstClr>
              </a:innerShdw>
            </a:effectLst>
          </p:spPr>
          <p:txBody>
            <a:bodyPr wrap="square" lIns="0" rIns="0" rtlCol="0" anchor="ctr">
              <a:noAutofit/>
            </a:bodyPr>
            <a:lstStyle/>
            <a:p>
              <a:pPr algn="ctr"/>
              <a:r>
                <a:rPr lang="en-GB" sz="1600" b="1"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PROMO</a:t>
              </a:r>
              <a:endParaRPr lang="en-GB" sz="1600" b="1" dirty="0">
                <a:solidFill>
                  <a:prstClr val="white"/>
                </a:solidFill>
                <a:effectLst>
                  <a:outerShdw blurRad="38100" dist="38100" dir="2700000" algn="tl">
                    <a:srgbClr val="000000">
                      <a:alpha val="43137"/>
                    </a:srgbClr>
                  </a:outerShdw>
                </a:effectLst>
                <a:ea typeface="ＭＳ Ｐゴシック" charset="-128"/>
                <a:cs typeface="Arial" pitchFamily="34" charset="0"/>
              </a:endParaRPr>
            </a:p>
          </p:txBody>
        </p:sp>
        <p:sp>
          <p:nvSpPr>
            <p:cNvPr id="15" name="TextBox 103"/>
            <p:cNvSpPr txBox="1"/>
            <p:nvPr/>
          </p:nvSpPr>
          <p:spPr>
            <a:xfrm>
              <a:off x="1759952" y="3545374"/>
              <a:ext cx="2380000" cy="1188132"/>
            </a:xfrm>
            <a:prstGeom prst="rect">
              <a:avLst/>
            </a:prstGeom>
            <a:noFill/>
            <a:ln>
              <a:noFill/>
            </a:ln>
          </p:spPr>
          <p:txBody>
            <a:bodyPr wrap="square" lIns="0" rIns="0" rtlCol="0" anchor="t">
              <a:noAutofit/>
            </a:bodyPr>
            <a:lstStyle/>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AFFICHAGE</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PQR</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RADIO</a:t>
              </a: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CRM </a:t>
              </a:r>
              <a:r>
                <a:rPr lang="en-GB" sz="1000" i="1"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(RESEAU)</a:t>
              </a:r>
              <a:endParaRPr lang="en-GB" sz="1600" i="1" dirty="0" smtClean="0">
                <a:solidFill>
                  <a:prstClr val="white"/>
                </a:solidFill>
                <a:effectLst>
                  <a:outerShdw blurRad="38100" dist="38100" dir="2700000" algn="tl">
                    <a:srgbClr val="000000">
                      <a:alpha val="43137"/>
                    </a:srgbClr>
                  </a:outerShdw>
                </a:effectLst>
                <a:ea typeface="ＭＳ Ｐゴシック" charset="-128"/>
                <a:cs typeface="Arial" pitchFamily="34" charset="0"/>
              </a:endParaRPr>
            </a:p>
          </p:txBody>
        </p:sp>
        <p:sp>
          <p:nvSpPr>
            <p:cNvPr id="17" name="TextBox 103"/>
            <p:cNvSpPr txBox="1"/>
            <p:nvPr/>
          </p:nvSpPr>
          <p:spPr>
            <a:xfrm>
              <a:off x="5144328" y="3491368"/>
              <a:ext cx="2380000" cy="1188132"/>
            </a:xfrm>
            <a:prstGeom prst="rect">
              <a:avLst/>
            </a:prstGeom>
            <a:noFill/>
            <a:ln>
              <a:noFill/>
            </a:ln>
          </p:spPr>
          <p:txBody>
            <a:bodyPr wrap="square" lIns="0" rIns="0" rtlCol="0" anchor="t">
              <a:noAutofit/>
            </a:bodyPr>
            <a:lstStyle/>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AUTRES CARLINES</a:t>
              </a:r>
            </a:p>
            <a:p>
              <a:pPr marL="285750" indent="-285750">
                <a:buSzPct val="80000"/>
                <a:buFontTx/>
                <a:buBlip>
                  <a:blip r:embed="rId3"/>
                </a:buBlip>
              </a:pPr>
              <a:endParaRPr lang="en-GB" sz="1600" dirty="0">
                <a:solidFill>
                  <a:prstClr val="white"/>
                </a:solidFill>
                <a:effectLst>
                  <a:outerShdw blurRad="38100" dist="38100" dir="2700000" algn="tl">
                    <a:srgbClr val="000000">
                      <a:alpha val="43137"/>
                    </a:srgbClr>
                  </a:outerShdw>
                </a:effectLst>
                <a:ea typeface="ＭＳ Ｐゴシック" charset="-128"/>
                <a:cs typeface="Arial" pitchFamily="34" charset="0"/>
              </a:endParaRPr>
            </a:p>
            <a:p>
              <a:pPr marL="285750" indent="-285750">
                <a:buSzPct val="80000"/>
                <a:buFontTx/>
                <a:buBlip>
                  <a:blip r:embed="rId3"/>
                </a:buBlip>
              </a:pPr>
              <a:r>
                <a:rPr lang="en-GB" sz="1600" dirty="0" smtClean="0">
                  <a:solidFill>
                    <a:prstClr val="white"/>
                  </a:solidFill>
                  <a:effectLst>
                    <a:outerShdw blurRad="38100" dist="38100" dir="2700000" algn="tl">
                      <a:srgbClr val="000000">
                        <a:alpha val="43137"/>
                      </a:srgbClr>
                    </a:outerShdw>
                  </a:effectLst>
                  <a:ea typeface="ＭＳ Ｐゴシック" charset="-128"/>
                  <a:cs typeface="Arial" pitchFamily="34" charset="0"/>
                </a:rPr>
                <a:t>CORSA</a:t>
              </a:r>
            </a:p>
          </p:txBody>
        </p:sp>
      </p:grpSp>
      <p:cxnSp>
        <p:nvCxnSpPr>
          <p:cNvPr id="5" name="Connecteur droit 4"/>
          <p:cNvCxnSpPr/>
          <p:nvPr/>
        </p:nvCxnSpPr>
        <p:spPr>
          <a:xfrm>
            <a:off x="4572000" y="1331128"/>
            <a:ext cx="0" cy="3456384"/>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 name="Connecteur droit 6"/>
          <p:cNvCxnSpPr/>
          <p:nvPr/>
        </p:nvCxnSpPr>
        <p:spPr>
          <a:xfrm>
            <a:off x="1263368" y="3059320"/>
            <a:ext cx="69090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2007952" y="2789290"/>
            <a:ext cx="1195896" cy="512299"/>
          </a:xfrm>
          <a:prstGeom prst="rect">
            <a:avLst/>
          </a:prstGeom>
          <a:solidFill>
            <a:schemeClr val="accent1"/>
          </a:solidFill>
          <a:ln w="381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dirty="0" smtClean="0">
                <a:solidFill>
                  <a:prstClr val="black"/>
                </a:solidFill>
              </a:rPr>
              <a:t>WEB</a:t>
            </a:r>
            <a:endParaRPr lang="fr-FR" sz="2000" dirty="0">
              <a:solidFill>
                <a:prstClr val="black"/>
              </a:solidFill>
            </a:endParaRPr>
          </a:p>
        </p:txBody>
      </p:sp>
      <p:sp>
        <p:nvSpPr>
          <p:cNvPr id="29" name="Rectangle 1"/>
          <p:cNvSpPr>
            <a:spLocks noGrp="1" noChangeArrowheads="1"/>
          </p:cNvSpPr>
          <p:nvPr>
            <p:ph type="title"/>
          </p:nvPr>
        </p:nvSpPr>
        <p:spPr>
          <a:xfrm>
            <a:off x="590550" y="454131"/>
            <a:ext cx="8553450" cy="461665"/>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sz="24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UNE UTILISATION DES MEDIAS DÉDIÉE AUX MESSAGES</a:t>
            </a:r>
            <a:endParaRPr lang="fr-FR" sz="24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Tree>
    <p:extLst>
      <p:ext uri="{BB962C8B-B14F-4D97-AF65-F5344CB8AC3E}">
        <p14:creationId xmlns:p14="http://schemas.microsoft.com/office/powerpoint/2010/main" val="323265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1183013" y="2737684"/>
            <a:ext cx="7776864" cy="1667848"/>
          </a:xfrm>
          <a:prstGeom prst="rect">
            <a:avLst/>
          </a:prstGeom>
        </p:spPr>
        <p:txBody>
          <a:bodyPr>
            <a:normAutofit/>
          </a:bodyPr>
          <a:lstStyle/>
          <a:p>
            <a:pPr lvl="1">
              <a:spcBef>
                <a:spcPct val="20000"/>
              </a:spcBef>
              <a:buClr>
                <a:schemeClr val="accent1"/>
              </a:buClr>
              <a:defRPr/>
            </a:pPr>
            <a:endParaRPr lang="fr-FR" sz="2000" noProof="0" dirty="0" smtClean="0">
              <a:solidFill>
                <a:schemeClr val="accent1"/>
              </a:solidFill>
              <a:effectLst>
                <a:outerShdw blurRad="38100" dist="38100" dir="2700000" algn="tl">
                  <a:srgbClr val="000000">
                    <a:alpha val="43137"/>
                  </a:srgbClr>
                </a:outerShdw>
              </a:effectLst>
              <a:latin typeface="Opel Sans Condensed"/>
            </a:endParaRPr>
          </a:p>
          <a:p>
            <a:pPr marL="914400" lvl="1" indent="-457200">
              <a:spcBef>
                <a:spcPct val="20000"/>
              </a:spcBef>
              <a:buClr>
                <a:schemeClr val="accent1"/>
              </a:buClr>
              <a:buFont typeface="Wingdings" pitchFamily="2" charset="2"/>
              <a:buChar char="Ø"/>
              <a:defRPr/>
            </a:pPr>
            <a:endParaRPr kumimoji="0" lang="fr-FR" sz="2000" b="0" i="0" u="none" strike="noStrike" kern="1200" cap="none" spc="0" normalizeH="0" baseline="0" dirty="0">
              <a:ln>
                <a:noFill/>
              </a:ln>
              <a:solidFill>
                <a:schemeClr val="accent1"/>
              </a:solidFill>
              <a:effectLst>
                <a:outerShdw blurRad="38100" dist="38100" dir="2700000" algn="tl">
                  <a:srgbClr val="000000">
                    <a:alpha val="43137"/>
                  </a:srgbClr>
                </a:outerShdw>
              </a:effectLst>
              <a:uLnTx/>
              <a:uFillTx/>
              <a:latin typeface="Opel Sans Condensed"/>
              <a:ea typeface="+mn-ea"/>
              <a:cs typeface="+mn-cs"/>
            </a:endParaRPr>
          </a:p>
          <a:p>
            <a:pPr marL="457200" indent="-457200">
              <a:spcBef>
                <a:spcPct val="20000"/>
              </a:spcBef>
              <a:buClr>
                <a:schemeClr val="accent1"/>
              </a:buClr>
              <a:buFont typeface="Wingdings" pitchFamily="2" charset="2"/>
              <a:buChar char="v"/>
              <a:defRPr/>
            </a:pPr>
            <a:endParaRPr kumimoji="0" lang="fr-FR" sz="3200" b="0" i="0" u="none" strike="noStrike" kern="1200" cap="none" spc="0" normalizeH="0" baseline="0" noProof="0" dirty="0" smtClean="0">
              <a:ln>
                <a:noFill/>
              </a:ln>
              <a:solidFill>
                <a:schemeClr val="accent1"/>
              </a:solidFill>
              <a:effectLst>
                <a:outerShdw blurRad="38100" dist="38100" dir="2700000" algn="tl">
                  <a:srgbClr val="000000">
                    <a:alpha val="43137"/>
                  </a:srgbClr>
                </a:outerShdw>
              </a:effectLst>
              <a:uLnTx/>
              <a:uFillTx/>
              <a:latin typeface="Opel Sans Condensed"/>
              <a:ea typeface="+mn-ea"/>
              <a:cs typeface="+mn-cs"/>
            </a:endParaRPr>
          </a:p>
        </p:txBody>
      </p:sp>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2012 – LES CONTRASTES</a:t>
            </a:r>
          </a:p>
        </p:txBody>
      </p:sp>
      <p:sp>
        <p:nvSpPr>
          <p:cNvPr id="9" name="Rectangle 8"/>
          <p:cNvSpPr/>
          <p:nvPr/>
        </p:nvSpPr>
        <p:spPr>
          <a:xfrm>
            <a:off x="923134" y="4172226"/>
            <a:ext cx="1288898" cy="400110"/>
          </a:xfrm>
          <a:prstGeom prst="rect">
            <a:avLst/>
          </a:prstGeom>
        </p:spPr>
        <p:txBody>
          <a:bodyPr wrap="square">
            <a:spAutoFit/>
          </a:bodyPr>
          <a:lstStyle/>
          <a:p>
            <a:pPr marL="0" lvl="1" algn="ctr">
              <a:spcBef>
                <a:spcPct val="20000"/>
              </a:spcBef>
              <a:buClr>
                <a:srgbClr val="FCC000"/>
              </a:buClr>
              <a:defRPr/>
            </a:pPr>
            <a:r>
              <a:rPr lang="fr-FR" sz="2000"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- 21 300</a:t>
            </a:r>
            <a:endParaRPr lang="fr-FR" sz="2000"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0" name="Rectangle 9"/>
          <p:cNvSpPr/>
          <p:nvPr/>
        </p:nvSpPr>
        <p:spPr>
          <a:xfrm>
            <a:off x="3157265" y="1735212"/>
            <a:ext cx="972000" cy="1301589"/>
          </a:xfrm>
          <a:prstGeom prst="rect">
            <a:avLst/>
          </a:prstGeom>
          <a:gradFill>
            <a:gsLst>
              <a:gs pos="53000">
                <a:schemeClr val="bg1">
                  <a:lumMod val="50000"/>
                </a:schemeClr>
              </a:gs>
              <a:gs pos="7000">
                <a:schemeClr val="bg1">
                  <a:lumMod val="50000"/>
                </a:schemeClr>
              </a:gs>
              <a:gs pos="27083">
                <a:schemeClr val="bg1">
                  <a:lumMod val="85000"/>
                </a:schemeClr>
              </a:gs>
              <a:gs pos="78000">
                <a:schemeClr val="bg1">
                  <a:lumMod val="85000"/>
                </a:schemeClr>
              </a:gs>
              <a:gs pos="100000">
                <a:schemeClr val="bg1">
                  <a:lumMod val="50000"/>
                </a:schemeClr>
              </a:gs>
            </a:gsLst>
            <a:lin ang="9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effectLst>
                  <a:outerShdw blurRad="38100" dist="38100" dir="2700000" algn="tl">
                    <a:srgbClr val="000000">
                      <a:alpha val="43137"/>
                    </a:srgbClr>
                  </a:outerShdw>
                </a:effectLst>
                <a:latin typeface="Opel Sans Condensed" pitchFamily="34" charset="0"/>
                <a:cs typeface="Arial" pitchFamily="34" charset="0"/>
              </a:rPr>
              <a:t>- 14%</a:t>
            </a:r>
            <a:endParaRPr lang="fr-FR" sz="2000" b="1" dirty="0">
              <a:effectLst>
                <a:outerShdw blurRad="38100" dist="38100" dir="2700000" algn="tl">
                  <a:srgbClr val="000000">
                    <a:alpha val="43137"/>
                  </a:srgbClr>
                </a:outerShdw>
              </a:effectLst>
              <a:latin typeface="Opel Sans Condensed" pitchFamily="34" charset="0"/>
              <a:cs typeface="Arial" pitchFamily="34" charset="0"/>
            </a:endParaRPr>
          </a:p>
        </p:txBody>
      </p:sp>
      <p:sp>
        <p:nvSpPr>
          <p:cNvPr id="11" name="Rectangle 10"/>
          <p:cNvSpPr/>
          <p:nvPr/>
        </p:nvSpPr>
        <p:spPr>
          <a:xfrm>
            <a:off x="2998816" y="1302553"/>
            <a:ext cx="1288898" cy="400110"/>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Marché</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2" name="Rectangle 11"/>
          <p:cNvSpPr/>
          <p:nvPr/>
        </p:nvSpPr>
        <p:spPr>
          <a:xfrm>
            <a:off x="2998816" y="4172226"/>
            <a:ext cx="1288898" cy="400110"/>
          </a:xfrm>
          <a:prstGeom prst="rect">
            <a:avLst/>
          </a:prstGeom>
        </p:spPr>
        <p:txBody>
          <a:bodyPr wrap="square">
            <a:spAutoFit/>
          </a:bodyPr>
          <a:lstStyle/>
          <a:p>
            <a:pPr marL="0" lvl="1" algn="ctr">
              <a:spcBef>
                <a:spcPct val="20000"/>
              </a:spcBef>
              <a:buClr>
                <a:srgbClr val="FCC000"/>
              </a:buClr>
              <a:defRPr/>
            </a:pPr>
            <a:r>
              <a:rPr lang="fr-FR" sz="2000"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 </a:t>
            </a:r>
            <a:r>
              <a:rPr lang="fr-FR" sz="2000"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12 150</a:t>
            </a:r>
            <a:endParaRPr lang="fr-FR" sz="2000"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3" name="Rectangle 12"/>
          <p:cNvSpPr/>
          <p:nvPr/>
        </p:nvSpPr>
        <p:spPr>
          <a:xfrm>
            <a:off x="4698023" y="1735212"/>
            <a:ext cx="972000" cy="687983"/>
          </a:xfrm>
          <a:prstGeom prst="rect">
            <a:avLst/>
          </a:prstGeom>
          <a:gradFill>
            <a:gsLst>
              <a:gs pos="53000">
                <a:schemeClr val="bg1">
                  <a:lumMod val="50000"/>
                </a:schemeClr>
              </a:gs>
              <a:gs pos="7000">
                <a:schemeClr val="bg1">
                  <a:lumMod val="50000"/>
                </a:schemeClr>
              </a:gs>
              <a:gs pos="27083">
                <a:schemeClr val="bg1">
                  <a:lumMod val="85000"/>
                </a:schemeClr>
              </a:gs>
              <a:gs pos="78000">
                <a:schemeClr val="bg1">
                  <a:lumMod val="85000"/>
                </a:schemeClr>
              </a:gs>
              <a:gs pos="100000">
                <a:schemeClr val="bg1">
                  <a:lumMod val="50000"/>
                </a:schemeClr>
              </a:gs>
            </a:gsLst>
            <a:lin ang="9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effectLst>
                  <a:outerShdw blurRad="38100" dist="38100" dir="2700000" algn="tl">
                    <a:srgbClr val="000000">
                      <a:alpha val="43137"/>
                    </a:srgbClr>
                  </a:outerShdw>
                </a:effectLst>
                <a:latin typeface="Opel Sans Condensed" pitchFamily="34" charset="0"/>
                <a:cs typeface="Arial" pitchFamily="34" charset="0"/>
              </a:rPr>
              <a:t>- 8%</a:t>
            </a:r>
            <a:endParaRPr lang="fr-FR" sz="2000" b="1" dirty="0">
              <a:effectLst>
                <a:outerShdw blurRad="38100" dist="38100" dir="2700000" algn="tl">
                  <a:srgbClr val="000000">
                    <a:alpha val="43137"/>
                  </a:srgbClr>
                </a:outerShdw>
              </a:effectLst>
              <a:latin typeface="Opel Sans Condensed" pitchFamily="34" charset="0"/>
              <a:cs typeface="Arial" pitchFamily="34" charset="0"/>
            </a:endParaRPr>
          </a:p>
        </p:txBody>
      </p:sp>
      <p:sp>
        <p:nvSpPr>
          <p:cNvPr id="14" name="Rectangle 13"/>
          <p:cNvSpPr/>
          <p:nvPr/>
        </p:nvSpPr>
        <p:spPr>
          <a:xfrm>
            <a:off x="4539574" y="1302553"/>
            <a:ext cx="1288898" cy="400110"/>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Loueurs</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5" name="Rectangle 14"/>
          <p:cNvSpPr/>
          <p:nvPr/>
        </p:nvSpPr>
        <p:spPr>
          <a:xfrm>
            <a:off x="4539574" y="4172226"/>
            <a:ext cx="1288898" cy="400110"/>
          </a:xfrm>
          <a:prstGeom prst="rect">
            <a:avLst/>
          </a:prstGeom>
        </p:spPr>
        <p:txBody>
          <a:bodyPr wrap="square">
            <a:spAutoFit/>
          </a:bodyPr>
          <a:lstStyle/>
          <a:p>
            <a:pPr marL="0" lvl="1" algn="ctr">
              <a:spcBef>
                <a:spcPct val="20000"/>
              </a:spcBef>
              <a:buClr>
                <a:srgbClr val="FCC000"/>
              </a:buClr>
              <a:defRPr/>
            </a:pPr>
            <a:r>
              <a:rPr lang="fr-FR" sz="2000"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- 7 </a:t>
            </a:r>
            <a:r>
              <a:rPr lang="fr-FR" sz="2000"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000</a:t>
            </a:r>
            <a:endParaRPr lang="fr-FR" sz="2000"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6" name="Rectangle 15"/>
          <p:cNvSpPr/>
          <p:nvPr/>
        </p:nvSpPr>
        <p:spPr>
          <a:xfrm>
            <a:off x="6167141" y="1733759"/>
            <a:ext cx="972000" cy="259268"/>
          </a:xfrm>
          <a:prstGeom prst="rect">
            <a:avLst/>
          </a:prstGeom>
          <a:gradFill>
            <a:gsLst>
              <a:gs pos="53000">
                <a:schemeClr val="bg1">
                  <a:lumMod val="50000"/>
                </a:schemeClr>
              </a:gs>
              <a:gs pos="7000">
                <a:schemeClr val="bg1">
                  <a:lumMod val="50000"/>
                </a:schemeClr>
              </a:gs>
              <a:gs pos="27083">
                <a:schemeClr val="bg1">
                  <a:lumMod val="85000"/>
                </a:schemeClr>
              </a:gs>
              <a:gs pos="78000">
                <a:schemeClr val="bg1">
                  <a:lumMod val="85000"/>
                </a:schemeClr>
              </a:gs>
              <a:gs pos="100000">
                <a:schemeClr val="bg1">
                  <a:lumMod val="50000"/>
                </a:schemeClr>
              </a:gs>
            </a:gsLst>
            <a:lin ang="9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effectLst>
                  <a:outerShdw blurRad="38100" dist="38100" dir="2700000" algn="tl">
                    <a:srgbClr val="000000">
                      <a:alpha val="43137"/>
                    </a:srgbClr>
                  </a:outerShdw>
                </a:effectLst>
                <a:latin typeface="Opel Sans Condensed" pitchFamily="34" charset="0"/>
                <a:cs typeface="Arial" pitchFamily="34" charset="0"/>
              </a:rPr>
              <a:t>- 2,4%</a:t>
            </a:r>
            <a:endParaRPr lang="fr-FR" sz="2000" b="1" dirty="0">
              <a:effectLst>
                <a:outerShdw blurRad="38100" dist="38100" dir="2700000" algn="tl">
                  <a:srgbClr val="000000">
                    <a:alpha val="43137"/>
                  </a:srgbClr>
                </a:outerShdw>
              </a:effectLst>
              <a:latin typeface="Opel Sans Condensed" pitchFamily="34" charset="0"/>
              <a:cs typeface="Arial" pitchFamily="34" charset="0"/>
            </a:endParaRPr>
          </a:p>
        </p:txBody>
      </p:sp>
      <p:sp>
        <p:nvSpPr>
          <p:cNvPr id="17" name="Rectangle 16"/>
          <p:cNvSpPr/>
          <p:nvPr/>
        </p:nvSpPr>
        <p:spPr>
          <a:xfrm>
            <a:off x="6008692" y="1302553"/>
            <a:ext cx="1288898" cy="400110"/>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Réseau</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8" name="Rectangle 17"/>
          <p:cNvSpPr/>
          <p:nvPr/>
        </p:nvSpPr>
        <p:spPr>
          <a:xfrm>
            <a:off x="6008692" y="4172226"/>
            <a:ext cx="1288898" cy="400110"/>
          </a:xfrm>
          <a:prstGeom prst="rect">
            <a:avLst/>
          </a:prstGeom>
        </p:spPr>
        <p:txBody>
          <a:bodyPr wrap="square">
            <a:spAutoFit/>
          </a:bodyPr>
          <a:lstStyle/>
          <a:p>
            <a:pPr marL="0" lvl="1" algn="ctr">
              <a:spcBef>
                <a:spcPct val="20000"/>
              </a:spcBef>
              <a:buClr>
                <a:srgbClr val="FCC000"/>
              </a:buClr>
              <a:defRPr/>
            </a:pPr>
            <a:r>
              <a:rPr lang="fr-FR" sz="2000"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- 2 150</a:t>
            </a:r>
            <a:endParaRPr lang="fr-FR" sz="2000"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endParaRPr>
          </a:p>
        </p:txBody>
      </p:sp>
      <p:pic>
        <p:nvPicPr>
          <p:cNvPr id="19" name="Grafik 7" descr="Logo_OPEL_large.png"/>
          <p:cNvPicPr>
            <a:picLocks noChangeAspect="1"/>
          </p:cNvPicPr>
          <p:nvPr/>
        </p:nvPicPr>
        <p:blipFill rotWithShape="1">
          <a:blip r:embed="rId3" cstate="print"/>
          <a:srcRect b="12998"/>
          <a:stretch/>
        </p:blipFill>
        <p:spPr>
          <a:xfrm>
            <a:off x="1192123" y="1005288"/>
            <a:ext cx="750920" cy="655149"/>
          </a:xfrm>
          <a:prstGeom prst="rect">
            <a:avLst/>
          </a:prstGeom>
          <a:noFill/>
          <a:ln>
            <a:noFill/>
          </a:ln>
        </p:spPr>
      </p:pic>
      <p:sp>
        <p:nvSpPr>
          <p:cNvPr id="3" name="Rectangle 2"/>
          <p:cNvSpPr/>
          <p:nvPr/>
        </p:nvSpPr>
        <p:spPr>
          <a:xfrm>
            <a:off x="1081583" y="1729983"/>
            <a:ext cx="972000" cy="2373824"/>
          </a:xfrm>
          <a:prstGeom prst="rect">
            <a:avLst/>
          </a:prstGeom>
          <a:gradFill>
            <a:gsLst>
              <a:gs pos="53000">
                <a:schemeClr val="bg1">
                  <a:lumMod val="50000"/>
                </a:schemeClr>
              </a:gs>
              <a:gs pos="7000">
                <a:schemeClr val="bg1">
                  <a:lumMod val="50000"/>
                </a:schemeClr>
              </a:gs>
              <a:gs pos="27083">
                <a:schemeClr val="bg1">
                  <a:lumMod val="85000"/>
                </a:schemeClr>
              </a:gs>
              <a:gs pos="78000">
                <a:schemeClr val="bg1">
                  <a:lumMod val="85000"/>
                </a:schemeClr>
              </a:gs>
              <a:gs pos="100000">
                <a:schemeClr val="bg1">
                  <a:lumMod val="50000"/>
                </a:schemeClr>
              </a:gs>
            </a:gsLst>
            <a:lin ang="9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effectLst>
                  <a:outerShdw blurRad="38100" dist="38100" dir="2700000" algn="tl">
                    <a:srgbClr val="000000">
                      <a:alpha val="43137"/>
                    </a:srgbClr>
                  </a:outerShdw>
                </a:effectLst>
                <a:latin typeface="Opel Sans Condensed" pitchFamily="34" charset="0"/>
                <a:cs typeface="Arial" pitchFamily="34" charset="0"/>
              </a:rPr>
              <a:t>- 24%</a:t>
            </a:r>
            <a:endParaRPr lang="fr-FR" sz="2000" b="1" dirty="0">
              <a:effectLst>
                <a:outerShdw blurRad="38100" dist="38100" dir="2700000" algn="tl">
                  <a:srgbClr val="000000">
                    <a:alpha val="43137"/>
                  </a:srgbClr>
                </a:outerShdw>
              </a:effectLst>
              <a:latin typeface="Opel Sans Condensed" pitchFamily="34" charset="0"/>
              <a:cs typeface="Arial" pitchFamily="34" charset="0"/>
            </a:endParaRPr>
          </a:p>
        </p:txBody>
      </p:sp>
      <p:sp>
        <p:nvSpPr>
          <p:cNvPr id="20" name="Rectangle 19"/>
          <p:cNvSpPr/>
          <p:nvPr/>
        </p:nvSpPr>
        <p:spPr>
          <a:xfrm>
            <a:off x="0" y="4172226"/>
            <a:ext cx="1288898" cy="461665"/>
          </a:xfrm>
          <a:prstGeom prst="rect">
            <a:avLst/>
          </a:prstGeom>
        </p:spPr>
        <p:txBody>
          <a:bodyPr wrap="square">
            <a:spAutoFit/>
          </a:bodyPr>
          <a:lstStyle/>
          <a:p>
            <a:pPr marL="0" lvl="1">
              <a:spcBef>
                <a:spcPct val="20000"/>
              </a:spcBef>
              <a:buClr>
                <a:srgbClr val="FCC000"/>
              </a:buClr>
              <a:defRPr/>
            </a:pPr>
            <a:r>
              <a:rPr lang="fr-FR" sz="1200"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Nombre de Véhicules</a:t>
            </a:r>
            <a:endParaRPr lang="fr-FR" sz="1200"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endParaRPr>
          </a:p>
        </p:txBody>
      </p:sp>
      <p:cxnSp>
        <p:nvCxnSpPr>
          <p:cNvPr id="6" name="Connecteur droit 5"/>
          <p:cNvCxnSpPr/>
          <p:nvPr/>
        </p:nvCxnSpPr>
        <p:spPr>
          <a:xfrm>
            <a:off x="1081583" y="1679893"/>
            <a:ext cx="6321166" cy="0"/>
          </a:xfrm>
          <a:prstGeom prst="line">
            <a:avLst/>
          </a:prstGeom>
          <a:ln w="38100"/>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36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1000"/>
                                        <p:tgtEl>
                                          <p:spTgt spid="3"/>
                                        </p:tgtEl>
                                      </p:cBhvr>
                                    </p:animEffect>
                                  </p:childTnLst>
                                </p:cTn>
                              </p:par>
                            </p:childTnLst>
                          </p:cTn>
                        </p:par>
                        <p:par>
                          <p:cTn id="18" fill="hold">
                            <p:stCondLst>
                              <p:cond delay="4000"/>
                            </p:stCondLst>
                            <p:childTnLst>
                              <p:par>
                                <p:cTn id="19" presetID="4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1000"/>
                                        <p:tgtEl>
                                          <p:spTgt spid="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1000"/>
                                        <p:tgtEl>
                                          <p:spTgt spid="10"/>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1000"/>
                                        <p:tgtEl>
                                          <p:spTgt spid="13"/>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22" presetClass="entr" presetSubtype="1"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1000"/>
                                        <p:tgtEl>
                                          <p:spTgt spid="16"/>
                                        </p:tgtEl>
                                      </p:cBhvr>
                                    </p:animEffect>
                                  </p:childTnLst>
                                </p:cTn>
                              </p:par>
                            </p:childTnLst>
                          </p:cTn>
                        </p:par>
                        <p:par>
                          <p:cTn id="67" fill="hold">
                            <p:stCondLst>
                              <p:cond delay="6000"/>
                            </p:stCondLst>
                            <p:childTnLst>
                              <p:par>
                                <p:cTn id="68" presetID="47"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P spid="11" grpId="0"/>
      <p:bldP spid="12" grpId="0"/>
      <p:bldP spid="13" grpId="0" animBg="1"/>
      <p:bldP spid="14" grpId="0"/>
      <p:bldP spid="15" grpId="0"/>
      <p:bldP spid="16" grpId="0" animBg="1"/>
      <p:bldP spid="17" grpId="0"/>
      <p:bldP spid="18" grpId="0"/>
      <p:bldP spid="3" grpId="0" animBg="1"/>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3"/>
          </p:nvPr>
        </p:nvSpPr>
        <p:spPr>
          <a:xfrm>
            <a:off x="1542273" y="1051005"/>
            <a:ext cx="3756598" cy="1452354"/>
          </a:xfrm>
        </p:spPr>
        <p:txBody>
          <a:bodyPr vert="horz" lIns="0" tIns="0" rIns="0" bIns="0" rtlCol="0">
            <a:noAutofit/>
          </a:bodyPr>
          <a:lstStyle/>
          <a:p>
            <a:pPr marL="0" indent="0">
              <a:buNone/>
            </a:pPr>
            <a:r>
              <a:rPr lang="fr-FR" sz="3200" dirty="0" smtClean="0">
                <a:solidFill>
                  <a:schemeClr val="accent1"/>
                </a:solidFill>
                <a:effectLst>
                  <a:outerShdw blurRad="38100" dist="38100" dir="2700000" algn="tl">
                    <a:srgbClr val="000000">
                      <a:alpha val="43137"/>
                    </a:srgbClr>
                  </a:outerShdw>
                </a:effectLst>
              </a:rPr>
              <a:t>2012 : LES MOINS</a:t>
            </a:r>
          </a:p>
          <a:p>
            <a:pPr marL="182563" indent="-182563">
              <a:buBlip>
                <a:blip r:embed="rId3"/>
              </a:buBlip>
            </a:pPr>
            <a:r>
              <a:rPr lang="fr-FR" dirty="0" smtClean="0">
                <a:effectLst>
                  <a:outerShdw blurRad="38100" dist="38100" dir="2700000" algn="tl">
                    <a:srgbClr val="000000">
                      <a:alpha val="43137"/>
                    </a:srgbClr>
                  </a:outerShdw>
                </a:effectLst>
              </a:rPr>
              <a:t>Aide </a:t>
            </a:r>
            <a:r>
              <a:rPr lang="fr-FR" dirty="0">
                <a:effectLst>
                  <a:outerShdw blurRad="38100" dist="38100" dir="2700000" algn="tl">
                    <a:srgbClr val="000000">
                      <a:alpha val="43137"/>
                    </a:srgbClr>
                  </a:outerShdw>
                </a:effectLst>
              </a:rPr>
              <a:t>à la reprise</a:t>
            </a:r>
          </a:p>
          <a:p>
            <a:pPr marL="182563" indent="-182563">
              <a:buBlip>
                <a:blip r:embed="rId3"/>
              </a:buBlip>
            </a:pPr>
            <a:r>
              <a:rPr lang="fr-FR" dirty="0">
                <a:effectLst>
                  <a:outerShdw blurRad="38100" dist="38100" dir="2700000" algn="tl">
                    <a:srgbClr val="000000">
                      <a:alpha val="43137"/>
                    </a:srgbClr>
                  </a:outerShdw>
                </a:effectLst>
              </a:rPr>
              <a:t>Remise</a:t>
            </a:r>
          </a:p>
          <a:p>
            <a:pPr marL="182563" indent="-182563">
              <a:buBlip>
                <a:blip r:embed="rId3"/>
              </a:buBlip>
            </a:pPr>
            <a:r>
              <a:rPr lang="fr-FR" dirty="0">
                <a:effectLst>
                  <a:outerShdw blurRad="38100" dist="38100" dir="2700000" algn="tl">
                    <a:srgbClr val="000000">
                      <a:alpha val="43137"/>
                    </a:srgbClr>
                  </a:outerShdw>
                </a:effectLst>
              </a:rPr>
              <a:t>Crédit 0%</a:t>
            </a:r>
          </a:p>
          <a:p>
            <a:pPr marL="182563" indent="-182563">
              <a:buBlip>
                <a:blip r:embed="rId3"/>
              </a:buBlip>
            </a:pPr>
            <a:r>
              <a:rPr lang="fr-FR" dirty="0">
                <a:effectLst>
                  <a:outerShdw blurRad="38100" dist="38100" dir="2700000" algn="tl">
                    <a:srgbClr val="000000">
                      <a:alpha val="43137"/>
                    </a:srgbClr>
                  </a:outerShdw>
                </a:effectLst>
              </a:rPr>
              <a:t>Prime à la casse</a:t>
            </a:r>
          </a:p>
          <a:p>
            <a:pPr marL="182563" indent="-182563">
              <a:buBlip>
                <a:blip r:embed="rId3"/>
              </a:buBlip>
            </a:pPr>
            <a:r>
              <a:rPr lang="fr-FR" dirty="0">
                <a:effectLst>
                  <a:outerShdw blurRad="38100" dist="38100" dir="2700000" algn="tl">
                    <a:srgbClr val="000000">
                      <a:alpha val="43137"/>
                    </a:srgbClr>
                  </a:outerShdw>
                </a:effectLst>
              </a:rPr>
              <a:t>Prime Opel</a:t>
            </a:r>
          </a:p>
        </p:txBody>
      </p:sp>
      <p:sp>
        <p:nvSpPr>
          <p:cNvPr id="4" name="Espace réservé du texte 2"/>
          <p:cNvSpPr txBox="1">
            <a:spLocks/>
          </p:cNvSpPr>
          <p:nvPr/>
        </p:nvSpPr>
        <p:spPr>
          <a:xfrm>
            <a:off x="1511555" y="995136"/>
            <a:ext cx="4362138" cy="3174145"/>
          </a:xfrm>
          <a:prstGeom prst="rect">
            <a:avLst/>
          </a:prstGeom>
        </p:spPr>
        <p:txBody>
          <a:bodyPr vert="horz" lIns="0" tIns="0" rIns="0" bIns="0" rtlCol="0">
            <a:noAutofit/>
          </a:bodyPr>
          <a:lstStyle>
            <a:lvl1pPr marL="457200" indent="-457200" algn="l" defTabSz="457200" rtl="0" eaLnBrk="1" latinLnBrk="0" hangingPunct="1">
              <a:spcBef>
                <a:spcPct val="20000"/>
              </a:spcBef>
              <a:buClr>
                <a:srgbClr val="FCC000"/>
              </a:buClr>
              <a:buFont typeface="+mj-lt"/>
              <a:buAutoNum type="arabicPeriod"/>
              <a:defRPr sz="2000" b="1" i="0" kern="1200">
                <a:solidFill>
                  <a:schemeClr val="tx1"/>
                </a:solidFill>
                <a:latin typeface="Opel Sans Condensed"/>
                <a:ea typeface="+mn-ea"/>
                <a:cs typeface="Opel Sans Condensed"/>
              </a:defRPr>
            </a:lvl1pPr>
            <a:lvl2pPr marL="800100" indent="-342900" algn="l" defTabSz="457200" rtl="0" eaLnBrk="1" latinLnBrk="0" hangingPunct="1">
              <a:spcBef>
                <a:spcPct val="20000"/>
              </a:spcBef>
              <a:buClr>
                <a:srgbClr val="FCC000"/>
              </a:buClr>
              <a:buFont typeface="+mj-lt"/>
              <a:buAutoNum type="arabicPeriod"/>
              <a:defRPr sz="1800" kern="1200" baseline="0">
                <a:solidFill>
                  <a:schemeClr val="tx1"/>
                </a:solidFill>
                <a:latin typeface="Opel Sans Condensed"/>
                <a:ea typeface="+mn-ea"/>
                <a:cs typeface="+mn-cs"/>
              </a:defRPr>
            </a:lvl2pPr>
            <a:lvl3pPr marL="914400" indent="0" algn="l" defTabSz="457200" rtl="0" eaLnBrk="1" latinLnBrk="0" hangingPunct="1">
              <a:spcBef>
                <a:spcPct val="20000"/>
              </a:spcBef>
              <a:buClr>
                <a:schemeClr val="accent1"/>
              </a:buClr>
              <a:buFont typeface="+mj-lt"/>
              <a:buNone/>
              <a:defRPr sz="1600" kern="1200" baseline="0">
                <a:solidFill>
                  <a:schemeClr val="tx1"/>
                </a:solidFill>
                <a:latin typeface="Opel Sans Condensed"/>
                <a:ea typeface="+mn-ea"/>
                <a:cs typeface="+mn-cs"/>
              </a:defRPr>
            </a:lvl3pPr>
            <a:lvl4pPr marL="1714500" indent="-342900" algn="l" defTabSz="457200" rtl="0" eaLnBrk="1" latinLnBrk="0" hangingPunct="1">
              <a:spcBef>
                <a:spcPct val="20000"/>
              </a:spcBef>
              <a:buClr>
                <a:schemeClr val="accent1"/>
              </a:buClr>
              <a:buFont typeface="Arial" pitchFamily="34" charset="0"/>
              <a:buChar char="•"/>
              <a:defRPr sz="2000" kern="1200">
                <a:solidFill>
                  <a:schemeClr val="tx1"/>
                </a:solidFill>
                <a:latin typeface="Opel Sans Condensed"/>
                <a:ea typeface="+mn-ea"/>
                <a:cs typeface="+mn-cs"/>
              </a:defRPr>
            </a:lvl4pPr>
            <a:lvl5pPr marL="2057400" indent="-228600" algn="l" defTabSz="457200" rtl="0" eaLnBrk="1" latinLnBrk="0" hangingPunct="1">
              <a:spcBef>
                <a:spcPct val="20000"/>
              </a:spcBef>
              <a:buClr>
                <a:schemeClr val="accent1"/>
              </a:buClr>
              <a:buFont typeface="Arial" pitchFamily="34" charset="0"/>
              <a:buChar char="•"/>
              <a:defRPr sz="2000" kern="1200">
                <a:solidFill>
                  <a:schemeClr val="tx1"/>
                </a:solidFill>
                <a:latin typeface="Opel Sans Condensed"/>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mj-lt"/>
              <a:buNone/>
            </a:pPr>
            <a:r>
              <a:rPr lang="fr-FR" sz="3600" dirty="0" smtClean="0">
                <a:solidFill>
                  <a:srgbClr val="FCC000"/>
                </a:solidFill>
                <a:effectLst>
                  <a:outerShdw blurRad="38100" dist="38100" dir="2700000" algn="tl">
                    <a:srgbClr val="000000">
                      <a:alpha val="43137"/>
                    </a:srgbClr>
                  </a:outerShdw>
                </a:effectLst>
              </a:rPr>
              <a:t>2013 : LES PLUS</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Equipement</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Services</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Accessoires  / personnalisation</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Financement</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Considération</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Information</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Innovation</a:t>
            </a:r>
          </a:p>
          <a:p>
            <a:pPr>
              <a:buFont typeface="+mj-lt"/>
              <a:buBlip>
                <a:blip r:embed="rId3"/>
              </a:buBlip>
            </a:pPr>
            <a:r>
              <a:rPr lang="fr-FR" dirty="0" smtClean="0">
                <a:solidFill>
                  <a:prstClr val="white"/>
                </a:solidFill>
                <a:effectLst>
                  <a:outerShdw blurRad="38100" dist="38100" dir="2700000" algn="tl">
                    <a:srgbClr val="000000">
                      <a:alpha val="43137"/>
                    </a:srgbClr>
                  </a:outerShdw>
                </a:effectLst>
              </a:rPr>
              <a:t>Nouveauté</a:t>
            </a:r>
          </a:p>
          <a:p>
            <a:pPr>
              <a:buFont typeface="Wingdings" pitchFamily="2" charset="2"/>
              <a:buChar char="§"/>
            </a:pPr>
            <a:endParaRPr lang="fr-FR" sz="1600" dirty="0" smtClean="0">
              <a:solidFill>
                <a:prstClr val="black"/>
              </a:solidFill>
              <a:effectLst>
                <a:outerShdw blurRad="38100" dist="38100" dir="2700000" algn="tl">
                  <a:srgbClr val="000000">
                    <a:alpha val="43137"/>
                  </a:srgbClr>
                </a:outerShdw>
              </a:effectLst>
            </a:endParaRPr>
          </a:p>
          <a:p>
            <a:pPr>
              <a:buFont typeface="Wingdings" pitchFamily="2" charset="2"/>
              <a:buChar char="§"/>
            </a:pPr>
            <a:endParaRPr lang="fr-FR" sz="1600" dirty="0" smtClean="0">
              <a:solidFill>
                <a:prstClr val="black"/>
              </a:solidFill>
              <a:effectLst>
                <a:outerShdw blurRad="38100" dist="38100" dir="2700000" algn="tl">
                  <a:srgbClr val="000000">
                    <a:alpha val="43137"/>
                  </a:srgbClr>
                </a:outerShdw>
              </a:effectLst>
            </a:endParaRPr>
          </a:p>
          <a:p>
            <a:pPr>
              <a:buFont typeface="Wingdings" pitchFamily="2" charset="2"/>
              <a:buChar char="§"/>
            </a:pPr>
            <a:endParaRPr lang="fr-FR" sz="1600" dirty="0">
              <a:solidFill>
                <a:prstClr val="black"/>
              </a:solidFill>
              <a:effectLst>
                <a:outerShdw blurRad="38100" dist="38100" dir="2700000" algn="tl">
                  <a:srgbClr val="000000">
                    <a:alpha val="43137"/>
                  </a:srgbClr>
                </a:outerShdw>
              </a:effectLst>
            </a:endParaRPr>
          </a:p>
        </p:txBody>
      </p:sp>
      <p:sp>
        <p:nvSpPr>
          <p:cNvPr id="9" name="Titre 7"/>
          <p:cNvSpPr txBox="1">
            <a:spLocks/>
          </p:cNvSpPr>
          <p:nvPr/>
        </p:nvSpPr>
        <p:spPr>
          <a:xfrm>
            <a:off x="476250" y="395222"/>
            <a:ext cx="7303483"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defTabSz="457200">
              <a:spcBef>
                <a:spcPct val="20000"/>
              </a:spcBef>
              <a:buClr>
                <a:srgbClr val="FCC000"/>
              </a:buClr>
              <a:buNone/>
              <a:defRPr lang="de-DE" sz="2800" b="1"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smtClean="0">
                <a:solidFill>
                  <a:prstClr val="white"/>
                </a:solidFill>
              </a:rPr>
              <a:t>UN FIL CONDUCTEUR : LA CRÉATION DE VALEUR</a:t>
            </a:r>
            <a:endParaRPr lang="fr-FR">
              <a:solidFill>
                <a:prstClr val="white"/>
              </a:solidFill>
            </a:endParaRPr>
          </a:p>
        </p:txBody>
      </p:sp>
    </p:spTree>
    <p:extLst>
      <p:ext uri="{BB962C8B-B14F-4D97-AF65-F5344CB8AC3E}">
        <p14:creationId xmlns:p14="http://schemas.microsoft.com/office/powerpoint/2010/main" val="389051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par>
                                <p:cTn id="29" presetID="2" presetClass="exit" presetSubtype="8" fill="hold" grpId="1" nodeType="withEffect">
                                  <p:stCondLst>
                                    <p:cond delay="0"/>
                                  </p:stCondLst>
                                  <p:childTnLst>
                                    <p:anim calcmode="lin" valueType="num">
                                      <p:cBhvr additive="base">
                                        <p:cTn id="30" dur="500"/>
                                        <p:tgtEl>
                                          <p:spTgt spid="3">
                                            <p:txEl>
                                              <p:pRg st="0" end="0"/>
                                            </p:txEl>
                                          </p:spTgt>
                                        </p:tgtEl>
                                        <p:attrNameLst>
                                          <p:attrName>ppt_x</p:attrName>
                                        </p:attrNameLst>
                                      </p:cBhvr>
                                      <p:tavLst>
                                        <p:tav tm="0">
                                          <p:val>
                                            <p:strVal val="ppt_x"/>
                                          </p:val>
                                        </p:tav>
                                        <p:tav tm="100000">
                                          <p:val>
                                            <p:strVal val="0-ppt_w/2"/>
                                          </p:val>
                                        </p:tav>
                                      </p:tavLst>
                                    </p:anim>
                                    <p:anim calcmode="lin" valueType="num">
                                      <p:cBhvr additive="base">
                                        <p:cTn id="31" dur="500"/>
                                        <p:tgtEl>
                                          <p:spTgt spid="3">
                                            <p:txEl>
                                              <p:pRg st="0" end="0"/>
                                            </p:txEl>
                                          </p:spTgt>
                                        </p:tgtEl>
                                        <p:attrNameLst>
                                          <p:attrName>ppt_y</p:attrName>
                                        </p:attrNameLst>
                                      </p:cBhvr>
                                      <p:tavLst>
                                        <p:tav tm="0">
                                          <p:val>
                                            <p:strVal val="ppt_y"/>
                                          </p:val>
                                        </p:tav>
                                        <p:tav tm="100000">
                                          <p:val>
                                            <p:strVal val="ppt_y"/>
                                          </p:val>
                                        </p:tav>
                                      </p:tavLst>
                                    </p:anim>
                                    <p:set>
                                      <p:cBhvr>
                                        <p:cTn id="32" dur="1" fill="hold">
                                          <p:stCondLst>
                                            <p:cond delay="499"/>
                                          </p:stCondLst>
                                        </p:cTn>
                                        <p:tgtEl>
                                          <p:spTgt spid="3">
                                            <p:txEl>
                                              <p:pRg st="0" end="0"/>
                                            </p:txEl>
                                          </p:spTgt>
                                        </p:tgtEl>
                                        <p:attrNameLst>
                                          <p:attrName>style.visibility</p:attrName>
                                        </p:attrNameLst>
                                      </p:cBhvr>
                                      <p:to>
                                        <p:strVal val="hidden"/>
                                      </p:to>
                                    </p:set>
                                  </p:childTnLst>
                                </p:cTn>
                              </p:par>
                              <p:par>
                                <p:cTn id="33" presetID="2" presetClass="exit" presetSubtype="8" fill="hold" grpId="1" nodeType="withEffect">
                                  <p:stCondLst>
                                    <p:cond delay="0"/>
                                  </p:stCondLst>
                                  <p:childTnLst>
                                    <p:anim calcmode="lin" valueType="num">
                                      <p:cBhvr additive="base">
                                        <p:cTn id="34" dur="500"/>
                                        <p:tgtEl>
                                          <p:spTgt spid="3">
                                            <p:txEl>
                                              <p:pRg st="1" end="1"/>
                                            </p:txEl>
                                          </p:spTgt>
                                        </p:tgtEl>
                                        <p:attrNameLst>
                                          <p:attrName>ppt_x</p:attrName>
                                        </p:attrNameLst>
                                      </p:cBhvr>
                                      <p:tavLst>
                                        <p:tav tm="0">
                                          <p:val>
                                            <p:strVal val="ppt_x"/>
                                          </p:val>
                                        </p:tav>
                                        <p:tav tm="100000">
                                          <p:val>
                                            <p:strVal val="0-ppt_w/2"/>
                                          </p:val>
                                        </p:tav>
                                      </p:tavLst>
                                    </p:anim>
                                    <p:anim calcmode="lin" valueType="num">
                                      <p:cBhvr additive="base">
                                        <p:cTn id="35" dur="500"/>
                                        <p:tgtEl>
                                          <p:spTgt spid="3">
                                            <p:txEl>
                                              <p:pRg st="1" end="1"/>
                                            </p:txEl>
                                          </p:spTgt>
                                        </p:tgtEl>
                                        <p:attrNameLst>
                                          <p:attrName>ppt_y</p:attrName>
                                        </p:attrNameLst>
                                      </p:cBhvr>
                                      <p:tavLst>
                                        <p:tav tm="0">
                                          <p:val>
                                            <p:strVal val="ppt_y"/>
                                          </p:val>
                                        </p:tav>
                                        <p:tav tm="100000">
                                          <p:val>
                                            <p:strVal val="ppt_y"/>
                                          </p:val>
                                        </p:tav>
                                      </p:tavLst>
                                    </p:anim>
                                    <p:set>
                                      <p:cBhvr>
                                        <p:cTn id="36" dur="1" fill="hold">
                                          <p:stCondLst>
                                            <p:cond delay="499"/>
                                          </p:stCondLst>
                                        </p:cTn>
                                        <p:tgtEl>
                                          <p:spTgt spid="3">
                                            <p:txEl>
                                              <p:pRg st="1" end="1"/>
                                            </p:txEl>
                                          </p:spTgt>
                                        </p:tgtEl>
                                        <p:attrNameLst>
                                          <p:attrName>style.visibility</p:attrName>
                                        </p:attrNameLst>
                                      </p:cBhvr>
                                      <p:to>
                                        <p:strVal val="hidden"/>
                                      </p:to>
                                    </p:set>
                                  </p:childTnLst>
                                </p:cTn>
                              </p:par>
                              <p:par>
                                <p:cTn id="37" presetID="2" presetClass="exit" presetSubtype="8" fill="hold" grpId="1" nodeType="withEffect">
                                  <p:stCondLst>
                                    <p:cond delay="0"/>
                                  </p:stCondLst>
                                  <p:childTnLst>
                                    <p:anim calcmode="lin" valueType="num">
                                      <p:cBhvr additive="base">
                                        <p:cTn id="38" dur="500"/>
                                        <p:tgtEl>
                                          <p:spTgt spid="3">
                                            <p:txEl>
                                              <p:pRg st="2" end="2"/>
                                            </p:txEl>
                                          </p:spTgt>
                                        </p:tgtEl>
                                        <p:attrNameLst>
                                          <p:attrName>ppt_x</p:attrName>
                                        </p:attrNameLst>
                                      </p:cBhvr>
                                      <p:tavLst>
                                        <p:tav tm="0">
                                          <p:val>
                                            <p:strVal val="ppt_x"/>
                                          </p:val>
                                        </p:tav>
                                        <p:tav tm="100000">
                                          <p:val>
                                            <p:strVal val="0-ppt_w/2"/>
                                          </p:val>
                                        </p:tav>
                                      </p:tavLst>
                                    </p:anim>
                                    <p:anim calcmode="lin" valueType="num">
                                      <p:cBhvr additive="base">
                                        <p:cTn id="39" dur="500"/>
                                        <p:tgtEl>
                                          <p:spTgt spid="3">
                                            <p:txEl>
                                              <p:pRg st="2" end="2"/>
                                            </p:txEl>
                                          </p:spTgt>
                                        </p:tgtEl>
                                        <p:attrNameLst>
                                          <p:attrName>ppt_y</p:attrName>
                                        </p:attrNameLst>
                                      </p:cBhvr>
                                      <p:tavLst>
                                        <p:tav tm="0">
                                          <p:val>
                                            <p:strVal val="ppt_y"/>
                                          </p:val>
                                        </p:tav>
                                        <p:tav tm="100000">
                                          <p:val>
                                            <p:strVal val="ppt_y"/>
                                          </p:val>
                                        </p:tav>
                                      </p:tavLst>
                                    </p:anim>
                                    <p:set>
                                      <p:cBhvr>
                                        <p:cTn id="40" dur="1" fill="hold">
                                          <p:stCondLst>
                                            <p:cond delay="499"/>
                                          </p:stCondLst>
                                        </p:cTn>
                                        <p:tgtEl>
                                          <p:spTgt spid="3">
                                            <p:txEl>
                                              <p:pRg st="2" end="2"/>
                                            </p:txEl>
                                          </p:spTgt>
                                        </p:tgtEl>
                                        <p:attrNameLst>
                                          <p:attrName>style.visibility</p:attrName>
                                        </p:attrNameLst>
                                      </p:cBhvr>
                                      <p:to>
                                        <p:strVal val="hidden"/>
                                      </p:to>
                                    </p:set>
                                  </p:childTnLst>
                                </p:cTn>
                              </p:par>
                              <p:par>
                                <p:cTn id="41" presetID="2" presetClass="exit" presetSubtype="8" fill="hold" grpId="1" nodeType="withEffect">
                                  <p:stCondLst>
                                    <p:cond delay="0"/>
                                  </p:stCondLst>
                                  <p:childTnLst>
                                    <p:anim calcmode="lin" valueType="num">
                                      <p:cBhvr additive="base">
                                        <p:cTn id="42" dur="500"/>
                                        <p:tgtEl>
                                          <p:spTgt spid="3">
                                            <p:txEl>
                                              <p:pRg st="3" end="3"/>
                                            </p:txEl>
                                          </p:spTgt>
                                        </p:tgtEl>
                                        <p:attrNameLst>
                                          <p:attrName>ppt_x</p:attrName>
                                        </p:attrNameLst>
                                      </p:cBhvr>
                                      <p:tavLst>
                                        <p:tav tm="0">
                                          <p:val>
                                            <p:strVal val="ppt_x"/>
                                          </p:val>
                                        </p:tav>
                                        <p:tav tm="100000">
                                          <p:val>
                                            <p:strVal val="0-ppt_w/2"/>
                                          </p:val>
                                        </p:tav>
                                      </p:tavLst>
                                    </p:anim>
                                    <p:anim calcmode="lin" valueType="num">
                                      <p:cBhvr additive="base">
                                        <p:cTn id="43" dur="500"/>
                                        <p:tgtEl>
                                          <p:spTgt spid="3">
                                            <p:txEl>
                                              <p:pRg st="3" end="3"/>
                                            </p:txEl>
                                          </p:spTgt>
                                        </p:tgtEl>
                                        <p:attrNameLst>
                                          <p:attrName>ppt_y</p:attrName>
                                        </p:attrNameLst>
                                      </p:cBhvr>
                                      <p:tavLst>
                                        <p:tav tm="0">
                                          <p:val>
                                            <p:strVal val="ppt_y"/>
                                          </p:val>
                                        </p:tav>
                                        <p:tav tm="100000">
                                          <p:val>
                                            <p:strVal val="ppt_y"/>
                                          </p:val>
                                        </p:tav>
                                      </p:tavLst>
                                    </p:anim>
                                    <p:set>
                                      <p:cBhvr>
                                        <p:cTn id="44" dur="1" fill="hold">
                                          <p:stCondLst>
                                            <p:cond delay="499"/>
                                          </p:stCondLst>
                                        </p:cTn>
                                        <p:tgtEl>
                                          <p:spTgt spid="3">
                                            <p:txEl>
                                              <p:pRg st="3" end="3"/>
                                            </p:txEl>
                                          </p:spTgt>
                                        </p:tgtEl>
                                        <p:attrNameLst>
                                          <p:attrName>style.visibility</p:attrName>
                                        </p:attrNameLst>
                                      </p:cBhvr>
                                      <p:to>
                                        <p:strVal val="hidden"/>
                                      </p:to>
                                    </p:set>
                                  </p:childTnLst>
                                </p:cTn>
                              </p:par>
                              <p:par>
                                <p:cTn id="45" presetID="2" presetClass="exit" presetSubtype="8" fill="hold" grpId="1" nodeType="withEffect">
                                  <p:stCondLst>
                                    <p:cond delay="0"/>
                                  </p:stCondLst>
                                  <p:childTnLst>
                                    <p:anim calcmode="lin" valueType="num">
                                      <p:cBhvr additive="base">
                                        <p:cTn id="46" dur="500"/>
                                        <p:tgtEl>
                                          <p:spTgt spid="3">
                                            <p:txEl>
                                              <p:pRg st="4" end="4"/>
                                            </p:txEl>
                                          </p:spTgt>
                                        </p:tgtEl>
                                        <p:attrNameLst>
                                          <p:attrName>ppt_x</p:attrName>
                                        </p:attrNameLst>
                                      </p:cBhvr>
                                      <p:tavLst>
                                        <p:tav tm="0">
                                          <p:val>
                                            <p:strVal val="ppt_x"/>
                                          </p:val>
                                        </p:tav>
                                        <p:tav tm="100000">
                                          <p:val>
                                            <p:strVal val="0-ppt_w/2"/>
                                          </p:val>
                                        </p:tav>
                                      </p:tavLst>
                                    </p:anim>
                                    <p:anim calcmode="lin" valueType="num">
                                      <p:cBhvr additive="base">
                                        <p:cTn id="47" dur="500"/>
                                        <p:tgtEl>
                                          <p:spTgt spid="3">
                                            <p:txEl>
                                              <p:pRg st="4" end="4"/>
                                            </p:txEl>
                                          </p:spTgt>
                                        </p:tgtEl>
                                        <p:attrNameLst>
                                          <p:attrName>ppt_y</p:attrName>
                                        </p:attrNameLst>
                                      </p:cBhvr>
                                      <p:tavLst>
                                        <p:tav tm="0">
                                          <p:val>
                                            <p:strVal val="ppt_y"/>
                                          </p:val>
                                        </p:tav>
                                        <p:tav tm="100000">
                                          <p:val>
                                            <p:strVal val="ppt_y"/>
                                          </p:val>
                                        </p:tav>
                                      </p:tavLst>
                                    </p:anim>
                                    <p:set>
                                      <p:cBhvr>
                                        <p:cTn id="48" dur="1" fill="hold">
                                          <p:stCondLst>
                                            <p:cond delay="499"/>
                                          </p:stCondLst>
                                        </p:cTn>
                                        <p:tgtEl>
                                          <p:spTgt spid="3">
                                            <p:txEl>
                                              <p:pRg st="4" end="4"/>
                                            </p:txEl>
                                          </p:spTgt>
                                        </p:tgtEl>
                                        <p:attrNameLst>
                                          <p:attrName>style.visibility</p:attrName>
                                        </p:attrNameLst>
                                      </p:cBhvr>
                                      <p:to>
                                        <p:strVal val="hidden"/>
                                      </p:to>
                                    </p:set>
                                  </p:childTnLst>
                                </p:cTn>
                              </p:par>
                              <p:par>
                                <p:cTn id="49" presetID="2" presetClass="exit" presetSubtype="8" fill="hold" grpId="1" nodeType="withEffect">
                                  <p:stCondLst>
                                    <p:cond delay="0"/>
                                  </p:stCondLst>
                                  <p:childTnLst>
                                    <p:anim calcmode="lin" valueType="num">
                                      <p:cBhvr additive="base">
                                        <p:cTn id="50" dur="500"/>
                                        <p:tgtEl>
                                          <p:spTgt spid="3">
                                            <p:txEl>
                                              <p:pRg st="5" end="5"/>
                                            </p:txEl>
                                          </p:spTgt>
                                        </p:tgtEl>
                                        <p:attrNameLst>
                                          <p:attrName>ppt_x</p:attrName>
                                        </p:attrNameLst>
                                      </p:cBhvr>
                                      <p:tavLst>
                                        <p:tav tm="0">
                                          <p:val>
                                            <p:strVal val="ppt_x"/>
                                          </p:val>
                                        </p:tav>
                                        <p:tav tm="100000">
                                          <p:val>
                                            <p:strVal val="0-ppt_w/2"/>
                                          </p:val>
                                        </p:tav>
                                      </p:tavLst>
                                    </p:anim>
                                    <p:anim calcmode="lin" valueType="num">
                                      <p:cBhvr additive="base">
                                        <p:cTn id="51" dur="500"/>
                                        <p:tgtEl>
                                          <p:spTgt spid="3">
                                            <p:txEl>
                                              <p:pRg st="5" end="5"/>
                                            </p:txEl>
                                          </p:spTgt>
                                        </p:tgtEl>
                                        <p:attrNameLst>
                                          <p:attrName>ppt_y</p:attrName>
                                        </p:attrNameLst>
                                      </p:cBhvr>
                                      <p:tavLst>
                                        <p:tav tm="0">
                                          <p:val>
                                            <p:strVal val="ppt_y"/>
                                          </p:val>
                                        </p:tav>
                                        <p:tav tm="100000">
                                          <p:val>
                                            <p:strVal val="ppt_y"/>
                                          </p:val>
                                        </p:tav>
                                      </p:tavLst>
                                    </p:anim>
                                    <p:set>
                                      <p:cBhvr>
                                        <p:cTn id="52" dur="1" fill="hold">
                                          <p:stCondLst>
                                            <p:cond delay="499"/>
                                          </p:stCondLst>
                                        </p:cTn>
                                        <p:tgtEl>
                                          <p:spTgt spid="3">
                                            <p:txEl>
                                              <p:pRg st="5" end="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2309" y="2031690"/>
            <a:ext cx="8019382" cy="1350150"/>
          </a:xfrm>
          <a:prstGeom prst="rect">
            <a:avLst/>
          </a:prstGeom>
          <a:solidFill>
            <a:schemeClr val="tx1">
              <a:lumMod val="65000"/>
              <a:lumOff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400" dirty="0" smtClean="0">
                <a:solidFill>
                  <a:prstClr val="white"/>
                </a:solidFill>
                <a:effectLst>
                  <a:outerShdw blurRad="38100" dist="38100" dir="2700000" algn="tl">
                    <a:srgbClr val="000000">
                      <a:alpha val="43137"/>
                    </a:srgbClr>
                  </a:outerShdw>
                </a:effectLst>
              </a:rPr>
              <a:t>Moins de moins, Plus de plus</a:t>
            </a:r>
          </a:p>
          <a:p>
            <a:pPr algn="ctr"/>
            <a:r>
              <a:rPr lang="fr-FR" sz="2800" dirty="0" smtClean="0">
                <a:solidFill>
                  <a:prstClr val="white"/>
                </a:solidFill>
                <a:effectLst>
                  <a:outerShdw blurRad="38100" dist="38100" dir="2700000" algn="tl">
                    <a:srgbClr val="000000">
                      <a:alpha val="43137"/>
                    </a:srgbClr>
                  </a:outerShdw>
                </a:effectLst>
              </a:rPr>
              <a:t>Ajouter </a:t>
            </a:r>
            <a:r>
              <a:rPr lang="fr-FR" sz="2800" dirty="0">
                <a:solidFill>
                  <a:prstClr val="white"/>
                </a:solidFill>
                <a:effectLst>
                  <a:outerShdw blurRad="38100" dist="38100" dir="2700000" algn="tl">
                    <a:srgbClr val="000000">
                      <a:alpha val="43137"/>
                    </a:srgbClr>
                  </a:outerShdw>
                </a:effectLst>
              </a:rPr>
              <a:t>de la </a:t>
            </a:r>
            <a:r>
              <a:rPr lang="fr-FR" sz="2800" dirty="0" smtClean="0">
                <a:solidFill>
                  <a:prstClr val="white"/>
                </a:solidFill>
                <a:effectLst>
                  <a:outerShdw blurRad="38100" dist="38100" dir="2700000" algn="tl">
                    <a:srgbClr val="000000">
                      <a:alpha val="43137"/>
                    </a:srgbClr>
                  </a:outerShdw>
                </a:effectLst>
              </a:rPr>
              <a:t>valeur, ne </a:t>
            </a:r>
            <a:r>
              <a:rPr lang="fr-FR" sz="2800" dirty="0">
                <a:solidFill>
                  <a:prstClr val="white"/>
                </a:solidFill>
                <a:effectLst>
                  <a:outerShdw blurRad="38100" dist="38100" dir="2700000" algn="tl">
                    <a:srgbClr val="000000">
                      <a:alpha val="43137"/>
                    </a:srgbClr>
                  </a:outerShdw>
                </a:effectLst>
              </a:rPr>
              <a:t>pas retirer du </a:t>
            </a:r>
            <a:r>
              <a:rPr lang="fr-FR" sz="2800" dirty="0" smtClean="0">
                <a:solidFill>
                  <a:prstClr val="white"/>
                </a:solidFill>
                <a:effectLst>
                  <a:outerShdw blurRad="38100" dist="38100" dir="2700000" algn="tl">
                    <a:srgbClr val="000000">
                      <a:alpha val="43137"/>
                    </a:srgbClr>
                  </a:outerShdw>
                </a:effectLst>
              </a:rPr>
              <a:t>prix</a:t>
            </a:r>
            <a:endParaRPr lang="fr-FR" sz="5400" dirty="0">
              <a:solidFill>
                <a:prstClr val="white"/>
              </a:solidFill>
              <a:effectLst>
                <a:outerShdw blurRad="38100" dist="38100" dir="2700000" algn="tl">
                  <a:srgbClr val="000000">
                    <a:alpha val="43137"/>
                  </a:srgbClr>
                </a:outerShdw>
              </a:effectLst>
            </a:endParaRPr>
          </a:p>
        </p:txBody>
      </p:sp>
      <p:sp>
        <p:nvSpPr>
          <p:cNvPr id="8" name="Titre 7"/>
          <p:cNvSpPr>
            <a:spLocks noGrp="1"/>
          </p:cNvSpPr>
          <p:nvPr>
            <p:ph type="title"/>
          </p:nvPr>
        </p:nvSpPr>
        <p:spPr>
          <a:xfrm>
            <a:off x="487680" y="403351"/>
            <a:ext cx="7303483"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Un claim</a:t>
            </a:r>
          </a:p>
        </p:txBody>
      </p:sp>
    </p:spTree>
    <p:extLst>
      <p:ext uri="{BB962C8B-B14F-4D97-AF65-F5344CB8AC3E}">
        <p14:creationId xmlns:p14="http://schemas.microsoft.com/office/powerpoint/2010/main" val="298040659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590549" y="1115195"/>
            <a:ext cx="8143547" cy="507268"/>
          </a:xfrm>
          <a:prstGeom prst="rect">
            <a:avLst/>
          </a:prstGeom>
        </p:spPr>
        <p:txBody>
          <a:bodyPr vert="horz" lIns="91440" tIns="45720" rIns="91440" bIns="45720" rtlCol="0">
            <a:noAutofit/>
          </a:bodyPr>
          <a:lstStyle>
            <a:lvl1pPr marL="265113" lvl="0" indent="-265113">
              <a:spcBef>
                <a:spcPct val="20000"/>
              </a:spcBef>
              <a:buClr>
                <a:schemeClr val="accent1"/>
              </a:buClr>
              <a:buSzPct val="80000"/>
              <a:buFontTx/>
              <a:buBlip>
                <a:blip r:embed="rId3"/>
              </a:buBlip>
              <a:defRPr>
                <a:solidFill>
                  <a:schemeClr val="bg1"/>
                </a:solidFill>
                <a:latin typeface="Opel Sans Condensed" pitchFamily="34" charset="0"/>
                <a:cs typeface="Arial" pitchFamily="34" charset="0"/>
              </a:defRPr>
            </a:lvl1pPr>
            <a:lvl2pPr marL="625475" lvl="1" indent="-168275">
              <a:spcBef>
                <a:spcPct val="20000"/>
              </a:spcBef>
              <a:buClr>
                <a:schemeClr val="accent1"/>
              </a:buClr>
              <a:buSzPct val="80000"/>
              <a:buFontTx/>
              <a:buBlip>
                <a:blip r:embed="rId3"/>
              </a:buBlip>
              <a:defRPr sz="1600">
                <a:solidFill>
                  <a:schemeClr val="bg1"/>
                </a:solidFill>
                <a:latin typeface="Opel Sans Condensed" pitchFamily="34" charset="0"/>
                <a:cs typeface="Arial" pitchFamily="34" charset="0"/>
              </a:defRPr>
            </a:lvl2pPr>
            <a:lvl3pPr marL="1074738" indent="-160338">
              <a:spcBef>
                <a:spcPct val="20000"/>
              </a:spcBef>
              <a:buClr>
                <a:schemeClr val="accent1"/>
              </a:buClr>
              <a:buSzPct val="80000"/>
              <a:buFontTx/>
              <a:buBlip>
                <a:blip r:embed="rId3"/>
              </a:buBlip>
              <a:defRPr sz="1400">
                <a:solidFill>
                  <a:schemeClr val="bg1"/>
                </a:solidFill>
                <a:latin typeface="Opel Sans Condensed" pitchFamily="34" charset="0"/>
                <a:cs typeface="Arial" pitchFamily="34" charset="0"/>
              </a:defRPr>
            </a:lvl3pPr>
            <a:lvl4pPr marL="1600200" lvl="3" indent="-228600">
              <a:spcBef>
                <a:spcPct val="20000"/>
              </a:spcBef>
              <a:buClr>
                <a:schemeClr val="accent1"/>
              </a:buClr>
              <a:buSzPct val="80000"/>
              <a:buFontTx/>
              <a:buBlip>
                <a:blip r:embed="rId3"/>
              </a:buBlip>
              <a:defRPr sz="1600">
                <a:solidFill>
                  <a:schemeClr val="bg1"/>
                </a:solidFill>
                <a:latin typeface="Opel Sans Condensed"/>
                <a:cs typeface="Opel Sans Condensed"/>
              </a:defRPr>
            </a:lvl4pPr>
            <a:lvl5pPr marL="20574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0" indent="0">
              <a:buClr>
                <a:srgbClr val="FCC000"/>
              </a:buClr>
              <a:buFontTx/>
              <a:buNone/>
            </a:pPr>
            <a:r>
              <a:rPr lang="fr-FR" sz="2400" dirty="0">
                <a:solidFill>
                  <a:prstClr val="white"/>
                </a:solidFill>
                <a:effectLst>
                  <a:outerShdw blurRad="38100" dist="38100" dir="2700000" algn="tl">
                    <a:srgbClr val="000000">
                      <a:alpha val="43137"/>
                    </a:srgbClr>
                  </a:outerShdw>
                </a:effectLst>
              </a:rPr>
              <a:t>Application directe des valeurs dans les campagnes de marque</a:t>
            </a:r>
          </a:p>
        </p:txBody>
      </p:sp>
      <p:sp>
        <p:nvSpPr>
          <p:cNvPr id="2" name="Rectangle 1"/>
          <p:cNvSpPr/>
          <p:nvPr/>
        </p:nvSpPr>
        <p:spPr>
          <a:xfrm>
            <a:off x="590550" y="1972256"/>
            <a:ext cx="7506469" cy="570750"/>
          </a:xfrm>
          <a:prstGeom prst="rect">
            <a:avLst/>
          </a:prstGeom>
        </p:spPr>
        <p:txBody>
          <a:bodyPr vert="horz" lIns="91440" tIns="45720" rIns="91440" bIns="45720" rtlCol="0">
            <a:noAutofit/>
          </a:bodyPr>
          <a:lstStyle/>
          <a:p>
            <a:pPr marL="625475" lvl="1" indent="-168275">
              <a:spcBef>
                <a:spcPts val="1200"/>
              </a:spcBef>
              <a:buClr>
                <a:srgbClr val="FCC000"/>
              </a:buClr>
              <a:buSzPct val="80000"/>
              <a:buFontTx/>
              <a:buBlip>
                <a:blip r:embed="rId3"/>
              </a:buBlip>
            </a:pPr>
            <a:r>
              <a:rPr lang="fr-FR" sz="2400" dirty="0">
                <a:solidFill>
                  <a:prstClr val="white"/>
                </a:solidFill>
                <a:effectLst>
                  <a:outerShdw blurRad="38100" dist="38100" dir="2700000" algn="tl">
                    <a:srgbClr val="000000">
                      <a:alpha val="43137"/>
                    </a:srgbClr>
                  </a:outerShdw>
                </a:effectLst>
                <a:cs typeface="Arial" pitchFamily="34" charset="0"/>
              </a:rPr>
              <a:t>Satisfait ou </a:t>
            </a:r>
            <a:r>
              <a:rPr lang="fr-FR" sz="2400" dirty="0" smtClean="0">
                <a:solidFill>
                  <a:prstClr val="white"/>
                </a:solidFill>
                <a:effectLst>
                  <a:outerShdw blurRad="38100" dist="38100" dir="2700000" algn="tl">
                    <a:srgbClr val="000000">
                      <a:alpha val="43137"/>
                    </a:srgbClr>
                  </a:outerShdw>
                </a:effectLst>
                <a:cs typeface="Arial" pitchFamily="34" charset="0"/>
              </a:rPr>
              <a:t>remboursé</a:t>
            </a:r>
            <a:endParaRPr lang="fr-FR" sz="2400" dirty="0">
              <a:solidFill>
                <a:prstClr val="white"/>
              </a:solidFill>
              <a:effectLst>
                <a:outerShdw blurRad="38100" dist="38100" dir="2700000" algn="tl">
                  <a:srgbClr val="000000">
                    <a:alpha val="43137"/>
                  </a:srgbClr>
                </a:outerShdw>
              </a:effectLst>
              <a:cs typeface="Arial" pitchFamily="34" charset="0"/>
            </a:endParaRPr>
          </a:p>
        </p:txBody>
      </p:sp>
      <p:sp>
        <p:nvSpPr>
          <p:cNvPr id="6" name="Espace réservé du contenu 10"/>
          <p:cNvSpPr txBox="1">
            <a:spLocks/>
          </p:cNvSpPr>
          <p:nvPr/>
        </p:nvSpPr>
        <p:spPr>
          <a:xfrm>
            <a:off x="418744" y="378613"/>
            <a:ext cx="7626732"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a:solidFill>
                  <a:prstClr val="white"/>
                </a:solidFill>
              </a:rPr>
              <a:t>LES VALEURS DE LA MARQUE</a:t>
            </a:r>
          </a:p>
        </p:txBody>
      </p:sp>
      <p:sp>
        <p:nvSpPr>
          <p:cNvPr id="7" name="Rectangle 6"/>
          <p:cNvSpPr/>
          <p:nvPr/>
        </p:nvSpPr>
        <p:spPr>
          <a:xfrm>
            <a:off x="590550" y="2543006"/>
            <a:ext cx="7506469" cy="880241"/>
          </a:xfrm>
          <a:prstGeom prst="rect">
            <a:avLst/>
          </a:prstGeom>
        </p:spPr>
        <p:txBody>
          <a:bodyPr vert="horz" lIns="91440" tIns="45720" rIns="91440" bIns="45720" rtlCol="0">
            <a:noAutofit/>
          </a:bodyPr>
          <a:lstStyle/>
          <a:p>
            <a:pPr marL="625475" lvl="1" indent="-168275">
              <a:spcBef>
                <a:spcPts val="1200"/>
              </a:spcBef>
              <a:buClr>
                <a:srgbClr val="FCC000"/>
              </a:buClr>
              <a:buSzPct val="80000"/>
              <a:buFontTx/>
              <a:buBlip>
                <a:blip r:embed="rId3"/>
              </a:buBlip>
            </a:pPr>
            <a:r>
              <a:rPr lang="fr-FR" sz="2400" dirty="0" smtClean="0">
                <a:solidFill>
                  <a:prstClr val="white"/>
                </a:solidFill>
                <a:effectLst>
                  <a:outerShdw blurRad="38100" dist="38100" dir="2700000" algn="tl">
                    <a:srgbClr val="000000">
                      <a:alpha val="43137"/>
                    </a:srgbClr>
                  </a:outerShdw>
                </a:effectLst>
                <a:cs typeface="Arial" pitchFamily="34" charset="0"/>
              </a:rPr>
              <a:t>Contrat intégral pour </a:t>
            </a:r>
            <a:r>
              <a:rPr lang="fr-FR" sz="2400" dirty="0">
                <a:solidFill>
                  <a:prstClr val="white"/>
                </a:solidFill>
                <a:effectLst>
                  <a:outerShdw blurRad="38100" dist="38100" dir="2700000" algn="tl">
                    <a:srgbClr val="000000">
                      <a:alpha val="43137"/>
                    </a:srgbClr>
                  </a:outerShdw>
                </a:effectLst>
                <a:cs typeface="Arial" pitchFamily="34" charset="0"/>
              </a:rPr>
              <a:t>tous les nouveaux </a:t>
            </a:r>
            <a:r>
              <a:rPr lang="fr-FR" sz="2400" dirty="0" smtClean="0">
                <a:solidFill>
                  <a:prstClr val="white"/>
                </a:solidFill>
                <a:effectLst>
                  <a:outerShdw blurRad="38100" dist="38100" dir="2700000" algn="tl">
                    <a:srgbClr val="000000">
                      <a:alpha val="43137"/>
                    </a:srgbClr>
                  </a:outerShdw>
                </a:effectLst>
                <a:cs typeface="Arial" pitchFamily="34" charset="0"/>
              </a:rPr>
              <a:t>produits</a:t>
            </a:r>
            <a:endParaRPr lang="fr-FR" sz="2400" dirty="0">
              <a:solidFill>
                <a:prstClr val="white"/>
              </a:solidFill>
              <a:effectLst>
                <a:outerShdw blurRad="38100" dist="38100" dir="2700000" algn="tl">
                  <a:srgbClr val="000000">
                    <a:alpha val="43137"/>
                  </a:srgbClr>
                </a:outerShdw>
              </a:effectLst>
              <a:cs typeface="Arial" pitchFamily="34" charset="0"/>
            </a:endParaRPr>
          </a:p>
        </p:txBody>
      </p:sp>
    </p:spTree>
    <p:extLst>
      <p:ext uri="{BB962C8B-B14F-4D97-AF65-F5344CB8AC3E}">
        <p14:creationId xmlns:p14="http://schemas.microsoft.com/office/powerpoint/2010/main" val="347061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342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481533" y="373898"/>
            <a:ext cx="7303483"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INSIGNIA INNOVATION</a:t>
            </a:r>
          </a:p>
        </p:txBody>
      </p:sp>
      <p:pic>
        <p:nvPicPr>
          <p:cNvPr id="1026" name="Picture 2" descr="C:\Users\lzrd51\AppData\Local\Microsoft\Windows\Temporary Internet Files\Low\Content.IE5\41V5JZDY\275015[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829"/>
          <a:stretch/>
        </p:blipFill>
        <p:spPr bwMode="auto">
          <a:xfrm>
            <a:off x="1632154" y="955398"/>
            <a:ext cx="5879692" cy="3373674"/>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perspectiveFront"/>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720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500"/>
                                        <p:tgtEl>
                                          <p:spTgt spid="1026"/>
                                        </p:tgtEl>
                                      </p:cBhvr>
                                    </p:animEffect>
                                    <p:anim calcmode="lin" valueType="num">
                                      <p:cBhvr>
                                        <p:cTn id="14" dur="1500" fill="hold"/>
                                        <p:tgtEl>
                                          <p:spTgt spid="1026"/>
                                        </p:tgtEl>
                                        <p:attrNameLst>
                                          <p:attrName>ppt_x</p:attrName>
                                        </p:attrNameLst>
                                      </p:cBhvr>
                                      <p:tavLst>
                                        <p:tav tm="0">
                                          <p:val>
                                            <p:strVal val="#ppt_x"/>
                                          </p:val>
                                        </p:tav>
                                        <p:tav tm="100000">
                                          <p:val>
                                            <p:strVal val="#ppt_x"/>
                                          </p:val>
                                        </p:tav>
                                      </p:tavLst>
                                    </p:anim>
                                    <p:anim calcmode="lin" valueType="num">
                                      <p:cBhvr>
                                        <p:cTn id="15" dur="1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34642" y="1592898"/>
            <a:ext cx="6965926" cy="2953905"/>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pPr marL="457200" lvl="1" indent="0">
              <a:buClr>
                <a:srgbClr val="FCC000"/>
              </a:buClr>
              <a:buFontTx/>
              <a:buNone/>
            </a:pPr>
            <a:r>
              <a:rPr lang="fr-FR" sz="2000" dirty="0" smtClean="0">
                <a:solidFill>
                  <a:prstClr val="white"/>
                </a:solidFill>
              </a:rPr>
              <a:t>Mise </a:t>
            </a:r>
            <a:r>
              <a:rPr lang="fr-FR" sz="2000" dirty="0">
                <a:solidFill>
                  <a:prstClr val="white"/>
                </a:solidFill>
              </a:rPr>
              <a:t>en avant contenu </a:t>
            </a:r>
            <a:r>
              <a:rPr lang="fr-FR" sz="2000" dirty="0" smtClean="0">
                <a:solidFill>
                  <a:prstClr val="white"/>
                </a:solidFill>
              </a:rPr>
              <a:t>technologique</a:t>
            </a:r>
          </a:p>
          <a:p>
            <a:pPr marL="1200150" lvl="2" indent="-285750">
              <a:buSzPct val="80000"/>
              <a:buFontTx/>
              <a:buBlip>
                <a:blip r:embed="rId3"/>
              </a:buBlip>
            </a:pPr>
            <a:r>
              <a:rPr lang="fr-FR" sz="1600" dirty="0" smtClean="0">
                <a:solidFill>
                  <a:prstClr val="white"/>
                </a:solidFill>
                <a:effectLst>
                  <a:outerShdw blurRad="38100" dist="38100" dir="2700000" algn="tl">
                    <a:srgbClr val="000000">
                      <a:alpha val="43137"/>
                    </a:srgbClr>
                  </a:outerShdw>
                </a:effectLst>
              </a:rPr>
              <a:t>Phares Bi-Xénon </a:t>
            </a:r>
            <a:r>
              <a:rPr lang="fr-FR" sz="1600" dirty="0">
                <a:solidFill>
                  <a:prstClr val="white"/>
                </a:solidFill>
                <a:effectLst>
                  <a:outerShdw blurRad="38100" dist="38100" dir="2700000" algn="tl">
                    <a:srgbClr val="000000">
                      <a:alpha val="43137"/>
                    </a:srgbClr>
                  </a:outerShdw>
                </a:effectLst>
              </a:rPr>
              <a:t>directionnels </a:t>
            </a:r>
            <a:r>
              <a:rPr lang="fr-FR" sz="1600" dirty="0" smtClean="0">
                <a:solidFill>
                  <a:prstClr val="white"/>
                </a:solidFill>
                <a:effectLst>
                  <a:outerShdw blurRad="38100" dist="38100" dir="2700000" algn="tl">
                    <a:srgbClr val="000000">
                      <a:alpha val="43137"/>
                    </a:srgbClr>
                  </a:outerShdw>
                </a:effectLst>
              </a:rPr>
              <a:t>AFL+</a:t>
            </a:r>
          </a:p>
          <a:p>
            <a:pPr marL="1200150" lvl="2" indent="-285750">
              <a:buSzPct val="80000"/>
              <a:buFontTx/>
              <a:buBlip>
                <a:blip r:embed="rId3"/>
              </a:buBlip>
            </a:pPr>
            <a:r>
              <a:rPr lang="fr-FR" sz="1600" dirty="0" smtClean="0">
                <a:solidFill>
                  <a:prstClr val="white"/>
                </a:solidFill>
                <a:effectLst>
                  <a:outerShdw blurRad="38100" dist="38100" dir="2700000" algn="tl">
                    <a:srgbClr val="000000">
                      <a:alpha val="43137"/>
                    </a:srgbClr>
                  </a:outerShdw>
                </a:effectLst>
              </a:rPr>
              <a:t>Sellerie </a:t>
            </a:r>
            <a:r>
              <a:rPr lang="fr-FR" sz="1600" dirty="0">
                <a:solidFill>
                  <a:prstClr val="white"/>
                </a:solidFill>
                <a:effectLst>
                  <a:outerShdw blurRad="38100" dist="38100" dir="2700000" algn="tl">
                    <a:srgbClr val="000000">
                      <a:alpha val="43137"/>
                    </a:srgbClr>
                  </a:outerShdw>
                </a:effectLst>
              </a:rPr>
              <a:t>cuir AGR, chauffée, </a:t>
            </a:r>
            <a:r>
              <a:rPr lang="fr-FR" sz="1600" dirty="0" smtClean="0">
                <a:solidFill>
                  <a:prstClr val="white"/>
                </a:solidFill>
                <a:effectLst>
                  <a:outerShdw blurRad="38100" dist="38100" dir="2700000" algn="tl">
                    <a:srgbClr val="000000">
                      <a:alpha val="43137"/>
                    </a:srgbClr>
                  </a:outerShdw>
                </a:effectLst>
              </a:rPr>
              <a:t>ventilée</a:t>
            </a:r>
          </a:p>
          <a:p>
            <a:pPr marL="1200150" lvl="2" indent="-285750">
              <a:buSzPct val="80000"/>
              <a:buFontTx/>
              <a:buBlip>
                <a:blip r:embed="rId3"/>
              </a:buBlip>
            </a:pPr>
            <a:r>
              <a:rPr lang="fr-FR" sz="1600" dirty="0" smtClean="0">
                <a:solidFill>
                  <a:prstClr val="white"/>
                </a:solidFill>
                <a:effectLst>
                  <a:outerShdw blurRad="38100" dist="38100" dir="2700000" algn="tl">
                    <a:srgbClr val="000000">
                      <a:alpha val="43137"/>
                    </a:srgbClr>
                  </a:outerShdw>
                </a:effectLst>
              </a:rPr>
              <a:t>Navigation 600SD</a:t>
            </a:r>
            <a:br>
              <a:rPr lang="fr-FR" sz="1600" dirty="0" smtClean="0">
                <a:solidFill>
                  <a:prstClr val="white"/>
                </a:solidFill>
                <a:effectLst>
                  <a:outerShdw blurRad="38100" dist="38100" dir="2700000" algn="tl">
                    <a:srgbClr val="000000">
                      <a:alpha val="43137"/>
                    </a:srgbClr>
                  </a:outerShdw>
                </a:effectLst>
              </a:rPr>
            </a:br>
            <a:r>
              <a:rPr lang="fr-FR" sz="1600" dirty="0" smtClean="0">
                <a:solidFill>
                  <a:prstClr val="white"/>
                </a:solidFill>
                <a:effectLst>
                  <a:outerShdw blurRad="38100" dist="38100" dir="2700000" algn="tl">
                    <a:srgbClr val="000000">
                      <a:alpha val="43137"/>
                    </a:srgbClr>
                  </a:outerShdw>
                </a:effectLst>
              </a:rPr>
              <a:t/>
            </a:r>
            <a:br>
              <a:rPr lang="fr-FR" sz="1600" dirty="0" smtClean="0">
                <a:solidFill>
                  <a:prstClr val="white"/>
                </a:solidFill>
                <a:effectLst>
                  <a:outerShdw blurRad="38100" dist="38100" dir="2700000" algn="tl">
                    <a:srgbClr val="000000">
                      <a:alpha val="43137"/>
                    </a:srgbClr>
                  </a:outerShdw>
                </a:effectLst>
              </a:rPr>
            </a:br>
            <a:r>
              <a:rPr lang="fr-FR" sz="1600" dirty="0" smtClean="0">
                <a:solidFill>
                  <a:prstClr val="white"/>
                </a:solidFill>
                <a:effectLst>
                  <a:outerShdw blurRad="38100" dist="38100" dir="2700000" algn="tl">
                    <a:srgbClr val="000000">
                      <a:alpha val="43137"/>
                    </a:srgbClr>
                  </a:outerShdw>
                </a:effectLst>
              </a:rPr>
              <a:t>Et pour les versions 195hp :</a:t>
            </a:r>
            <a:endParaRPr lang="fr-FR" sz="1600" dirty="0">
              <a:solidFill>
                <a:prstClr val="white"/>
              </a:solidFill>
              <a:effectLst>
                <a:outerShdw blurRad="38100" dist="38100" dir="2700000" algn="tl">
                  <a:srgbClr val="000000">
                    <a:alpha val="43137"/>
                  </a:srgbClr>
                </a:outerShdw>
              </a:effectLst>
            </a:endParaRPr>
          </a:p>
          <a:p>
            <a:pPr marL="1200150" lvl="2" indent="-285750">
              <a:buSzPct val="80000"/>
              <a:buFontTx/>
              <a:buBlip>
                <a:blip r:embed="rId3"/>
              </a:buBlip>
            </a:pPr>
            <a:r>
              <a:rPr lang="fr-FR" sz="1600" dirty="0" smtClean="0">
                <a:solidFill>
                  <a:prstClr val="white"/>
                </a:solidFill>
                <a:effectLst>
                  <a:outerShdw blurRad="38100" dist="38100" dir="2700000" algn="tl">
                    <a:srgbClr val="000000">
                      <a:alpha val="43137"/>
                    </a:srgbClr>
                  </a:outerShdw>
                </a:effectLst>
              </a:rPr>
              <a:t>Régulateur </a:t>
            </a:r>
            <a:r>
              <a:rPr lang="fr-FR" sz="1600" dirty="0">
                <a:solidFill>
                  <a:prstClr val="white"/>
                </a:solidFill>
                <a:effectLst>
                  <a:outerShdw blurRad="38100" dist="38100" dir="2700000" algn="tl">
                    <a:srgbClr val="000000">
                      <a:alpha val="43137"/>
                    </a:srgbClr>
                  </a:outerShdw>
                </a:effectLst>
              </a:rPr>
              <a:t>de vitesse Adaptatif </a:t>
            </a:r>
            <a:endParaRPr lang="fr-FR" sz="1600" dirty="0" smtClean="0">
              <a:solidFill>
                <a:prstClr val="white"/>
              </a:solidFill>
              <a:effectLst>
                <a:outerShdw blurRad="38100" dist="38100" dir="2700000" algn="tl">
                  <a:srgbClr val="000000">
                    <a:alpha val="43137"/>
                  </a:srgbClr>
                </a:outerShdw>
              </a:effectLst>
            </a:endParaRPr>
          </a:p>
          <a:p>
            <a:pPr marL="1200150" lvl="2" indent="-285750">
              <a:buSzPct val="80000"/>
              <a:buFontTx/>
              <a:buBlip>
                <a:blip r:embed="rId3"/>
              </a:buBlip>
            </a:pPr>
            <a:r>
              <a:rPr lang="fr-FR" sz="1600" dirty="0" smtClean="0">
                <a:solidFill>
                  <a:prstClr val="white"/>
                </a:solidFill>
                <a:effectLst>
                  <a:outerShdw blurRad="38100" dist="38100" dir="2700000" algn="tl">
                    <a:srgbClr val="000000">
                      <a:alpha val="43137"/>
                    </a:srgbClr>
                  </a:outerShdw>
                </a:effectLst>
              </a:rPr>
              <a:t>Opel </a:t>
            </a:r>
            <a:r>
              <a:rPr lang="fr-FR" sz="1600" dirty="0" err="1">
                <a:solidFill>
                  <a:prstClr val="white"/>
                </a:solidFill>
                <a:effectLst>
                  <a:outerShdw blurRad="38100" dist="38100" dir="2700000" algn="tl">
                    <a:srgbClr val="000000">
                      <a:alpha val="43137"/>
                    </a:srgbClr>
                  </a:outerShdw>
                </a:effectLst>
              </a:rPr>
              <a:t>Eye</a:t>
            </a:r>
            <a:r>
              <a:rPr lang="fr-FR" sz="1600" dirty="0">
                <a:solidFill>
                  <a:prstClr val="white"/>
                </a:solidFill>
                <a:effectLst>
                  <a:outerShdw blurRad="38100" dist="38100" dir="2700000" algn="tl">
                    <a:srgbClr val="000000">
                      <a:alpha val="43137"/>
                    </a:srgbClr>
                  </a:outerShdw>
                </a:effectLst>
              </a:rPr>
              <a:t> lecture panneaux + avertisseur de franchissement de ligne </a:t>
            </a:r>
          </a:p>
          <a:p>
            <a:pPr lvl="2"/>
            <a:r>
              <a:rPr lang="fr-FR" sz="1600" dirty="0">
                <a:solidFill>
                  <a:prstClr val="white"/>
                </a:solidFill>
                <a:effectLst>
                  <a:outerShdw blurRad="38100" dist="38100" dir="2700000" algn="tl">
                    <a:srgbClr val="000000">
                      <a:alpha val="43137"/>
                    </a:srgbClr>
                  </a:outerShdw>
                </a:effectLst>
              </a:rPr>
              <a:t>	+ alerte anti collision </a:t>
            </a:r>
          </a:p>
          <a:p>
            <a:pPr lvl="2"/>
            <a:endParaRPr lang="fr-FR" sz="1600" dirty="0">
              <a:solidFill>
                <a:prstClr val="white"/>
              </a:solidFill>
              <a:effectLst>
                <a:outerShdw blurRad="38100" dist="38100" dir="2700000" algn="tl">
                  <a:srgbClr val="000000">
                    <a:alpha val="43137"/>
                  </a:srgbClr>
                </a:outerShdw>
              </a:effectLst>
            </a:endParaRPr>
          </a:p>
          <a:p>
            <a:pPr marL="457200" lvl="1" indent="0">
              <a:buClr>
                <a:srgbClr val="FCC000"/>
              </a:buClr>
              <a:buFontTx/>
              <a:buNone/>
            </a:pPr>
            <a:r>
              <a:rPr lang="fr-FR" sz="2000" dirty="0" smtClean="0">
                <a:solidFill>
                  <a:prstClr val="white"/>
                </a:solidFill>
              </a:rPr>
              <a:t>Valorisation client : </a:t>
            </a:r>
            <a:r>
              <a:rPr lang="fr-FR" sz="2000" dirty="0">
                <a:solidFill>
                  <a:prstClr val="white"/>
                </a:solidFill>
              </a:rPr>
              <a:t>5 250€  </a:t>
            </a:r>
            <a:r>
              <a:rPr lang="fr-FR" sz="1800" dirty="0" smtClean="0">
                <a:solidFill>
                  <a:prstClr val="white"/>
                </a:solidFill>
              </a:rPr>
              <a:t>(</a:t>
            </a:r>
            <a:r>
              <a:rPr lang="fr-FR" sz="1800" dirty="0">
                <a:solidFill>
                  <a:prstClr val="white"/>
                </a:solidFill>
              </a:rPr>
              <a:t>pris en charge par la campagne)</a:t>
            </a:r>
            <a:endParaRPr lang="fr-FR" sz="2000" dirty="0">
              <a:solidFill>
                <a:prstClr val="white"/>
              </a:solidFill>
            </a:endParaRPr>
          </a:p>
          <a:p>
            <a:pPr lvl="1">
              <a:buClr>
                <a:srgbClr val="FCC000"/>
              </a:buClr>
            </a:pPr>
            <a:endParaRPr lang="fr-FR" sz="2000" dirty="0">
              <a:solidFill>
                <a:prstClr val="white"/>
              </a:solidFill>
            </a:endParaRPr>
          </a:p>
        </p:txBody>
      </p:sp>
      <p:pic>
        <p:nvPicPr>
          <p:cNvPr id="3074" name="Picture 2" descr="C:\Users\lzrd51\AppData\Local\Microsoft\Windows\Temporary Internet Files\Low\Content.IE5\41V5JZDY\258536[1].jp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703350" y="700748"/>
            <a:ext cx="1195054" cy="1729047"/>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3075" name="Picture 3" descr="C:\Users\lzrd51\AppData\Local\Microsoft\Windows\Temporary Internet Files\Low\Content.IE5\QDLP7QQC\258315[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821" t="34821" r="34821" b="34821"/>
          <a:stretch/>
        </p:blipFill>
        <p:spPr bwMode="auto">
          <a:xfrm>
            <a:off x="6129809" y="1426242"/>
            <a:ext cx="1440824" cy="1006478"/>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3076" name="Picture 4" descr="C:\Users\lzrd51\AppData\Local\Microsoft\Windows\Temporary Internet Files\Low\Content.IE5\J1ZITHI4\258083[1].jpg"/>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000568" y="2561918"/>
            <a:ext cx="1897836" cy="1221971"/>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8" name="Titre 2"/>
          <p:cNvSpPr>
            <a:spLocks noGrp="1"/>
          </p:cNvSpPr>
          <p:nvPr>
            <p:ph type="title"/>
          </p:nvPr>
        </p:nvSpPr>
        <p:spPr>
          <a:xfrm>
            <a:off x="481533" y="373898"/>
            <a:ext cx="7303483"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INSIGNIA INNOVATION</a:t>
            </a:r>
          </a:p>
        </p:txBody>
      </p:sp>
      <p:sp>
        <p:nvSpPr>
          <p:cNvPr id="9" name="Espace réservé du contenu 10"/>
          <p:cNvSpPr txBox="1">
            <a:spLocks/>
          </p:cNvSpPr>
          <p:nvPr/>
        </p:nvSpPr>
        <p:spPr>
          <a:xfrm>
            <a:off x="590550" y="978161"/>
            <a:ext cx="5180985" cy="955154"/>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r>
              <a:rPr lang="fr-FR" dirty="0">
                <a:solidFill>
                  <a:prstClr val="white"/>
                </a:solidFill>
              </a:rPr>
              <a:t> Cosmo Pack devient </a:t>
            </a:r>
            <a:r>
              <a:rPr lang="fr-FR" dirty="0" smtClean="0">
                <a:solidFill>
                  <a:prstClr val="white"/>
                </a:solidFill>
              </a:rPr>
              <a:t>  </a:t>
            </a:r>
            <a:r>
              <a:rPr lang="fr-FR" sz="2800" dirty="0" smtClean="0">
                <a:solidFill>
                  <a:prstClr val="white">
                    <a:lumMod val="95000"/>
                  </a:prstClr>
                </a:solidFill>
              </a:rPr>
              <a:t>«</a:t>
            </a:r>
            <a:r>
              <a:rPr lang="fr-FR" sz="2800" dirty="0">
                <a:solidFill>
                  <a:prstClr val="white">
                    <a:lumMod val="95000"/>
                  </a:prstClr>
                </a:solidFill>
              </a:rPr>
              <a:t> </a:t>
            </a:r>
            <a:r>
              <a:rPr lang="fr-FR" sz="2800" dirty="0" smtClean="0">
                <a:solidFill>
                  <a:prstClr val="white">
                    <a:lumMod val="95000"/>
                  </a:prstClr>
                </a:solidFill>
              </a:rPr>
              <a:t>Innovation</a:t>
            </a:r>
            <a:r>
              <a:rPr lang="fr-FR" sz="2800" dirty="0">
                <a:solidFill>
                  <a:prstClr val="white">
                    <a:lumMod val="95000"/>
                  </a:prstClr>
                </a:solidFill>
              </a:rPr>
              <a:t> </a:t>
            </a:r>
            <a:r>
              <a:rPr lang="fr-FR" sz="2800" dirty="0" smtClean="0">
                <a:solidFill>
                  <a:prstClr val="white">
                    <a:lumMod val="95000"/>
                  </a:prstClr>
                </a:solidFill>
              </a:rPr>
              <a:t>»</a:t>
            </a:r>
            <a:endParaRPr lang="fr-FR" dirty="0">
              <a:solidFill>
                <a:prstClr val="white"/>
              </a:solidFill>
            </a:endParaRPr>
          </a:p>
        </p:txBody>
      </p:sp>
    </p:spTree>
    <p:extLst>
      <p:ext uri="{BB962C8B-B14F-4D97-AF65-F5344CB8AC3E}">
        <p14:creationId xmlns:p14="http://schemas.microsoft.com/office/powerpoint/2010/main" val="54381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anim calcmode="lin" valueType="num">
                                      <p:cBhvr>
                                        <p:cTn id="8" dur="1500" fill="hold"/>
                                        <p:tgtEl>
                                          <p:spTgt spid="9"/>
                                        </p:tgtEl>
                                        <p:attrNameLst>
                                          <p:attrName>ppt_x</p:attrName>
                                        </p:attrNameLst>
                                      </p:cBhvr>
                                      <p:tavLst>
                                        <p:tav tm="0">
                                          <p:val>
                                            <p:strVal val="#ppt_x"/>
                                          </p:val>
                                        </p:tav>
                                        <p:tav tm="100000">
                                          <p:val>
                                            <p:strVal val="#ppt_x"/>
                                          </p:val>
                                        </p:tav>
                                      </p:tavLst>
                                    </p:anim>
                                    <p:anim calcmode="lin" valueType="num">
                                      <p:cBhvr>
                                        <p:cTn id="9" dur="1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30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1000"/>
                                        <p:tgtEl>
                                          <p:spTgt spid="4">
                                            <p:txEl>
                                              <p:pRg st="1" end="1"/>
                                            </p:txEl>
                                          </p:spTgt>
                                        </p:tgtEl>
                                      </p:cBhvr>
                                    </p:animEffect>
                                    <p:anim calcmode="lin" valueType="num">
                                      <p:cBhvr>
                                        <p:cTn id="19"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0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1000"/>
                                        <p:tgtEl>
                                          <p:spTgt spid="4">
                                            <p:txEl>
                                              <p:pRg st="2" end="2"/>
                                            </p:txEl>
                                          </p:spTgt>
                                        </p:tgtEl>
                                      </p:cBhvr>
                                    </p:animEffect>
                                    <p:anim calcmode="lin" valueType="num">
                                      <p:cBhvr>
                                        <p:cTn id="24"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00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40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70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fade">
                                      <p:cBhvr>
                                        <p:cTn id="38" dur="1000"/>
                                        <p:tgtEl>
                                          <p:spTgt spid="4">
                                            <p:txEl>
                                              <p:pRg st="5" end="5"/>
                                            </p:txEl>
                                          </p:spTgt>
                                        </p:tgtEl>
                                      </p:cBhvr>
                                    </p:animEffect>
                                    <p:anim calcmode="lin" valueType="num">
                                      <p:cBhvr>
                                        <p:cTn id="3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0"/>
                                  </p:stCondLst>
                                  <p:childTnLst>
                                    <p:set>
                                      <p:cBhvr>
                                        <p:cTn id="42" dur="1" fill="hold">
                                          <p:stCondLst>
                                            <p:cond delay="0"/>
                                          </p:stCondLst>
                                        </p:cTn>
                                        <p:tgtEl>
                                          <p:spTgt spid="4">
                                            <p:txEl>
                                              <p:pRg st="6" end="6"/>
                                            </p:txEl>
                                          </p:spTgt>
                                        </p:tgtEl>
                                        <p:attrNameLst>
                                          <p:attrName>style.visibility</p:attrName>
                                        </p:attrNameLst>
                                      </p:cBhvr>
                                      <p:to>
                                        <p:strVal val="visible"/>
                                      </p:to>
                                    </p:set>
                                    <p:animEffect transition="in" filter="fade">
                                      <p:cBhvr>
                                        <p:cTn id="43" dur="1000"/>
                                        <p:tgtEl>
                                          <p:spTgt spid="4">
                                            <p:txEl>
                                              <p:pRg st="6" end="6"/>
                                            </p:txEl>
                                          </p:spTgt>
                                        </p:tgtEl>
                                      </p:cBhvr>
                                    </p:animEffect>
                                    <p:anim calcmode="lin" valueType="num">
                                      <p:cBhvr>
                                        <p:cTn id="44"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0"/>
                                  </p:stCondLst>
                                  <p:childTnLst>
                                    <p:set>
                                      <p:cBhvr>
                                        <p:cTn id="47" dur="1" fill="hold">
                                          <p:stCondLst>
                                            <p:cond delay="0"/>
                                          </p:stCondLst>
                                        </p:cTn>
                                        <p:tgtEl>
                                          <p:spTgt spid="4">
                                            <p:txEl>
                                              <p:pRg st="8" end="8"/>
                                            </p:txEl>
                                          </p:spTgt>
                                        </p:tgtEl>
                                        <p:attrNameLst>
                                          <p:attrName>style.visibility</p:attrName>
                                        </p:attrNameLst>
                                      </p:cBhvr>
                                      <p:to>
                                        <p:strVal val="visible"/>
                                      </p:to>
                                    </p:set>
                                    <p:animEffect transition="in" filter="fade">
                                      <p:cBhvr>
                                        <p:cTn id="48" dur="1000"/>
                                        <p:tgtEl>
                                          <p:spTgt spid="4">
                                            <p:txEl>
                                              <p:pRg st="8" end="8"/>
                                            </p:txEl>
                                          </p:spTgt>
                                        </p:tgtEl>
                                      </p:cBhvr>
                                    </p:animEffect>
                                    <p:anim calcmode="lin" valueType="num">
                                      <p:cBhvr>
                                        <p:cTn id="49"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8" end="8"/>
                                            </p:txEl>
                                          </p:spTgt>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3075"/>
                                        </p:tgtEl>
                                        <p:attrNameLst>
                                          <p:attrName>style.visibility</p:attrName>
                                        </p:attrNameLst>
                                      </p:cBhvr>
                                      <p:to>
                                        <p:strVal val="visible"/>
                                      </p:to>
                                    </p:set>
                                    <p:animEffect transition="in" filter="fade">
                                      <p:cBhvr>
                                        <p:cTn id="53" dur="1000"/>
                                        <p:tgtEl>
                                          <p:spTgt spid="3075"/>
                                        </p:tgtEl>
                                      </p:cBhvr>
                                    </p:animEffect>
                                    <p:anim calcmode="lin" valueType="num">
                                      <p:cBhvr>
                                        <p:cTn id="54" dur="1000" fill="hold"/>
                                        <p:tgtEl>
                                          <p:spTgt spid="3075"/>
                                        </p:tgtEl>
                                        <p:attrNameLst>
                                          <p:attrName>ppt_x</p:attrName>
                                        </p:attrNameLst>
                                      </p:cBhvr>
                                      <p:tavLst>
                                        <p:tav tm="0">
                                          <p:val>
                                            <p:strVal val="#ppt_x"/>
                                          </p:val>
                                        </p:tav>
                                        <p:tav tm="100000">
                                          <p:val>
                                            <p:strVal val="#ppt_x"/>
                                          </p:val>
                                        </p:tav>
                                      </p:tavLst>
                                    </p:anim>
                                    <p:anim calcmode="lin" valueType="num">
                                      <p:cBhvr>
                                        <p:cTn id="55" dur="1000" fill="hold"/>
                                        <p:tgtEl>
                                          <p:spTgt spid="307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800"/>
                                  </p:stCondLst>
                                  <p:childTnLst>
                                    <p:set>
                                      <p:cBhvr>
                                        <p:cTn id="57" dur="1" fill="hold">
                                          <p:stCondLst>
                                            <p:cond delay="0"/>
                                          </p:stCondLst>
                                        </p:cTn>
                                        <p:tgtEl>
                                          <p:spTgt spid="3076"/>
                                        </p:tgtEl>
                                        <p:attrNameLst>
                                          <p:attrName>style.visibility</p:attrName>
                                        </p:attrNameLst>
                                      </p:cBhvr>
                                      <p:to>
                                        <p:strVal val="visible"/>
                                      </p:to>
                                    </p:set>
                                    <p:animEffect transition="in" filter="fade">
                                      <p:cBhvr>
                                        <p:cTn id="58" dur="1000"/>
                                        <p:tgtEl>
                                          <p:spTgt spid="3076"/>
                                        </p:tgtEl>
                                      </p:cBhvr>
                                    </p:animEffect>
                                    <p:anim calcmode="lin" valueType="num">
                                      <p:cBhvr>
                                        <p:cTn id="59" dur="1000" fill="hold"/>
                                        <p:tgtEl>
                                          <p:spTgt spid="3076"/>
                                        </p:tgtEl>
                                        <p:attrNameLst>
                                          <p:attrName>ppt_x</p:attrName>
                                        </p:attrNameLst>
                                      </p:cBhvr>
                                      <p:tavLst>
                                        <p:tav tm="0">
                                          <p:val>
                                            <p:strVal val="#ppt_x"/>
                                          </p:val>
                                        </p:tav>
                                        <p:tav tm="100000">
                                          <p:val>
                                            <p:strVal val="#ppt_x"/>
                                          </p:val>
                                        </p:tav>
                                      </p:tavLst>
                                    </p:anim>
                                    <p:anim calcmode="lin" valueType="num">
                                      <p:cBhvr>
                                        <p:cTn id="60" dur="1000" fill="hold"/>
                                        <p:tgtEl>
                                          <p:spTgt spid="3076"/>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1600"/>
                                  </p:stCondLst>
                                  <p:childTnLst>
                                    <p:set>
                                      <p:cBhvr>
                                        <p:cTn id="62" dur="1" fill="hold">
                                          <p:stCondLst>
                                            <p:cond delay="0"/>
                                          </p:stCondLst>
                                        </p:cTn>
                                        <p:tgtEl>
                                          <p:spTgt spid="3074"/>
                                        </p:tgtEl>
                                        <p:attrNameLst>
                                          <p:attrName>style.visibility</p:attrName>
                                        </p:attrNameLst>
                                      </p:cBhvr>
                                      <p:to>
                                        <p:strVal val="visible"/>
                                      </p:to>
                                    </p:set>
                                    <p:animEffect transition="in" filter="fade">
                                      <p:cBhvr>
                                        <p:cTn id="63" dur="1000"/>
                                        <p:tgtEl>
                                          <p:spTgt spid="3074"/>
                                        </p:tgtEl>
                                      </p:cBhvr>
                                    </p:animEffect>
                                    <p:anim calcmode="lin" valueType="num">
                                      <p:cBhvr>
                                        <p:cTn id="64" dur="1000" fill="hold"/>
                                        <p:tgtEl>
                                          <p:spTgt spid="3074"/>
                                        </p:tgtEl>
                                        <p:attrNameLst>
                                          <p:attrName>ppt_x</p:attrName>
                                        </p:attrNameLst>
                                      </p:cBhvr>
                                      <p:tavLst>
                                        <p:tav tm="0">
                                          <p:val>
                                            <p:strVal val="#ppt_x"/>
                                          </p:val>
                                        </p:tav>
                                        <p:tav tm="100000">
                                          <p:val>
                                            <p:strVal val="#ppt_x"/>
                                          </p:val>
                                        </p:tav>
                                      </p:tavLst>
                                    </p:anim>
                                    <p:anim calcmode="lin" valueType="num">
                                      <p:cBhvr>
                                        <p:cTn id="65"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514905" y="1114681"/>
            <a:ext cx="8291743" cy="454350"/>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vl3pPr marL="1200150" lvl="2" indent="-285750">
              <a:buSzPct val="80000"/>
              <a:buBlip>
                <a:blip r:embed="rId3"/>
              </a:buBlip>
              <a:defRPr>
                <a:solidFill>
                  <a:schemeClr val="bg1"/>
                </a:solidFill>
                <a:effectLst>
                  <a:outerShdw blurRad="38100" dist="38100" dir="2700000" algn="tl">
                    <a:srgbClr val="000000">
                      <a:alpha val="43137"/>
                    </a:srgbClr>
                  </a:outerShdw>
                </a:effectLst>
              </a:defRPr>
            </a:lvl3pPr>
          </a:lstStyle>
          <a:p>
            <a:r>
              <a:rPr lang="fr-FR" dirty="0" smtClean="0">
                <a:solidFill>
                  <a:prstClr val="white"/>
                </a:solidFill>
              </a:rPr>
              <a:t>Plan de communication </a:t>
            </a:r>
            <a:endParaRPr lang="fr-FR" dirty="0">
              <a:solidFill>
                <a:prstClr val="white"/>
              </a:solidFill>
            </a:endParaRPr>
          </a:p>
        </p:txBody>
      </p:sp>
      <p:sp>
        <p:nvSpPr>
          <p:cNvPr id="6" name="Titre 2"/>
          <p:cNvSpPr>
            <a:spLocks noGrp="1"/>
          </p:cNvSpPr>
          <p:nvPr>
            <p:ph type="title"/>
          </p:nvPr>
        </p:nvSpPr>
        <p:spPr>
          <a:xfrm>
            <a:off x="481533" y="373898"/>
            <a:ext cx="7303483"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INSIGNIA INNOVATION</a:t>
            </a:r>
          </a:p>
        </p:txBody>
      </p:sp>
      <p:sp>
        <p:nvSpPr>
          <p:cNvPr id="7" name="Espace réservé du contenu 10"/>
          <p:cNvSpPr txBox="1">
            <a:spLocks/>
          </p:cNvSpPr>
          <p:nvPr/>
        </p:nvSpPr>
        <p:spPr>
          <a:xfrm>
            <a:off x="514905" y="1816736"/>
            <a:ext cx="8291743" cy="1186177"/>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vl3pPr marL="1200150" lvl="2" indent="-285750">
              <a:buSzPct val="80000"/>
              <a:buBlip>
                <a:blip r:embed="rId3"/>
              </a:buBlip>
              <a:defRPr>
                <a:solidFill>
                  <a:schemeClr val="bg1"/>
                </a:solidFill>
                <a:effectLst>
                  <a:outerShdw blurRad="38100" dist="38100" dir="2700000" algn="tl">
                    <a:srgbClr val="000000">
                      <a:alpha val="43137"/>
                    </a:srgbClr>
                  </a:outerShdw>
                </a:effectLst>
              </a:defRPr>
            </a:lvl3pPr>
          </a:lstStyle>
          <a:p>
            <a:pPr lvl="1">
              <a:lnSpc>
                <a:spcPct val="150000"/>
              </a:lnSpc>
              <a:buClr>
                <a:srgbClr val="FCC000"/>
              </a:buClr>
            </a:pPr>
            <a:r>
              <a:rPr lang="fr-FR" dirty="0" smtClean="0">
                <a:solidFill>
                  <a:prstClr val="white"/>
                </a:solidFill>
              </a:rPr>
              <a:t>Mailing national de prospection sur la cible </a:t>
            </a:r>
            <a:r>
              <a:rPr lang="fr-FR" dirty="0">
                <a:solidFill>
                  <a:prstClr val="white"/>
                </a:solidFill>
              </a:rPr>
              <a:t>premium </a:t>
            </a:r>
            <a:endParaRPr lang="fr-FR" dirty="0" smtClean="0">
              <a:solidFill>
                <a:prstClr val="white"/>
              </a:solidFill>
            </a:endParaRPr>
          </a:p>
          <a:p>
            <a:pPr lvl="1">
              <a:lnSpc>
                <a:spcPct val="150000"/>
              </a:lnSpc>
              <a:buClr>
                <a:srgbClr val="FCC000"/>
              </a:buClr>
            </a:pPr>
            <a:r>
              <a:rPr lang="fr-FR" dirty="0" smtClean="0">
                <a:solidFill>
                  <a:prstClr val="white"/>
                </a:solidFill>
              </a:rPr>
              <a:t>Invitation </a:t>
            </a:r>
            <a:r>
              <a:rPr lang="fr-FR" dirty="0">
                <a:solidFill>
                  <a:prstClr val="white"/>
                </a:solidFill>
              </a:rPr>
              <a:t>à </a:t>
            </a:r>
            <a:r>
              <a:rPr lang="fr-FR" dirty="0" smtClean="0">
                <a:solidFill>
                  <a:prstClr val="white"/>
                </a:solidFill>
              </a:rPr>
              <a:t>l’essai</a:t>
            </a:r>
          </a:p>
          <a:p>
            <a:pPr lvl="1">
              <a:lnSpc>
                <a:spcPct val="150000"/>
              </a:lnSpc>
              <a:buClr>
                <a:srgbClr val="FCC000"/>
              </a:buClr>
            </a:pPr>
            <a:r>
              <a:rPr lang="fr-FR" dirty="0" smtClean="0">
                <a:solidFill>
                  <a:prstClr val="white"/>
                </a:solidFill>
              </a:rPr>
              <a:t>Campagne en presse magazine </a:t>
            </a:r>
            <a:endParaRPr lang="fr-FR" dirty="0">
              <a:solidFill>
                <a:prstClr val="white"/>
              </a:solidFill>
            </a:endParaRPr>
          </a:p>
        </p:txBody>
      </p:sp>
    </p:spTree>
    <p:extLst>
      <p:ext uri="{BB962C8B-B14F-4D97-AF65-F5344CB8AC3E}">
        <p14:creationId xmlns:p14="http://schemas.microsoft.com/office/powerpoint/2010/main" val="107173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30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anim calcmode="lin" valueType="num">
                                      <p:cBhvr>
                                        <p:cTn id="1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0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1000"/>
                                        <p:tgtEl>
                                          <p:spTgt spid="7">
                                            <p:txEl>
                                              <p:pRg st="2" end="2"/>
                                            </p:txEl>
                                          </p:spTgt>
                                        </p:tgtEl>
                                      </p:cBhvr>
                                    </p:animEffect>
                                    <p:anim calcmode="lin" valueType="num">
                                      <p:cBhvr>
                                        <p:cTn id="23"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uiExpand="1" build="p" bldLvl="5"/>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20258" y="460666"/>
            <a:ext cx="7303483" cy="2505301"/>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smtClean="0">
                <a:solidFill>
                  <a:prstClr val="white"/>
                </a:solidFill>
              </a:rPr>
              <a:t>REVEAL ADAM</a:t>
            </a:r>
          </a:p>
          <a:p>
            <a:r>
              <a:rPr lang="fr-FR" dirty="0" err="1">
                <a:solidFill>
                  <a:prstClr val="white"/>
                </a:solidFill>
              </a:rPr>
              <a:t>OPEL_ADAM_Eeveal</a:t>
            </a:r>
            <a:r>
              <a:rPr lang="fr-FR" dirty="0">
                <a:solidFill>
                  <a:prstClr val="white"/>
                </a:solidFill>
              </a:rPr>
              <a:t> </a:t>
            </a:r>
            <a:r>
              <a:rPr lang="fr-FR" dirty="0" err="1" smtClean="0">
                <a:solidFill>
                  <a:prstClr val="white"/>
                </a:solidFill>
              </a:rPr>
              <a:t>def</a:t>
            </a:r>
            <a:endParaRPr lang="fr-FR" dirty="0" smtClean="0">
              <a:solidFill>
                <a:prstClr val="white"/>
              </a:solidFill>
            </a:endParaRPr>
          </a:p>
          <a:p>
            <a:endParaRPr lang="fr-FR" dirty="0">
              <a:solidFill>
                <a:prstClr val="white"/>
              </a:solidFill>
            </a:endParaRPr>
          </a:p>
          <a:p>
            <a:r>
              <a:rPr lang="fr-FR" dirty="0" smtClean="0">
                <a:solidFill>
                  <a:prstClr val="white"/>
                </a:solidFill>
              </a:rPr>
              <a:t>+ MUSIQUE </a:t>
            </a:r>
            <a:r>
              <a:rPr lang="en-US" dirty="0">
                <a:solidFill>
                  <a:prstClr val="white"/>
                </a:solidFill>
              </a:rPr>
              <a:t>Fake Blood - I Think I Like It (Official Video HD)</a:t>
            </a:r>
            <a:endParaRPr lang="fr-FR" dirty="0">
              <a:solidFill>
                <a:prstClr val="white"/>
              </a:solidFill>
            </a:endParaRPr>
          </a:p>
        </p:txBody>
      </p:sp>
    </p:spTree>
    <p:extLst>
      <p:ext uri="{BB962C8B-B14F-4D97-AF65-F5344CB8AC3E}">
        <p14:creationId xmlns:p14="http://schemas.microsoft.com/office/powerpoint/2010/main" val="3618894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590550" y="402387"/>
            <a:ext cx="7303483"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a:solidFill>
                  <a:prstClr val="white"/>
                </a:solidFill>
              </a:rPr>
              <a:t>ADAM</a:t>
            </a:r>
          </a:p>
        </p:txBody>
      </p:sp>
      <p:pic>
        <p:nvPicPr>
          <p:cNvPr id="10242" name="Picture 2" descr="http://photo.parismatch.com/media/photos2/4.-photos-conso/auto/opel-adam/opel-adam/5112421-1-fre-FR/Opel-Adam_galleryphoto_paysage_st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966" y="883263"/>
            <a:ext cx="6644068" cy="3856666"/>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853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450001" y="380113"/>
            <a:ext cx="7303483"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Plan de lancement</a:t>
            </a:r>
          </a:p>
        </p:txBody>
      </p:sp>
      <p:grpSp>
        <p:nvGrpSpPr>
          <p:cNvPr id="11" name="Groupe 10"/>
          <p:cNvGrpSpPr/>
          <p:nvPr/>
        </p:nvGrpSpPr>
        <p:grpSpPr>
          <a:xfrm>
            <a:off x="820441" y="1936956"/>
            <a:ext cx="8367405" cy="634794"/>
            <a:chOff x="207092" y="1887794"/>
            <a:chExt cx="8671437" cy="792111"/>
          </a:xfrm>
          <a:scene3d>
            <a:camera prst="perspectiveFront" fov="2700000">
              <a:rot lat="19086000" lon="19067999" rev="3108000"/>
            </a:camera>
            <a:lightRig rig="threePt" dir="t">
              <a:rot lat="0" lon="0" rev="0"/>
            </a:lightRig>
          </a:scene3d>
        </p:grpSpPr>
        <p:sp>
          <p:nvSpPr>
            <p:cNvPr id="6" name="Chevron 5"/>
            <p:cNvSpPr/>
            <p:nvPr/>
          </p:nvSpPr>
          <p:spPr>
            <a:xfrm>
              <a:off x="207092" y="1887794"/>
              <a:ext cx="2319798" cy="792111"/>
            </a:xfrm>
            <a:prstGeom prst="chevron">
              <a:avLst/>
            </a:prstGeom>
            <a:gradFill>
              <a:gsLst>
                <a:gs pos="9000">
                  <a:schemeClr val="tx1">
                    <a:lumMod val="65000"/>
                    <a:lumOff val="35000"/>
                  </a:schemeClr>
                </a:gs>
                <a:gs pos="49000">
                  <a:schemeClr val="bg1">
                    <a:lumMod val="75000"/>
                  </a:schemeClr>
                </a:gs>
                <a:gs pos="91000">
                  <a:schemeClr val="tx1">
                    <a:lumMod val="65000"/>
                    <a:lumOff val="35000"/>
                  </a:schemeClr>
                </a:gs>
              </a:gsLst>
              <a:lin ang="5400000" scaled="0"/>
            </a:gra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prstClr val="white"/>
                  </a:solidFill>
                  <a:effectLst>
                    <a:outerShdw blurRad="38100" dist="38100" dir="2700000" algn="tl">
                      <a:srgbClr val="000000">
                        <a:alpha val="43137"/>
                      </a:srgbClr>
                    </a:outerShdw>
                  </a:effectLst>
                </a:rPr>
                <a:t>Décembre</a:t>
              </a:r>
              <a:endParaRPr lang="fr-FR" sz="2000" dirty="0">
                <a:solidFill>
                  <a:prstClr val="white"/>
                </a:solidFill>
                <a:effectLst>
                  <a:outerShdw blurRad="38100" dist="38100" dir="2700000" algn="tl">
                    <a:srgbClr val="000000">
                      <a:alpha val="43137"/>
                    </a:srgbClr>
                  </a:outerShdw>
                </a:effectLst>
              </a:endParaRPr>
            </a:p>
          </p:txBody>
        </p:sp>
        <p:sp>
          <p:nvSpPr>
            <p:cNvPr id="8" name="Chevron 7"/>
            <p:cNvSpPr/>
            <p:nvPr/>
          </p:nvSpPr>
          <p:spPr>
            <a:xfrm>
              <a:off x="2370189" y="1887794"/>
              <a:ext cx="2319798" cy="792111"/>
            </a:xfrm>
            <a:prstGeom prst="chevron">
              <a:avLst/>
            </a:prstGeom>
            <a:gradFill>
              <a:gsLst>
                <a:gs pos="9000">
                  <a:schemeClr val="tx1">
                    <a:lumMod val="65000"/>
                    <a:lumOff val="35000"/>
                  </a:schemeClr>
                </a:gs>
                <a:gs pos="49000">
                  <a:schemeClr val="bg1">
                    <a:lumMod val="75000"/>
                  </a:schemeClr>
                </a:gs>
                <a:gs pos="91000">
                  <a:schemeClr val="tx1">
                    <a:lumMod val="65000"/>
                    <a:lumOff val="35000"/>
                  </a:schemeClr>
                </a:gs>
              </a:gsLst>
              <a:lin ang="5400000" scaled="0"/>
            </a:gra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prstClr val="white"/>
                  </a:solidFill>
                  <a:effectLst>
                    <a:outerShdw blurRad="38100" dist="38100" dir="2700000" algn="tl">
                      <a:srgbClr val="000000">
                        <a:alpha val="43137"/>
                      </a:srgbClr>
                    </a:outerShdw>
                  </a:effectLst>
                </a:rPr>
                <a:t>Janvier</a:t>
              </a:r>
              <a:endParaRPr lang="fr-FR" sz="2000" dirty="0">
                <a:solidFill>
                  <a:prstClr val="white"/>
                </a:solidFill>
                <a:effectLst>
                  <a:outerShdw blurRad="38100" dist="38100" dir="2700000" algn="tl">
                    <a:srgbClr val="000000">
                      <a:alpha val="43137"/>
                    </a:srgbClr>
                  </a:outerShdw>
                </a:effectLst>
              </a:endParaRPr>
            </a:p>
          </p:txBody>
        </p:sp>
        <p:sp>
          <p:nvSpPr>
            <p:cNvPr id="9" name="Chevron 8"/>
            <p:cNvSpPr/>
            <p:nvPr/>
          </p:nvSpPr>
          <p:spPr>
            <a:xfrm>
              <a:off x="4464460" y="1887794"/>
              <a:ext cx="2319798" cy="792111"/>
            </a:xfrm>
            <a:prstGeom prst="chevron">
              <a:avLst/>
            </a:prstGeom>
            <a:gradFill>
              <a:gsLst>
                <a:gs pos="9000">
                  <a:schemeClr val="tx1">
                    <a:lumMod val="65000"/>
                    <a:lumOff val="35000"/>
                  </a:schemeClr>
                </a:gs>
                <a:gs pos="49000">
                  <a:schemeClr val="bg1">
                    <a:lumMod val="75000"/>
                  </a:schemeClr>
                </a:gs>
                <a:gs pos="91000">
                  <a:schemeClr val="tx1">
                    <a:lumMod val="65000"/>
                    <a:lumOff val="35000"/>
                  </a:schemeClr>
                </a:gs>
              </a:gsLst>
              <a:lin ang="5400000" scaled="0"/>
            </a:gra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err="1" smtClean="0">
                  <a:solidFill>
                    <a:prstClr val="white"/>
                  </a:solidFill>
                  <a:effectLst>
                    <a:outerShdw blurRad="38100" dist="38100" dir="2700000" algn="tl">
                      <a:srgbClr val="000000">
                        <a:alpha val="43137"/>
                      </a:srgbClr>
                    </a:outerShdw>
                  </a:effectLst>
                </a:rPr>
                <a:t>Fevrier</a:t>
              </a:r>
              <a:endParaRPr lang="fr-FR" sz="2000" dirty="0">
                <a:solidFill>
                  <a:prstClr val="white"/>
                </a:solidFill>
                <a:effectLst>
                  <a:outerShdw blurRad="38100" dist="38100" dir="2700000" algn="tl">
                    <a:srgbClr val="000000">
                      <a:alpha val="43137"/>
                    </a:srgbClr>
                  </a:outerShdw>
                </a:effectLst>
              </a:endParaRPr>
            </a:p>
          </p:txBody>
        </p:sp>
        <p:sp>
          <p:nvSpPr>
            <p:cNvPr id="10" name="Chevron 9"/>
            <p:cNvSpPr/>
            <p:nvPr/>
          </p:nvSpPr>
          <p:spPr>
            <a:xfrm>
              <a:off x="6558731" y="1887794"/>
              <a:ext cx="2319798" cy="792111"/>
            </a:xfrm>
            <a:prstGeom prst="chevron">
              <a:avLst/>
            </a:prstGeom>
            <a:solidFill>
              <a:schemeClr val="accent3">
                <a:lumMod val="25000"/>
              </a:schemeClr>
            </a:solidFill>
            <a:ln w="34925">
              <a:solidFill>
                <a:srgbClr val="FFFFFF"/>
              </a:solidFill>
            </a:ln>
            <a:effectLst>
              <a:outerShdw blurRad="317500" dir="2700000" algn="ctr">
                <a:srgbClr val="000000">
                  <a:alpha val="43000"/>
                </a:srgbClr>
              </a:outerShdw>
            </a:effectLst>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prstClr val="white"/>
                  </a:solidFill>
                  <a:effectLst>
                    <a:outerShdw blurRad="38100" dist="38100" dir="2700000" algn="tl">
                      <a:srgbClr val="000000">
                        <a:alpha val="43137"/>
                      </a:srgbClr>
                    </a:outerShdw>
                  </a:effectLst>
                </a:rPr>
                <a:t>Mars</a:t>
              </a:r>
              <a:endParaRPr lang="fr-FR" sz="2000" dirty="0">
                <a:solidFill>
                  <a:prstClr val="white"/>
                </a:solidFill>
                <a:effectLst>
                  <a:outerShdw blurRad="38100" dist="38100" dir="2700000" algn="tl">
                    <a:srgbClr val="000000">
                      <a:alpha val="43137"/>
                    </a:srgbClr>
                  </a:outerShdw>
                </a:effectLst>
              </a:endParaRPr>
            </a:p>
          </p:txBody>
        </p:sp>
      </p:grpSp>
      <p:grpSp>
        <p:nvGrpSpPr>
          <p:cNvPr id="32" name="Groupe 31"/>
          <p:cNvGrpSpPr/>
          <p:nvPr/>
        </p:nvGrpSpPr>
        <p:grpSpPr>
          <a:xfrm>
            <a:off x="138881" y="2172928"/>
            <a:ext cx="2664542" cy="1115880"/>
            <a:chOff x="138881" y="2172928"/>
            <a:chExt cx="2664542" cy="1115880"/>
          </a:xfrm>
        </p:grpSpPr>
        <p:sp>
          <p:nvSpPr>
            <p:cNvPr id="7" name="ZoneTexte 6"/>
            <p:cNvSpPr txBox="1"/>
            <p:nvPr/>
          </p:nvSpPr>
          <p:spPr>
            <a:xfrm>
              <a:off x="138881" y="2172928"/>
              <a:ext cx="2664542" cy="373626"/>
            </a:xfrm>
            <a:prstGeom prst="rect">
              <a:avLst/>
            </a:prstGeom>
          </p:spPr>
          <p:txBody>
            <a:bodyPr vert="horz" wrap="none" lIns="91440" tIns="45720" rIns="91440" bIns="45720" rtlCol="0">
              <a:noAutofit/>
            </a:bodyPr>
            <a:lstStyle/>
            <a:p>
              <a:r>
                <a:rPr lang="fr-FR" sz="2000" dirty="0" smtClean="0">
                  <a:solidFill>
                    <a:prstClr val="white"/>
                  </a:solidFill>
                  <a:effectLst>
                    <a:outerShdw blurRad="38100" dist="38100" dir="2700000" algn="tl">
                      <a:srgbClr val="000000">
                        <a:alpha val="43137"/>
                      </a:srgbClr>
                    </a:outerShdw>
                  </a:effectLst>
                </a:rPr>
                <a:t>Formation réseau</a:t>
              </a:r>
              <a:endParaRPr lang="fr-FR" sz="2000" dirty="0">
                <a:solidFill>
                  <a:prstClr val="white"/>
                </a:solidFill>
                <a:effectLst>
                  <a:outerShdw blurRad="38100" dist="38100" dir="2700000" algn="tl">
                    <a:srgbClr val="000000">
                      <a:alpha val="43137"/>
                    </a:srgbClr>
                  </a:outerShdw>
                </a:effectLst>
              </a:endParaRPr>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584" t="3126" r="37210" b="86631"/>
            <a:stretch/>
          </p:blipFill>
          <p:spPr bwMode="auto">
            <a:xfrm>
              <a:off x="317600" y="2648996"/>
              <a:ext cx="1029420" cy="639812"/>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Forme libre 18"/>
            <p:cNvSpPr/>
            <p:nvPr/>
          </p:nvSpPr>
          <p:spPr>
            <a:xfrm>
              <a:off x="245807" y="2576050"/>
              <a:ext cx="2060780" cy="442451"/>
            </a:xfrm>
            <a:custGeom>
              <a:avLst/>
              <a:gdLst>
                <a:gd name="connsiteX0" fmla="*/ 1858297 w 1858297"/>
                <a:gd name="connsiteY0" fmla="*/ 550606 h 550606"/>
                <a:gd name="connsiteX1" fmla="*/ 1504336 w 1858297"/>
                <a:gd name="connsiteY1" fmla="*/ 0 h 550606"/>
                <a:gd name="connsiteX2" fmla="*/ 0 w 1858297"/>
                <a:gd name="connsiteY2" fmla="*/ 0 h 550606"/>
                <a:gd name="connsiteX3" fmla="*/ 39329 w 1858297"/>
                <a:gd name="connsiteY3" fmla="*/ 0 h 550606"/>
              </a:gdLst>
              <a:ahLst/>
              <a:cxnLst>
                <a:cxn ang="0">
                  <a:pos x="connsiteX0" y="connsiteY0"/>
                </a:cxn>
                <a:cxn ang="0">
                  <a:pos x="connsiteX1" y="connsiteY1"/>
                </a:cxn>
                <a:cxn ang="0">
                  <a:pos x="connsiteX2" y="connsiteY2"/>
                </a:cxn>
                <a:cxn ang="0">
                  <a:pos x="connsiteX3" y="connsiteY3"/>
                </a:cxn>
              </a:cxnLst>
              <a:rect l="l" t="t" r="r" b="b"/>
              <a:pathLst>
                <a:path w="1858297" h="550606">
                  <a:moveTo>
                    <a:pt x="1858297" y="550606"/>
                  </a:moveTo>
                  <a:lnTo>
                    <a:pt x="1504336" y="0"/>
                  </a:lnTo>
                  <a:lnTo>
                    <a:pt x="0" y="0"/>
                  </a:lnTo>
                  <a:lnTo>
                    <a:pt x="39329"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grpSp>
        <p:nvGrpSpPr>
          <p:cNvPr id="36" name="Groupe 35"/>
          <p:cNvGrpSpPr/>
          <p:nvPr/>
        </p:nvGrpSpPr>
        <p:grpSpPr>
          <a:xfrm>
            <a:off x="3932903" y="3028335"/>
            <a:ext cx="2674353" cy="1415846"/>
            <a:chOff x="3932903" y="3028335"/>
            <a:chExt cx="2674353" cy="1415846"/>
          </a:xfrm>
        </p:grpSpPr>
        <p:sp>
          <p:nvSpPr>
            <p:cNvPr id="14" name="ZoneTexte 13"/>
            <p:cNvSpPr txBox="1"/>
            <p:nvPr/>
          </p:nvSpPr>
          <p:spPr>
            <a:xfrm>
              <a:off x="3942714" y="3452253"/>
              <a:ext cx="2664542" cy="373626"/>
            </a:xfrm>
            <a:prstGeom prst="rect">
              <a:avLst/>
            </a:prstGeom>
          </p:spPr>
          <p:txBody>
            <a:bodyPr vert="horz" wrap="none" lIns="91440" tIns="45720" rIns="91440" bIns="45720" rtlCol="0">
              <a:noAutofit/>
            </a:bodyPr>
            <a:lstStyle/>
            <a:p>
              <a:r>
                <a:rPr lang="fr-FR" sz="2000" dirty="0" smtClean="0">
                  <a:solidFill>
                    <a:prstClr val="white"/>
                  </a:solidFill>
                  <a:effectLst>
                    <a:outerShdw blurRad="38100" dist="38100" dir="2700000" algn="tl">
                      <a:srgbClr val="000000">
                        <a:alpha val="43137"/>
                      </a:srgbClr>
                    </a:outerShdw>
                  </a:effectLst>
                </a:rPr>
                <a:t>Ouverture tables</a:t>
              </a:r>
              <a:br>
                <a:rPr lang="fr-FR" sz="2000" dirty="0" smtClean="0">
                  <a:solidFill>
                    <a:prstClr val="white"/>
                  </a:solidFill>
                  <a:effectLst>
                    <a:outerShdw blurRad="38100" dist="38100" dir="2700000" algn="tl">
                      <a:srgbClr val="000000">
                        <a:alpha val="43137"/>
                      </a:srgbClr>
                    </a:outerShdw>
                  </a:effectLst>
                </a:rPr>
              </a:br>
              <a:r>
                <a:rPr lang="fr-FR" sz="2000" dirty="0" smtClean="0">
                  <a:solidFill>
                    <a:prstClr val="white"/>
                  </a:solidFill>
                  <a:effectLst>
                    <a:outerShdw blurRad="38100" dist="38100" dir="2700000" algn="tl">
                      <a:srgbClr val="000000">
                        <a:alpha val="43137"/>
                      </a:srgbClr>
                    </a:outerShdw>
                  </a:effectLst>
                </a:rPr>
                <a:t> pour commandes clients</a:t>
              </a:r>
            </a:p>
            <a:p>
              <a:r>
                <a:rPr lang="fr-FR" sz="2000" dirty="0" smtClean="0">
                  <a:solidFill>
                    <a:prstClr val="white"/>
                  </a:solidFill>
                  <a:effectLst>
                    <a:outerShdw blurRad="38100" dist="38100" dir="2700000" algn="tl">
                      <a:srgbClr val="000000">
                        <a:alpha val="43137"/>
                      </a:srgbClr>
                    </a:outerShdw>
                  </a:effectLst>
                </a:rPr>
                <a:t>(arrivage Mars)</a:t>
              </a:r>
              <a:endParaRPr lang="fr-FR" sz="2000" dirty="0">
                <a:solidFill>
                  <a:prstClr val="white"/>
                </a:solidFill>
                <a:effectLst>
                  <a:outerShdw blurRad="38100" dist="38100" dir="2700000" algn="tl">
                    <a:srgbClr val="000000">
                      <a:alpha val="43137"/>
                    </a:srgbClr>
                  </a:outerShdw>
                </a:effectLst>
              </a:endParaRPr>
            </a:p>
          </p:txBody>
        </p:sp>
        <p:sp>
          <p:nvSpPr>
            <p:cNvPr id="31" name="Forme libre 30"/>
            <p:cNvSpPr/>
            <p:nvPr/>
          </p:nvSpPr>
          <p:spPr>
            <a:xfrm>
              <a:off x="3932903" y="3028335"/>
              <a:ext cx="2261420" cy="1415846"/>
            </a:xfrm>
            <a:custGeom>
              <a:avLst/>
              <a:gdLst>
                <a:gd name="connsiteX0" fmla="*/ 0 w 2261420"/>
                <a:gd name="connsiteY0" fmla="*/ 0 h 1415846"/>
                <a:gd name="connsiteX1" fmla="*/ 0 w 2261420"/>
                <a:gd name="connsiteY1" fmla="*/ 1415846 h 1415846"/>
                <a:gd name="connsiteX2" fmla="*/ 2261420 w 2261420"/>
                <a:gd name="connsiteY2" fmla="*/ 1415846 h 1415846"/>
              </a:gdLst>
              <a:ahLst/>
              <a:cxnLst>
                <a:cxn ang="0">
                  <a:pos x="connsiteX0" y="connsiteY0"/>
                </a:cxn>
                <a:cxn ang="0">
                  <a:pos x="connsiteX1" y="connsiteY1"/>
                </a:cxn>
                <a:cxn ang="0">
                  <a:pos x="connsiteX2" y="connsiteY2"/>
                </a:cxn>
              </a:cxnLst>
              <a:rect l="l" t="t" r="r" b="b"/>
              <a:pathLst>
                <a:path w="2261420" h="1415846">
                  <a:moveTo>
                    <a:pt x="0" y="0"/>
                  </a:moveTo>
                  <a:lnTo>
                    <a:pt x="0" y="1415846"/>
                  </a:lnTo>
                  <a:lnTo>
                    <a:pt x="2261420" y="1415846"/>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grpSp>
        <p:nvGrpSpPr>
          <p:cNvPr id="35" name="Groupe 34"/>
          <p:cNvGrpSpPr/>
          <p:nvPr/>
        </p:nvGrpSpPr>
        <p:grpSpPr>
          <a:xfrm>
            <a:off x="1905527" y="1571571"/>
            <a:ext cx="2121401" cy="965151"/>
            <a:chOff x="1905527" y="1571571"/>
            <a:chExt cx="2121401" cy="965151"/>
          </a:xfrm>
        </p:grpSpPr>
        <p:sp>
          <p:nvSpPr>
            <p:cNvPr id="12" name="ZoneTexte 11"/>
            <p:cNvSpPr txBox="1"/>
            <p:nvPr/>
          </p:nvSpPr>
          <p:spPr>
            <a:xfrm>
              <a:off x="1905527" y="1571571"/>
              <a:ext cx="1612183" cy="373626"/>
            </a:xfrm>
            <a:prstGeom prst="rect">
              <a:avLst/>
            </a:prstGeom>
          </p:spPr>
          <p:txBody>
            <a:bodyPr vert="horz" wrap="none" lIns="91440" tIns="45720" rIns="91440" bIns="45720" rtlCol="0">
              <a:noAutofit/>
            </a:bodyPr>
            <a:lstStyle/>
            <a:p>
              <a:r>
                <a:rPr lang="fr-FR" sz="2000" dirty="0" smtClean="0">
                  <a:solidFill>
                    <a:prstClr val="white"/>
                  </a:solidFill>
                  <a:effectLst>
                    <a:outerShdw blurRad="38100" dist="38100" dir="2700000" algn="tl">
                      <a:srgbClr val="000000">
                        <a:alpha val="43137"/>
                      </a:srgbClr>
                    </a:outerShdw>
                  </a:effectLst>
                </a:rPr>
                <a:t>Livraison PLV</a:t>
              </a:r>
              <a:endParaRPr lang="fr-FR" sz="2000" dirty="0">
                <a:solidFill>
                  <a:prstClr val="white"/>
                </a:solidFill>
                <a:effectLst>
                  <a:outerShdw blurRad="38100" dist="38100" dir="2700000" algn="tl">
                    <a:srgbClr val="000000">
                      <a:alpha val="43137"/>
                    </a:srgbClr>
                  </a:outerShdw>
                </a:effectLst>
              </a:endParaRPr>
            </a:p>
          </p:txBody>
        </p:sp>
        <p:sp>
          <p:nvSpPr>
            <p:cNvPr id="21" name="Forme libre 20"/>
            <p:cNvSpPr/>
            <p:nvPr/>
          </p:nvSpPr>
          <p:spPr>
            <a:xfrm>
              <a:off x="1966148" y="1951702"/>
              <a:ext cx="2060780" cy="442451"/>
            </a:xfrm>
            <a:custGeom>
              <a:avLst/>
              <a:gdLst>
                <a:gd name="connsiteX0" fmla="*/ 1858297 w 1858297"/>
                <a:gd name="connsiteY0" fmla="*/ 550606 h 550606"/>
                <a:gd name="connsiteX1" fmla="*/ 1504336 w 1858297"/>
                <a:gd name="connsiteY1" fmla="*/ 0 h 550606"/>
                <a:gd name="connsiteX2" fmla="*/ 0 w 1858297"/>
                <a:gd name="connsiteY2" fmla="*/ 0 h 550606"/>
                <a:gd name="connsiteX3" fmla="*/ 39329 w 1858297"/>
                <a:gd name="connsiteY3" fmla="*/ 0 h 550606"/>
              </a:gdLst>
              <a:ahLst/>
              <a:cxnLst>
                <a:cxn ang="0">
                  <a:pos x="connsiteX0" y="connsiteY0"/>
                </a:cxn>
                <a:cxn ang="0">
                  <a:pos x="connsiteX1" y="connsiteY1"/>
                </a:cxn>
                <a:cxn ang="0">
                  <a:pos x="connsiteX2" y="connsiteY2"/>
                </a:cxn>
                <a:cxn ang="0">
                  <a:pos x="connsiteX3" y="connsiteY3"/>
                </a:cxn>
              </a:cxnLst>
              <a:rect l="l" t="t" r="r" b="b"/>
              <a:pathLst>
                <a:path w="1858297" h="550606">
                  <a:moveTo>
                    <a:pt x="1858297" y="550606"/>
                  </a:moveTo>
                  <a:lnTo>
                    <a:pt x="1504336" y="0"/>
                  </a:lnTo>
                  <a:lnTo>
                    <a:pt x="0" y="0"/>
                  </a:lnTo>
                  <a:lnTo>
                    <a:pt x="39329"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7424" t="3126" r="15458" b="86631"/>
            <a:stretch/>
          </p:blipFill>
          <p:spPr bwMode="auto">
            <a:xfrm>
              <a:off x="2198401" y="2000447"/>
              <a:ext cx="1210044" cy="536275"/>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9" name="Groupe 38"/>
          <p:cNvGrpSpPr/>
          <p:nvPr/>
        </p:nvGrpSpPr>
        <p:grpSpPr>
          <a:xfrm>
            <a:off x="7555999" y="391038"/>
            <a:ext cx="1612183" cy="1909711"/>
            <a:chOff x="7555999" y="391038"/>
            <a:chExt cx="1612183" cy="1909711"/>
          </a:xfrm>
        </p:grpSpPr>
        <p:sp>
          <p:nvSpPr>
            <p:cNvPr id="16" name="ZoneTexte 15"/>
            <p:cNvSpPr txBox="1"/>
            <p:nvPr/>
          </p:nvSpPr>
          <p:spPr>
            <a:xfrm>
              <a:off x="7555999" y="1632156"/>
              <a:ext cx="1612183" cy="373626"/>
            </a:xfrm>
            <a:prstGeom prst="rect">
              <a:avLst/>
            </a:prstGeom>
          </p:spPr>
          <p:txBody>
            <a:bodyPr vert="horz" wrap="none" lIns="91440" tIns="45720" rIns="91440" bIns="45720" rtlCol="0">
              <a:noAutofit/>
            </a:bodyPr>
            <a:lstStyle/>
            <a:p>
              <a:r>
                <a:rPr lang="fr-FR" sz="2000" dirty="0" smtClean="0">
                  <a:solidFill>
                    <a:prstClr val="white"/>
                  </a:solidFill>
                  <a:effectLst>
                    <a:outerShdw blurRad="38100" dist="38100" dir="2700000" algn="tl">
                      <a:srgbClr val="000000">
                        <a:alpha val="43137"/>
                      </a:srgbClr>
                    </a:outerShdw>
                  </a:effectLst>
                </a:rPr>
                <a:t>Lancement</a:t>
              </a:r>
            </a:p>
            <a:p>
              <a:r>
                <a:rPr lang="fr-FR" sz="2000" dirty="0" smtClean="0">
                  <a:solidFill>
                    <a:prstClr val="white"/>
                  </a:solidFill>
                  <a:effectLst>
                    <a:outerShdw blurRad="38100" dist="38100" dir="2700000" algn="tl">
                      <a:srgbClr val="000000">
                        <a:alpha val="43137"/>
                      </a:srgbClr>
                    </a:outerShdw>
                  </a:effectLst>
                </a:rPr>
                <a:t>16/17 mars</a:t>
              </a:r>
              <a:endParaRPr lang="fr-FR" sz="2000" dirty="0">
                <a:solidFill>
                  <a:prstClr val="white"/>
                </a:solidFill>
                <a:effectLst>
                  <a:outerShdw blurRad="38100" dist="38100" dir="2700000" algn="tl">
                    <a:srgbClr val="000000">
                      <a:alpha val="43137"/>
                    </a:srgbClr>
                  </a:outerShdw>
                </a:effectLst>
              </a:endParaRPr>
            </a:p>
          </p:txBody>
        </p:sp>
        <p:sp>
          <p:nvSpPr>
            <p:cNvPr id="28" name="Forme libre 27"/>
            <p:cNvSpPr/>
            <p:nvPr/>
          </p:nvSpPr>
          <p:spPr>
            <a:xfrm>
              <a:off x="7580667" y="1622324"/>
              <a:ext cx="1061888" cy="678425"/>
            </a:xfrm>
            <a:custGeom>
              <a:avLst/>
              <a:gdLst>
                <a:gd name="connsiteX0" fmla="*/ 0 w 1514168"/>
                <a:gd name="connsiteY0" fmla="*/ 0 h 678425"/>
                <a:gd name="connsiteX1" fmla="*/ 0 w 1514168"/>
                <a:gd name="connsiteY1" fmla="*/ 668593 h 678425"/>
                <a:gd name="connsiteX2" fmla="*/ 1504336 w 1514168"/>
                <a:gd name="connsiteY2" fmla="*/ 668593 h 678425"/>
                <a:gd name="connsiteX3" fmla="*/ 1514168 w 1514168"/>
                <a:gd name="connsiteY3" fmla="*/ 678425 h 678425"/>
              </a:gdLst>
              <a:ahLst/>
              <a:cxnLst>
                <a:cxn ang="0">
                  <a:pos x="connsiteX0" y="connsiteY0"/>
                </a:cxn>
                <a:cxn ang="0">
                  <a:pos x="connsiteX1" y="connsiteY1"/>
                </a:cxn>
                <a:cxn ang="0">
                  <a:pos x="connsiteX2" y="connsiteY2"/>
                </a:cxn>
                <a:cxn ang="0">
                  <a:pos x="connsiteX3" y="connsiteY3"/>
                </a:cxn>
              </a:cxnLst>
              <a:rect l="l" t="t" r="r" b="b"/>
              <a:pathLst>
                <a:path w="1514168" h="678425">
                  <a:moveTo>
                    <a:pt x="0" y="0"/>
                  </a:moveTo>
                  <a:lnTo>
                    <a:pt x="0" y="668593"/>
                  </a:lnTo>
                  <a:lnTo>
                    <a:pt x="1504336" y="668593"/>
                  </a:lnTo>
                  <a:lnTo>
                    <a:pt x="1514168" y="67842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2290" name="Picture 2" descr="Abordable - Opel Adam. Sous le charme du blitz - ParisMatch.co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5725" y="391038"/>
              <a:ext cx="1147420" cy="666845"/>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grpSp>
        <p:nvGrpSpPr>
          <p:cNvPr id="37" name="Groupe 36"/>
          <p:cNvGrpSpPr/>
          <p:nvPr/>
        </p:nvGrpSpPr>
        <p:grpSpPr>
          <a:xfrm>
            <a:off x="3731006" y="905695"/>
            <a:ext cx="2227924" cy="1039502"/>
            <a:chOff x="3731006" y="905695"/>
            <a:chExt cx="2227924" cy="1039502"/>
          </a:xfrm>
        </p:grpSpPr>
        <p:sp>
          <p:nvSpPr>
            <p:cNvPr id="13" name="ZoneTexte 12"/>
            <p:cNvSpPr txBox="1"/>
            <p:nvPr/>
          </p:nvSpPr>
          <p:spPr>
            <a:xfrm>
              <a:off x="3731006" y="905695"/>
              <a:ext cx="1612183" cy="373626"/>
            </a:xfrm>
            <a:prstGeom prst="rect">
              <a:avLst/>
            </a:prstGeom>
          </p:spPr>
          <p:txBody>
            <a:bodyPr vert="horz" wrap="none" lIns="91440" tIns="45720" rIns="91440" bIns="45720" rtlCol="0">
              <a:noAutofit/>
            </a:bodyPr>
            <a:lstStyle/>
            <a:p>
              <a:r>
                <a:rPr lang="fr-FR" sz="2000" dirty="0" smtClean="0">
                  <a:solidFill>
                    <a:prstClr val="white"/>
                  </a:solidFill>
                  <a:effectLst>
                    <a:outerShdw blurRad="38100" dist="38100" dir="2700000" algn="tl">
                      <a:srgbClr val="000000">
                        <a:alpha val="43137"/>
                      </a:srgbClr>
                    </a:outerShdw>
                  </a:effectLst>
                </a:rPr>
                <a:t>Livraison Catalogue</a:t>
              </a:r>
              <a:endParaRPr lang="fr-FR" sz="2000" dirty="0">
                <a:solidFill>
                  <a:prstClr val="white"/>
                </a:solidFill>
                <a:effectLst>
                  <a:outerShdw blurRad="38100" dist="38100" dir="2700000" algn="tl">
                    <a:srgbClr val="000000">
                      <a:alpha val="43137"/>
                    </a:srgbClr>
                  </a:outerShdw>
                </a:effectLst>
              </a:endParaRPr>
            </a:p>
          </p:txBody>
        </p:sp>
        <p:sp>
          <p:nvSpPr>
            <p:cNvPr id="22" name="Forme libre 21"/>
            <p:cNvSpPr/>
            <p:nvPr/>
          </p:nvSpPr>
          <p:spPr>
            <a:xfrm>
              <a:off x="3898150" y="1268925"/>
              <a:ext cx="2060780" cy="442451"/>
            </a:xfrm>
            <a:custGeom>
              <a:avLst/>
              <a:gdLst>
                <a:gd name="connsiteX0" fmla="*/ 1858297 w 1858297"/>
                <a:gd name="connsiteY0" fmla="*/ 550606 h 550606"/>
                <a:gd name="connsiteX1" fmla="*/ 1504336 w 1858297"/>
                <a:gd name="connsiteY1" fmla="*/ 0 h 550606"/>
                <a:gd name="connsiteX2" fmla="*/ 0 w 1858297"/>
                <a:gd name="connsiteY2" fmla="*/ 0 h 550606"/>
                <a:gd name="connsiteX3" fmla="*/ 39329 w 1858297"/>
                <a:gd name="connsiteY3" fmla="*/ 0 h 550606"/>
              </a:gdLst>
              <a:ahLst/>
              <a:cxnLst>
                <a:cxn ang="0">
                  <a:pos x="connsiteX0" y="connsiteY0"/>
                </a:cxn>
                <a:cxn ang="0">
                  <a:pos x="connsiteX1" y="connsiteY1"/>
                </a:cxn>
                <a:cxn ang="0">
                  <a:pos x="connsiteX2" y="connsiteY2"/>
                </a:cxn>
                <a:cxn ang="0">
                  <a:pos x="connsiteX3" y="connsiteY3"/>
                </a:cxn>
              </a:cxnLst>
              <a:rect l="l" t="t" r="r" b="b"/>
              <a:pathLst>
                <a:path w="1858297" h="550606">
                  <a:moveTo>
                    <a:pt x="1858297" y="550606"/>
                  </a:moveTo>
                  <a:lnTo>
                    <a:pt x="1504336" y="0"/>
                  </a:lnTo>
                  <a:lnTo>
                    <a:pt x="0" y="0"/>
                  </a:lnTo>
                  <a:lnTo>
                    <a:pt x="39329"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2292" name="Picture 4" descr="Tout pour plaire - Opel Adam. Sous le charme du blitz - ParisMatch.co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632" r="13084"/>
            <a:stretch/>
          </p:blipFill>
          <p:spPr bwMode="auto">
            <a:xfrm>
              <a:off x="4211303" y="1318545"/>
              <a:ext cx="651587" cy="626652"/>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grpSp>
        <p:nvGrpSpPr>
          <p:cNvPr id="38" name="Groupe 37"/>
          <p:cNvGrpSpPr/>
          <p:nvPr/>
        </p:nvGrpSpPr>
        <p:grpSpPr>
          <a:xfrm>
            <a:off x="6351639" y="2094271"/>
            <a:ext cx="1887361" cy="2060560"/>
            <a:chOff x="6351639" y="2094271"/>
            <a:chExt cx="1887361" cy="2060560"/>
          </a:xfrm>
        </p:grpSpPr>
        <p:sp>
          <p:nvSpPr>
            <p:cNvPr id="15" name="ZoneTexte 14"/>
            <p:cNvSpPr txBox="1"/>
            <p:nvPr/>
          </p:nvSpPr>
          <p:spPr>
            <a:xfrm>
              <a:off x="6351639" y="2644875"/>
              <a:ext cx="1612183" cy="373626"/>
            </a:xfrm>
            <a:prstGeom prst="rect">
              <a:avLst/>
            </a:prstGeom>
          </p:spPr>
          <p:txBody>
            <a:bodyPr vert="horz" wrap="none" lIns="91440" tIns="45720" rIns="91440" bIns="45720" rtlCol="0">
              <a:noAutofit/>
            </a:bodyPr>
            <a:lstStyle/>
            <a:p>
              <a:r>
                <a:rPr lang="fr-FR" sz="2000" dirty="0" smtClean="0">
                  <a:solidFill>
                    <a:prstClr val="white"/>
                  </a:solidFill>
                  <a:effectLst>
                    <a:outerShdw blurRad="38100" dist="38100" dir="2700000" algn="tl">
                      <a:srgbClr val="000000">
                        <a:alpha val="43137"/>
                      </a:srgbClr>
                    </a:outerShdw>
                  </a:effectLst>
                </a:rPr>
                <a:t>Livraison véhicules</a:t>
              </a:r>
              <a:br>
                <a:rPr lang="fr-FR" sz="2000" dirty="0" smtClean="0">
                  <a:solidFill>
                    <a:prstClr val="white"/>
                  </a:solidFill>
                  <a:effectLst>
                    <a:outerShdw blurRad="38100" dist="38100" dir="2700000" algn="tl">
                      <a:srgbClr val="000000">
                        <a:alpha val="43137"/>
                      </a:srgbClr>
                    </a:outerShdw>
                  </a:effectLst>
                </a:rPr>
              </a:br>
              <a:r>
                <a:rPr lang="fr-FR" sz="2000" dirty="0" smtClean="0">
                  <a:solidFill>
                    <a:prstClr val="white"/>
                  </a:solidFill>
                  <a:effectLst>
                    <a:outerShdw blurRad="38100" dist="38100" dir="2700000" algn="tl">
                      <a:srgbClr val="000000">
                        <a:alpha val="43137"/>
                      </a:srgbClr>
                    </a:outerShdw>
                  </a:effectLst>
                </a:rPr>
                <a:t>de lancement</a:t>
              </a:r>
              <a:endParaRPr lang="fr-FR" sz="2000" dirty="0">
                <a:solidFill>
                  <a:prstClr val="white"/>
                </a:solidFill>
                <a:effectLst>
                  <a:outerShdw blurRad="38100" dist="38100" dir="2700000" algn="tl">
                    <a:srgbClr val="000000">
                      <a:alpha val="43137"/>
                    </a:srgbClr>
                  </a:outerShdw>
                </a:effectLst>
              </a:endParaRPr>
            </a:p>
          </p:txBody>
        </p:sp>
        <p:sp>
          <p:nvSpPr>
            <p:cNvPr id="30" name="Forme libre 29"/>
            <p:cNvSpPr/>
            <p:nvPr/>
          </p:nvSpPr>
          <p:spPr>
            <a:xfrm>
              <a:off x="6351639" y="2094271"/>
              <a:ext cx="1661651" cy="1179871"/>
            </a:xfrm>
            <a:custGeom>
              <a:avLst/>
              <a:gdLst>
                <a:gd name="connsiteX0" fmla="*/ 0 w 1661651"/>
                <a:gd name="connsiteY0" fmla="*/ 0 h 1179871"/>
                <a:gd name="connsiteX1" fmla="*/ 0 w 1661651"/>
                <a:gd name="connsiteY1" fmla="*/ 1179871 h 1179871"/>
                <a:gd name="connsiteX2" fmla="*/ 1661651 w 1661651"/>
                <a:gd name="connsiteY2" fmla="*/ 1179871 h 1179871"/>
              </a:gdLst>
              <a:ahLst/>
              <a:cxnLst>
                <a:cxn ang="0">
                  <a:pos x="connsiteX0" y="connsiteY0"/>
                </a:cxn>
                <a:cxn ang="0">
                  <a:pos x="connsiteX1" y="connsiteY1"/>
                </a:cxn>
                <a:cxn ang="0">
                  <a:pos x="connsiteX2" y="connsiteY2"/>
                </a:cxn>
              </a:cxnLst>
              <a:rect l="l" t="t" r="r" b="b"/>
              <a:pathLst>
                <a:path w="1661651" h="1179871">
                  <a:moveTo>
                    <a:pt x="0" y="0"/>
                  </a:moveTo>
                  <a:lnTo>
                    <a:pt x="0" y="1179871"/>
                  </a:lnTo>
                  <a:lnTo>
                    <a:pt x="1661651" y="1179871"/>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12294" name="Picture 6" descr="Citadine d'abord - Opel Adam. Sous le charme du blitz - ParisMatch.co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00477" y="3376923"/>
              <a:ext cx="1338523" cy="777908"/>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81092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2000"/>
                                        <p:tgtEl>
                                          <p:spTgt spid="11"/>
                                        </p:tgtEl>
                                      </p:cBhvr>
                                    </p:animEffect>
                                  </p:childTnLst>
                                </p:cTn>
                              </p:par>
                            </p:childTnLst>
                          </p:cTn>
                        </p:par>
                        <p:par>
                          <p:cTn id="14" fill="hold">
                            <p:stCondLst>
                              <p:cond delay="3500"/>
                            </p:stCondLst>
                            <p:childTnLst>
                              <p:par>
                                <p:cTn id="15" presetID="47"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par>
                          <p:cTn id="20" fill="hold">
                            <p:stCondLst>
                              <p:cond delay="4500"/>
                            </p:stCondLst>
                            <p:childTnLst>
                              <p:par>
                                <p:cTn id="21" presetID="42"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5500"/>
                            </p:stCondLst>
                            <p:childTnLst>
                              <p:par>
                                <p:cTn id="27" presetID="47" presetClass="entr" presetSubtype="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6500"/>
                            </p:stCondLst>
                            <p:childTnLst>
                              <p:par>
                                <p:cTn id="33" presetID="47"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7500"/>
                            </p:stCondLst>
                            <p:childTnLst>
                              <p:par>
                                <p:cTn id="39" presetID="42"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childTnLst>
                          </p:cTn>
                        </p:par>
                        <p:par>
                          <p:cTn id="44" fill="hold">
                            <p:stCondLst>
                              <p:cond delay="85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Ellipse 26"/>
          <p:cNvSpPr/>
          <p:nvPr/>
        </p:nvSpPr>
        <p:spPr>
          <a:xfrm>
            <a:off x="6241805" y="3281999"/>
            <a:ext cx="2249486" cy="1023041"/>
          </a:xfrm>
          <a:prstGeom prst="ellipse">
            <a:avLst/>
          </a:prstGeom>
          <a:gradFill flip="none" rotWithShape="1">
            <a:gsLst>
              <a:gs pos="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p:cNvSpPr/>
          <p:nvPr/>
        </p:nvSpPr>
        <p:spPr>
          <a:xfrm>
            <a:off x="3293199" y="3281999"/>
            <a:ext cx="2249486" cy="1023041"/>
          </a:xfrm>
          <a:prstGeom prst="ellipse">
            <a:avLst/>
          </a:prstGeom>
          <a:gradFill flip="none" rotWithShape="1">
            <a:gsLst>
              <a:gs pos="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3"/>
          <p:cNvSpPr/>
          <p:nvPr/>
        </p:nvSpPr>
        <p:spPr>
          <a:xfrm>
            <a:off x="496692" y="3281999"/>
            <a:ext cx="2249486" cy="1023041"/>
          </a:xfrm>
          <a:prstGeom prst="ellipse">
            <a:avLst/>
          </a:prstGeom>
          <a:gradFill flip="none" rotWithShape="1">
            <a:gsLst>
              <a:gs pos="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2012 – LES CONTRASTES</a:t>
            </a:r>
          </a:p>
        </p:txBody>
      </p:sp>
      <p:sp>
        <p:nvSpPr>
          <p:cNvPr id="6" name="Rectangle 5"/>
          <p:cNvSpPr/>
          <p:nvPr/>
        </p:nvSpPr>
        <p:spPr>
          <a:xfrm>
            <a:off x="495362" y="1132084"/>
            <a:ext cx="2088000" cy="707886"/>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effectLst>
            <a:innerShdw blurRad="63500" dist="50800" dir="13500000">
              <a:prstClr val="black">
                <a:alpha val="50000"/>
              </a:prstClr>
            </a:innerShdw>
          </a:effectLst>
        </p:spPr>
        <p:txBody>
          <a:bodyPr wrap="square">
            <a:spAutoFit/>
          </a:bodyP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Part de marché</a:t>
            </a:r>
            <a:b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b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VP </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33" name="Rectangle 32"/>
          <p:cNvSpPr/>
          <p:nvPr/>
        </p:nvSpPr>
        <p:spPr>
          <a:xfrm>
            <a:off x="3373942" y="1132084"/>
            <a:ext cx="2088000" cy="707886"/>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effectLst>
            <a:innerShdw blurRad="63500" dist="50800" dir="13500000">
              <a:prstClr val="black">
                <a:alpha val="50000"/>
              </a:prstClr>
            </a:innerShdw>
          </a:effectLst>
        </p:spPr>
        <p:txBody>
          <a:bodyPr wrap="square">
            <a:spAutoFit/>
          </a:bodyPr>
          <a:lstStyle/>
          <a:p>
            <a:pPr marL="0" lvl="1" algn="ctr">
              <a:spcBef>
                <a:spcPct val="20000"/>
              </a:spcBef>
              <a:buClr>
                <a:srgbClr val="FCC000"/>
              </a:buCl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Part </a:t>
            </a:r>
            <a:r>
              <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de </a:t>
            </a: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marché</a:t>
            </a:r>
            <a:b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b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VU </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37" name="Rectangle 36"/>
          <p:cNvSpPr/>
          <p:nvPr/>
        </p:nvSpPr>
        <p:spPr>
          <a:xfrm>
            <a:off x="6322548" y="1132084"/>
            <a:ext cx="2088000" cy="707886"/>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effectLst>
            <a:innerShdw blurRad="63500" dist="50800" dir="13500000">
              <a:prstClr val="black">
                <a:alpha val="50000"/>
              </a:prstClr>
            </a:innerShdw>
          </a:effectLst>
        </p:spPr>
        <p:txBody>
          <a:bodyPr wrap="square">
            <a:spAutoFit/>
          </a:bodyPr>
          <a:lstStyle/>
          <a:p>
            <a:pPr marL="0" lvl="1" algn="ctr">
              <a:spcBef>
                <a:spcPct val="20000"/>
              </a:spcBef>
              <a:buClr>
                <a:srgbClr val="FCC000"/>
              </a:buClr>
            </a:pPr>
            <a:r>
              <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Rentabilité </a:t>
            </a: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Réseau Opel </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graphicFrame>
        <p:nvGraphicFramePr>
          <p:cNvPr id="3" name="Graphique 2"/>
          <p:cNvGraphicFramePr/>
          <p:nvPr>
            <p:extLst>
              <p:ext uri="{D42A27DB-BD31-4B8C-83A1-F6EECF244321}">
                <p14:modId xmlns:p14="http://schemas.microsoft.com/office/powerpoint/2010/main" val="3209656594"/>
              </p:ext>
            </p:extLst>
          </p:nvPr>
        </p:nvGraphicFramePr>
        <p:xfrm>
          <a:off x="462086" y="2193774"/>
          <a:ext cx="2284092" cy="20146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Graphique 20"/>
          <p:cNvGraphicFramePr/>
          <p:nvPr>
            <p:extLst>
              <p:ext uri="{D42A27DB-BD31-4B8C-83A1-F6EECF244321}">
                <p14:modId xmlns:p14="http://schemas.microsoft.com/office/powerpoint/2010/main" val="1090232087"/>
              </p:ext>
            </p:extLst>
          </p:nvPr>
        </p:nvGraphicFramePr>
        <p:xfrm>
          <a:off x="3369207" y="2190033"/>
          <a:ext cx="2284092" cy="201462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Graphique 21"/>
          <p:cNvGraphicFramePr/>
          <p:nvPr>
            <p:extLst>
              <p:ext uri="{D42A27DB-BD31-4B8C-83A1-F6EECF244321}">
                <p14:modId xmlns:p14="http://schemas.microsoft.com/office/powerpoint/2010/main" val="361543275"/>
              </p:ext>
            </p:extLst>
          </p:nvPr>
        </p:nvGraphicFramePr>
        <p:xfrm>
          <a:off x="6267813" y="2190253"/>
          <a:ext cx="2284092" cy="2014624"/>
        </p:xfrm>
        <a:graphic>
          <a:graphicData uri="http://schemas.openxmlformats.org/drawingml/2006/chart">
            <c:chart xmlns:c="http://schemas.openxmlformats.org/drawingml/2006/chart" xmlns:r="http://schemas.openxmlformats.org/officeDocument/2006/relationships" r:id="rId5"/>
          </a:graphicData>
        </a:graphic>
      </p:graphicFrame>
      <p:sp>
        <p:nvSpPr>
          <p:cNvPr id="19" name="Rectangle 18"/>
          <p:cNvSpPr/>
          <p:nvPr/>
        </p:nvSpPr>
        <p:spPr>
          <a:xfrm>
            <a:off x="1312911" y="2738630"/>
            <a:ext cx="1270451" cy="769441"/>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116 DA </a:t>
            </a:r>
            <a:endParaRPr lang="fr-FR" sz="2000"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a:p>
            <a:pPr marL="0" lvl="1" algn="ctr">
              <a:spcBef>
                <a:spcPct val="20000"/>
              </a:spcBef>
              <a:buClr>
                <a:srgbClr val="FCC000"/>
              </a:buClr>
              <a:defRPr/>
            </a:pPr>
            <a:r>
              <a:rPr lang="fr-FR" sz="2000"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 de 4%</a:t>
            </a:r>
            <a:endParaRPr lang="fr-FR" sz="2000"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20" name="Rectangle 19"/>
          <p:cNvSpPr/>
          <p:nvPr/>
        </p:nvSpPr>
        <p:spPr>
          <a:xfrm>
            <a:off x="560155" y="1844241"/>
            <a:ext cx="2133600" cy="400110"/>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3,8% </a:t>
            </a:r>
            <a:r>
              <a:rPr lang="fr-FR" sz="14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Moyenne France</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38" name="Rectangle 37"/>
          <p:cNvSpPr/>
          <p:nvPr/>
        </p:nvSpPr>
        <p:spPr>
          <a:xfrm>
            <a:off x="7213771" y="2467081"/>
            <a:ext cx="1142794" cy="707886"/>
          </a:xfrm>
          <a:prstGeom prst="rect">
            <a:avLst/>
          </a:prstGeom>
        </p:spPr>
        <p:txBody>
          <a:bodyPr wrap="square">
            <a:spAutoFit/>
          </a:bodyPr>
          <a:lstStyle/>
          <a:p>
            <a:pPr marL="0" lvl="1" algn="ctr">
              <a:spcBef>
                <a:spcPct val="20000"/>
              </a:spcBef>
              <a:buClr>
                <a:srgbClr val="FCC000"/>
              </a:buClr>
            </a:pPr>
            <a:r>
              <a:rPr lang="fr-FR" sz="2000" dirty="0">
                <a:solidFill>
                  <a:schemeClr val="bg1"/>
                </a:solidFill>
                <a:effectLst>
                  <a:outerShdw blurRad="38100" dist="38100" dir="2700000" algn="tl">
                    <a:srgbClr val="000000">
                      <a:alpha val="43137"/>
                    </a:srgbClr>
                  </a:outerShdw>
                </a:effectLst>
                <a:latin typeface="Opel Sans Condensed" pitchFamily="34" charset="0"/>
                <a:cs typeface="Arial" pitchFamily="34" charset="0"/>
              </a:rPr>
              <a:t>28%</a:t>
            </a:r>
            <a:br>
              <a:rPr lang="fr-FR" sz="2000" dirty="0">
                <a:solidFill>
                  <a:schemeClr val="bg1"/>
                </a:solidFill>
                <a:effectLst>
                  <a:outerShdw blurRad="38100" dist="38100" dir="2700000" algn="tl">
                    <a:srgbClr val="000000">
                      <a:alpha val="43137"/>
                    </a:srgbClr>
                  </a:outerShdw>
                </a:effectLst>
                <a:latin typeface="Opel Sans Condensed" pitchFamily="34" charset="0"/>
                <a:cs typeface="Arial" pitchFamily="34" charset="0"/>
              </a:rPr>
            </a:br>
            <a:r>
              <a:rPr lang="fr-FR" sz="2000"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 de1%</a:t>
            </a:r>
            <a:endParaRPr lang="fr-FR" sz="2000"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23" name="Rectangle 22"/>
          <p:cNvSpPr/>
          <p:nvPr/>
        </p:nvSpPr>
        <p:spPr>
          <a:xfrm>
            <a:off x="3328342" y="1844241"/>
            <a:ext cx="2133600" cy="400110"/>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1,9% </a:t>
            </a:r>
            <a:r>
              <a:rPr lang="fr-FR" sz="14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Moyenne France</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24" name="Rectangle 23"/>
          <p:cNvSpPr/>
          <p:nvPr/>
        </p:nvSpPr>
        <p:spPr>
          <a:xfrm>
            <a:off x="4412532" y="2502939"/>
            <a:ext cx="1076366" cy="769441"/>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66 DA </a:t>
            </a:r>
            <a:endParaRPr lang="fr-FR" sz="2000"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a:p>
            <a:pPr marL="0" lvl="1" algn="ctr">
              <a:spcBef>
                <a:spcPct val="20000"/>
              </a:spcBef>
              <a:buClr>
                <a:srgbClr val="FCC000"/>
              </a:buClr>
              <a:defRPr/>
            </a:pPr>
            <a:r>
              <a:rPr lang="fr-FR" sz="2000"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 de 2%</a:t>
            </a:r>
            <a:endParaRPr lang="fr-FR" sz="2000"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26" name="Rectangle 25"/>
          <p:cNvSpPr/>
          <p:nvPr/>
        </p:nvSpPr>
        <p:spPr>
          <a:xfrm>
            <a:off x="6322548" y="1844241"/>
            <a:ext cx="2133600" cy="400110"/>
          </a:xfrm>
          <a:prstGeom prst="rect">
            <a:avLst/>
          </a:prstGeom>
        </p:spPr>
        <p:txBody>
          <a:bodyPr wrap="square">
            <a:spAutoFit/>
          </a:bodyP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0,12% </a:t>
            </a:r>
            <a:r>
              <a:rPr lang="fr-FR" sz="14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Moyenne France</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Tree>
    <p:extLst>
      <p:ext uri="{BB962C8B-B14F-4D97-AF65-F5344CB8AC3E}">
        <p14:creationId xmlns:p14="http://schemas.microsoft.com/office/powerpoint/2010/main" val="2671004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4" grpId="0" animBg="1"/>
      <p:bldP spid="6" grpId="0" animBg="1"/>
      <p:bldP spid="33" grpId="0" animBg="1"/>
      <p:bldP spid="37" grpId="0" animBg="1"/>
      <p:bldGraphic spid="3" grpId="0">
        <p:bldAsOne/>
      </p:bldGraphic>
      <p:bldGraphic spid="21" grpId="0">
        <p:bldAsOne/>
      </p:bldGraphic>
      <p:bldGraphic spid="22" grpId="0">
        <p:bldAsOne/>
      </p:bldGraphic>
      <p:bldP spid="19" grpId="0"/>
      <p:bldP spid="20" grpId="0"/>
      <p:bldP spid="38" grpId="0"/>
      <p:bldP spid="23" grpId="0"/>
      <p:bldP spid="24" grpId="0"/>
      <p:bldP spid="2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590550" y="2314400"/>
            <a:ext cx="8553450" cy="908871"/>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pPr lvl="1">
              <a:lnSpc>
                <a:spcPct val="150000"/>
              </a:lnSpc>
              <a:buClr>
                <a:srgbClr val="FCC000"/>
              </a:buClr>
            </a:pPr>
            <a:r>
              <a:rPr lang="fr-FR" dirty="0">
                <a:solidFill>
                  <a:prstClr val="white"/>
                </a:solidFill>
              </a:rPr>
              <a:t>V</a:t>
            </a:r>
            <a:r>
              <a:rPr lang="fr-FR" dirty="0" smtClean="0">
                <a:solidFill>
                  <a:prstClr val="white"/>
                </a:solidFill>
              </a:rPr>
              <a:t>olonté </a:t>
            </a:r>
            <a:r>
              <a:rPr lang="fr-FR" dirty="0">
                <a:solidFill>
                  <a:prstClr val="white"/>
                </a:solidFill>
              </a:rPr>
              <a:t>de </a:t>
            </a:r>
            <a:r>
              <a:rPr lang="fr-FR" dirty="0" smtClean="0">
                <a:solidFill>
                  <a:prstClr val="white"/>
                </a:solidFill>
              </a:rPr>
              <a:t>renouveau et </a:t>
            </a:r>
            <a:r>
              <a:rPr lang="fr-FR" dirty="0">
                <a:solidFill>
                  <a:prstClr val="white"/>
                </a:solidFill>
              </a:rPr>
              <a:t>de dynamisme de la </a:t>
            </a:r>
            <a:r>
              <a:rPr lang="fr-FR" dirty="0" smtClean="0">
                <a:solidFill>
                  <a:prstClr val="white"/>
                </a:solidFill>
              </a:rPr>
              <a:t>marque</a:t>
            </a:r>
            <a:endParaRPr lang="fr-FR" dirty="0">
              <a:solidFill>
                <a:prstClr val="white"/>
              </a:solidFill>
            </a:endParaRPr>
          </a:p>
        </p:txBody>
      </p:sp>
      <p:sp>
        <p:nvSpPr>
          <p:cNvPr id="5" name="Titre 2"/>
          <p:cNvSpPr>
            <a:spLocks noGrp="1"/>
          </p:cNvSpPr>
          <p:nvPr>
            <p:ph type="title"/>
          </p:nvPr>
        </p:nvSpPr>
        <p:spPr>
          <a:xfrm>
            <a:off x="488210" y="377659"/>
            <a:ext cx="8482369"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2013 – Une année produit exceptionnelle </a:t>
            </a:r>
          </a:p>
        </p:txBody>
      </p:sp>
      <p:sp>
        <p:nvSpPr>
          <p:cNvPr id="6" name="Rectangle 5"/>
          <p:cNvSpPr/>
          <p:nvPr/>
        </p:nvSpPr>
        <p:spPr>
          <a:xfrm>
            <a:off x="590550" y="1455738"/>
            <a:ext cx="1661037" cy="369332"/>
          </a:xfrm>
          <a:prstGeom prst="rect">
            <a:avLst/>
          </a:prstGeom>
          <a:solidFill>
            <a:schemeClr val="accent1"/>
          </a:solidFill>
          <a:ln>
            <a:solidFill>
              <a:schemeClr val="bg1"/>
            </a:solidFill>
          </a:ln>
          <a:effectLst>
            <a:outerShdw blurRad="127000" dist="12700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solidFill>
                  <a:prstClr val="white"/>
                </a:solidFill>
                <a:effectLst>
                  <a:outerShdw blurRad="38100" dist="38100" dir="2700000" algn="tl">
                    <a:srgbClr val="000000">
                      <a:alpha val="43137"/>
                    </a:srgbClr>
                  </a:outerShdw>
                </a:effectLst>
              </a:rPr>
              <a:t>Sport Auto</a:t>
            </a:r>
          </a:p>
        </p:txBody>
      </p:sp>
      <p:sp>
        <p:nvSpPr>
          <p:cNvPr id="7" name="Espace réservé du contenu 10"/>
          <p:cNvSpPr txBox="1">
            <a:spLocks/>
          </p:cNvSpPr>
          <p:nvPr/>
        </p:nvSpPr>
        <p:spPr>
          <a:xfrm>
            <a:off x="590550" y="3223271"/>
            <a:ext cx="8553450" cy="799500"/>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pPr lvl="1">
              <a:buClr>
                <a:srgbClr val="FCC000"/>
              </a:buClr>
            </a:pPr>
            <a:r>
              <a:rPr lang="fr-FR" dirty="0" smtClean="0">
                <a:solidFill>
                  <a:prstClr val="white"/>
                </a:solidFill>
              </a:rPr>
              <a:t>Participation au championnat </a:t>
            </a:r>
            <a:r>
              <a:rPr lang="fr-FR" dirty="0">
                <a:solidFill>
                  <a:prstClr val="white"/>
                </a:solidFill>
              </a:rPr>
              <a:t>de France des </a:t>
            </a:r>
            <a:r>
              <a:rPr lang="fr-FR" dirty="0" smtClean="0">
                <a:solidFill>
                  <a:prstClr val="white"/>
                </a:solidFill>
              </a:rPr>
              <a:t>Rallyes</a:t>
            </a:r>
            <a:endParaRPr lang="fr-FR" dirty="0">
              <a:solidFill>
                <a:prstClr val="white"/>
              </a:solidFill>
            </a:endParaRPr>
          </a:p>
        </p:txBody>
      </p:sp>
    </p:spTree>
    <p:extLst>
      <p:ext uri="{BB962C8B-B14F-4D97-AF65-F5344CB8AC3E}">
        <p14:creationId xmlns:p14="http://schemas.microsoft.com/office/powerpoint/2010/main" val="1909560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4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Espace réservé du texte 1"/>
          <p:cNvSpPr>
            <a:spLocks noGrp="1"/>
          </p:cNvSpPr>
          <p:nvPr>
            <p:ph type="body" sz="quarter" idx="13"/>
          </p:nvPr>
        </p:nvSpPr>
        <p:spPr/>
        <p:txBody>
          <a:bodyPr>
            <a:normAutofit/>
          </a:bodyPr>
          <a:lstStyle/>
          <a:p>
            <a:r>
              <a:rPr lang="fr-FR" sz="3600" dirty="0" smtClean="0"/>
              <a:t>son </a:t>
            </a:r>
            <a:r>
              <a:rPr lang="fr-FR" sz="3600" dirty="0"/>
              <a:t>moteur </a:t>
            </a:r>
            <a:r>
              <a:rPr lang="fr-FR" sz="3600" dirty="0" err="1"/>
              <a:t>lamborghini</a:t>
            </a:r>
            <a:r>
              <a:rPr lang="fr-FR" sz="3600" dirty="0"/>
              <a:t> </a:t>
            </a:r>
            <a:r>
              <a:rPr lang="fr-FR" sz="3600" dirty="0" err="1"/>
              <a:t>gallardo</a:t>
            </a:r>
            <a:r>
              <a:rPr lang="fr-FR" sz="3600" dirty="0"/>
              <a:t> LP 560-4 </a:t>
            </a:r>
            <a:r>
              <a:rPr lang="fr-FR" sz="3600" dirty="0" smtClean="0"/>
              <a:t>570ch </a:t>
            </a:r>
            <a:r>
              <a:rPr lang="fr-FR" sz="3600" dirty="0" smtClean="0">
                <a:solidFill>
                  <a:srgbClr val="FFFF00"/>
                </a:solidFill>
              </a:rPr>
              <a:t>SUR SLIDE SUIVANTE</a:t>
            </a:r>
            <a:endParaRPr lang="fr-FR" sz="3600" dirty="0">
              <a:solidFill>
                <a:srgbClr val="FFFF00"/>
              </a:solidFill>
            </a:endParaRPr>
          </a:p>
        </p:txBody>
      </p:sp>
    </p:spTree>
    <p:extLst>
      <p:ext uri="{BB962C8B-B14F-4D97-AF65-F5344CB8AC3E}">
        <p14:creationId xmlns:p14="http://schemas.microsoft.com/office/powerpoint/2010/main" val="3081758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70279" y="225666"/>
            <a:ext cx="7772400"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l" defTabSz="457200">
              <a:spcBef>
                <a:spcPct val="20000"/>
              </a:spcBef>
              <a:buClr>
                <a:srgbClr val="FCC000"/>
              </a:buClr>
            </a:pPr>
            <a:r>
              <a:rPr lang="fr-FR"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rPr>
              <a:t>OPEL EN SPORT AUTO</a:t>
            </a:r>
            <a:endPar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endParaRPr>
          </a:p>
        </p:txBody>
      </p:sp>
      <p:sp>
        <p:nvSpPr>
          <p:cNvPr id="3" name="Sous-titre 2"/>
          <p:cNvSpPr>
            <a:spLocks noGrp="1"/>
          </p:cNvSpPr>
          <p:nvPr>
            <p:ph type="subTitle" idx="1"/>
          </p:nvPr>
        </p:nvSpPr>
        <p:spPr>
          <a:xfrm>
            <a:off x="170121" y="918713"/>
            <a:ext cx="8973879" cy="2745494"/>
          </a:xfrm>
        </p:spPr>
        <p:txBody>
          <a:bodyPr vert="horz" lIns="91440" tIns="45720" rIns="91440" bIns="45720" rtlCol="0">
            <a:noAutofit/>
          </a:bodyPr>
          <a:lstStyle/>
          <a:p>
            <a:pPr algn="l">
              <a:spcBef>
                <a:spcPts val="0"/>
              </a:spcBef>
            </a:pPr>
            <a:r>
              <a:rPr lang="fr-FR" sz="2000" dirty="0" smtClean="0">
                <a:solidFill>
                  <a:schemeClr val="bg1"/>
                </a:solidFill>
                <a:effectLst>
                  <a:outerShdw blurRad="38100" dist="38100" dir="2700000" algn="tl">
                    <a:srgbClr val="000000">
                      <a:alpha val="43137"/>
                    </a:srgbClr>
                  </a:outerShdw>
                </a:effectLst>
              </a:rPr>
              <a:t>En France 				Pilote officielle</a:t>
            </a:r>
          </a:p>
          <a:p>
            <a:pPr algn="l">
              <a:spcBef>
                <a:spcPts val="0"/>
              </a:spcBef>
            </a:pPr>
            <a:r>
              <a:rPr lang="fr-FR" sz="2000" dirty="0">
                <a:solidFill>
                  <a:schemeClr val="bg1"/>
                </a:solidFill>
                <a:effectLst>
                  <a:outerShdw blurRad="38100" dist="38100" dir="2700000" algn="tl">
                    <a:srgbClr val="000000">
                      <a:alpha val="43137"/>
                    </a:srgbClr>
                  </a:outerShdw>
                </a:effectLst>
              </a:rPr>
              <a:t>	</a:t>
            </a:r>
            <a:r>
              <a:rPr lang="fr-FR" sz="2000" dirty="0" smtClean="0">
                <a:solidFill>
                  <a:schemeClr val="bg1"/>
                </a:solidFill>
                <a:effectLst>
                  <a:outerShdw blurRad="38100" dist="38100" dir="2700000" algn="tl">
                    <a:srgbClr val="000000">
                      <a:alpha val="43137"/>
                    </a:srgbClr>
                  </a:outerShdw>
                </a:effectLst>
              </a:rPr>
              <a:t>				</a:t>
            </a:r>
            <a:r>
              <a:rPr lang="fr-FR" dirty="0" smtClean="0">
                <a:solidFill>
                  <a:schemeClr val="bg1"/>
                </a:solidFill>
                <a:effectLst>
                  <a:outerShdw blurRad="38100" dist="38100" dir="2700000" algn="tl">
                    <a:srgbClr val="000000">
                      <a:alpha val="43137"/>
                    </a:srgbClr>
                  </a:outerShdw>
                </a:effectLst>
              </a:rPr>
              <a:t>Charlotte BERTON</a:t>
            </a:r>
          </a:p>
          <a:p>
            <a:pPr algn="l">
              <a:spcBef>
                <a:spcPts val="0"/>
              </a:spcBef>
            </a:pPr>
            <a:r>
              <a:rPr lang="fr-FR" dirty="0">
                <a:solidFill>
                  <a:schemeClr val="bg1"/>
                </a:solidFill>
                <a:effectLst>
                  <a:outerShdw blurRad="38100" dist="38100" dir="2700000" algn="tl">
                    <a:srgbClr val="000000">
                      <a:alpha val="43137"/>
                    </a:srgbClr>
                  </a:outerShdw>
                </a:effectLst>
              </a:rPr>
              <a:t>	</a:t>
            </a:r>
            <a:r>
              <a:rPr lang="fr-FR" dirty="0" smtClean="0">
                <a:solidFill>
                  <a:schemeClr val="bg1"/>
                </a:solidFill>
                <a:effectLst>
                  <a:outerShdw blurRad="38100" dist="38100" dir="2700000" algn="tl">
                    <a:srgbClr val="000000">
                      <a:alpha val="43137"/>
                    </a:srgbClr>
                  </a:outerShdw>
                </a:effectLst>
              </a:rPr>
              <a:t>				</a:t>
            </a:r>
          </a:p>
          <a:p>
            <a:pPr algn="l">
              <a:spcBef>
                <a:spcPts val="0"/>
              </a:spcBef>
            </a:pPr>
            <a:r>
              <a:rPr lang="fr-FR" dirty="0">
                <a:solidFill>
                  <a:schemeClr val="bg1"/>
                </a:solidFill>
                <a:effectLst>
                  <a:outerShdw blurRad="38100" dist="38100" dir="2700000" algn="tl">
                    <a:srgbClr val="000000">
                      <a:alpha val="43137"/>
                    </a:srgbClr>
                  </a:outerShdw>
                </a:effectLst>
              </a:rPr>
              <a:t>	</a:t>
            </a:r>
            <a:r>
              <a:rPr lang="fr-FR" dirty="0" smtClean="0">
                <a:solidFill>
                  <a:schemeClr val="bg1"/>
                </a:solidFill>
                <a:effectLst>
                  <a:outerShdw blurRad="38100" dist="38100" dir="2700000" algn="tl">
                    <a:srgbClr val="000000">
                      <a:alpha val="43137"/>
                    </a:srgbClr>
                  </a:outerShdw>
                </a:effectLst>
              </a:rPr>
              <a:t>				3 fois championne de France</a:t>
            </a:r>
          </a:p>
          <a:p>
            <a:pPr algn="l">
              <a:spcBef>
                <a:spcPts val="0"/>
              </a:spcBef>
            </a:pPr>
            <a:endParaRPr lang="fr-FR" dirty="0">
              <a:solidFill>
                <a:schemeClr val="bg1"/>
              </a:solidFill>
              <a:effectLst>
                <a:outerShdw blurRad="38100" dist="38100" dir="2700000" algn="tl">
                  <a:srgbClr val="000000">
                    <a:alpha val="43137"/>
                  </a:srgbClr>
                </a:outerShdw>
              </a:effectLst>
            </a:endParaRPr>
          </a:p>
          <a:p>
            <a:pPr algn="l">
              <a:spcBef>
                <a:spcPts val="0"/>
              </a:spcBef>
            </a:pPr>
            <a:r>
              <a:rPr lang="fr-FR" dirty="0" smtClean="0">
                <a:solidFill>
                  <a:schemeClr val="bg1"/>
                </a:solidFill>
                <a:effectLst>
                  <a:outerShdw blurRad="38100" dist="38100" dir="2700000" algn="tl">
                    <a:srgbClr val="000000">
                      <a:alpha val="43137"/>
                    </a:srgbClr>
                  </a:outerShdw>
                </a:effectLst>
              </a:rPr>
              <a:t>					Monte Carlo Energies Nouvelles 2012</a:t>
            </a:r>
          </a:p>
          <a:p>
            <a:pPr algn="l">
              <a:spcBef>
                <a:spcPts val="0"/>
              </a:spcBef>
            </a:pPr>
            <a:r>
              <a:rPr lang="fr-FR" sz="1400" dirty="0">
                <a:solidFill>
                  <a:schemeClr val="bg1"/>
                </a:solidFill>
                <a:effectLst>
                  <a:outerShdw blurRad="38100" dist="38100" dir="2700000" algn="tl">
                    <a:srgbClr val="000000">
                      <a:alpha val="43137"/>
                    </a:srgbClr>
                  </a:outerShdw>
                </a:effectLst>
              </a:rPr>
              <a:t>	</a:t>
            </a:r>
            <a:r>
              <a:rPr lang="fr-FR" sz="1400" dirty="0" smtClean="0">
                <a:solidFill>
                  <a:schemeClr val="bg1"/>
                </a:solidFill>
                <a:effectLst>
                  <a:outerShdw blurRad="38100" dist="38100" dir="2700000" algn="tl">
                    <a:srgbClr val="000000">
                      <a:alpha val="43137"/>
                    </a:srgbClr>
                  </a:outerShdw>
                </a:effectLst>
              </a:rPr>
              <a:t>				</a:t>
            </a:r>
            <a:endParaRPr lang="fr-FR" sz="1400" dirty="0">
              <a:solidFill>
                <a:schemeClr val="bg1"/>
              </a:solidFill>
              <a:effectLst>
                <a:outerShdw blurRad="38100" dist="38100" dir="2700000" algn="tl">
                  <a:srgbClr val="000000">
                    <a:alpha val="43137"/>
                  </a:srgbClr>
                </a:outerShdw>
              </a:effectLst>
            </a:endParaRPr>
          </a:p>
          <a:p>
            <a:pPr algn="l">
              <a:spcBef>
                <a:spcPts val="0"/>
              </a:spcBef>
            </a:pPr>
            <a:r>
              <a:rPr lang="fr-FR" sz="1400" dirty="0">
                <a:solidFill>
                  <a:schemeClr val="bg1"/>
                </a:solidFill>
                <a:effectLst>
                  <a:outerShdw blurRad="38100" dist="38100" dir="2700000" algn="tl">
                    <a:srgbClr val="000000">
                      <a:alpha val="43137"/>
                    </a:srgbClr>
                  </a:outerShdw>
                </a:effectLst>
              </a:rPr>
              <a:t>					</a:t>
            </a:r>
          </a:p>
        </p:txBody>
      </p:sp>
      <p:pic>
        <p:nvPicPr>
          <p:cNvPr id="3076" name="Picture 4" descr="http://sphotos-a.ak.fbcdn.net/hphotos-ak-ash3/575205_10150852241361656_1490857611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440" y="1537985"/>
            <a:ext cx="3343829" cy="2227827"/>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28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fade">
                                      <p:cBhvr>
                                        <p:cTn id="25" dur="500"/>
                                        <p:tgtEl>
                                          <p:spTgt spid="3">
                                            <p:txEl>
                                              <p:pRg st="7" end="7"/>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076"/>
                                        </p:tgtEl>
                                        <p:attrNameLst>
                                          <p:attrName>style.visibility</p:attrName>
                                        </p:attrNameLst>
                                      </p:cBhvr>
                                      <p:to>
                                        <p:strVal val="visible"/>
                                      </p:to>
                                    </p:set>
                                    <p:animEffect transition="in" filter="fade">
                                      <p:cBhvr>
                                        <p:cTn id="28"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0"/>
          <p:cNvSpPr txBox="1">
            <a:spLocks/>
          </p:cNvSpPr>
          <p:nvPr/>
        </p:nvSpPr>
        <p:spPr>
          <a:xfrm>
            <a:off x="590550" y="2281083"/>
            <a:ext cx="3384376" cy="1419246"/>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pPr lvl="1">
              <a:buClr>
                <a:srgbClr val="FCC000"/>
              </a:buClr>
            </a:pPr>
            <a:r>
              <a:rPr lang="fr-FR" dirty="0" smtClean="0">
                <a:solidFill>
                  <a:prstClr val="white"/>
                </a:solidFill>
              </a:rPr>
              <a:t>145 </a:t>
            </a:r>
            <a:r>
              <a:rPr lang="fr-FR" dirty="0" err="1" smtClean="0">
                <a:solidFill>
                  <a:prstClr val="white"/>
                </a:solidFill>
              </a:rPr>
              <a:t>ch</a:t>
            </a:r>
            <a:r>
              <a:rPr lang="fr-FR" dirty="0" smtClean="0">
                <a:solidFill>
                  <a:prstClr val="white"/>
                </a:solidFill>
              </a:rPr>
              <a:t> / 1,6 Litre</a:t>
            </a:r>
            <a:endParaRPr lang="fr-FR" dirty="0">
              <a:solidFill>
                <a:prstClr val="white"/>
              </a:solidFill>
            </a:endParaRPr>
          </a:p>
          <a:p>
            <a:pPr lvl="1">
              <a:buClr>
                <a:srgbClr val="FCC000"/>
              </a:buClr>
            </a:pPr>
            <a:r>
              <a:rPr lang="fr-FR" dirty="0">
                <a:solidFill>
                  <a:prstClr val="white"/>
                </a:solidFill>
              </a:rPr>
              <a:t>Boite séquentielle</a:t>
            </a:r>
          </a:p>
          <a:p>
            <a:pPr lvl="1">
              <a:buClr>
                <a:srgbClr val="FCC000"/>
              </a:buClr>
            </a:pPr>
            <a:r>
              <a:rPr lang="fr-FR" dirty="0">
                <a:solidFill>
                  <a:prstClr val="white"/>
                </a:solidFill>
              </a:rPr>
              <a:t>Catégorie </a:t>
            </a:r>
            <a:r>
              <a:rPr lang="fr-FR" dirty="0" smtClean="0">
                <a:solidFill>
                  <a:prstClr val="white"/>
                </a:solidFill>
              </a:rPr>
              <a:t>R2</a:t>
            </a:r>
            <a:endParaRPr lang="fr-FR" dirty="0">
              <a:solidFill>
                <a:prstClr val="white"/>
              </a:solidFill>
            </a:endParaRPr>
          </a:p>
        </p:txBody>
      </p:sp>
      <p:sp>
        <p:nvSpPr>
          <p:cNvPr id="6" name="Titre 2"/>
          <p:cNvSpPr>
            <a:spLocks noGrp="1"/>
          </p:cNvSpPr>
          <p:nvPr>
            <p:ph type="title"/>
          </p:nvPr>
        </p:nvSpPr>
        <p:spPr>
          <a:xfrm>
            <a:off x="488210" y="377659"/>
            <a:ext cx="8482369"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2013 – Une année produit exceptionnelle </a:t>
            </a:r>
          </a:p>
        </p:txBody>
      </p:sp>
      <p:sp>
        <p:nvSpPr>
          <p:cNvPr id="7" name="Rectangle 6"/>
          <p:cNvSpPr/>
          <p:nvPr/>
        </p:nvSpPr>
        <p:spPr>
          <a:xfrm>
            <a:off x="590546" y="1451299"/>
            <a:ext cx="1661037" cy="369332"/>
          </a:xfrm>
          <a:prstGeom prst="rect">
            <a:avLst/>
          </a:prstGeom>
          <a:solidFill>
            <a:schemeClr val="accent1"/>
          </a:solidFill>
          <a:ln>
            <a:solidFill>
              <a:schemeClr val="bg1"/>
            </a:solidFill>
          </a:ln>
          <a:effectLst>
            <a:outerShdw blurRad="127000" dist="12700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solidFill>
                  <a:prstClr val="white"/>
                </a:solidFill>
                <a:effectLst>
                  <a:outerShdw blurRad="38100" dist="38100" dir="2700000" algn="tl">
                    <a:srgbClr val="000000">
                      <a:alpha val="43137"/>
                    </a:srgbClr>
                  </a:outerShdw>
                </a:effectLst>
              </a:rPr>
              <a:t>Sport Auto</a:t>
            </a:r>
          </a:p>
        </p:txBody>
      </p:sp>
      <p:pic>
        <p:nvPicPr>
          <p:cNvPr id="5122" name="Picture 2" descr="http://www.automobilesreview.com/img/opel-adam-cup/opel-adam-cup-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9809" y="1330563"/>
            <a:ext cx="3655662" cy="2482374"/>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perspectiveFront"/>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9" name="Rectangle à coins arrondis 8"/>
          <p:cNvSpPr/>
          <p:nvPr/>
        </p:nvSpPr>
        <p:spPr>
          <a:xfrm>
            <a:off x="7516761" y="1273944"/>
            <a:ext cx="1214284" cy="517737"/>
          </a:xfrm>
          <a:prstGeom prst="roundRect">
            <a:avLst/>
          </a:prstGeom>
          <a:solidFill>
            <a:schemeClr val="tx1"/>
          </a:solidFill>
          <a:ln>
            <a:solidFill>
              <a:schemeClr val="bg1"/>
            </a:solidFill>
          </a:ln>
          <a:effectLst>
            <a:outerShdw blurRad="127000" dist="12700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fr-FR" sz="2800" dirty="0" smtClean="0">
                <a:solidFill>
                  <a:prstClr val="white"/>
                </a:solidFill>
                <a:effectLst>
                  <a:outerShdw blurRad="38100" dist="38100" dir="2700000" algn="tl">
                    <a:srgbClr val="000000">
                      <a:alpha val="43137"/>
                    </a:srgbClr>
                  </a:outerShdw>
                </a:effectLst>
              </a:rPr>
              <a:t>ADAM</a:t>
            </a:r>
            <a:endParaRPr lang="fr-FR" sz="2800" dirty="0">
              <a:solidFill>
                <a:prstClr val="white"/>
              </a:solidFill>
              <a:effectLst>
                <a:outerShdw blurRad="38100" dist="38100" dir="2700000" algn="tl">
                  <a:srgbClr val="000000">
                    <a:alpha val="43137"/>
                  </a:srgbClr>
                </a:outerShdw>
              </a:effectLst>
            </a:endParaRPr>
          </a:p>
        </p:txBody>
      </p:sp>
      <p:sp>
        <p:nvSpPr>
          <p:cNvPr id="8" name="Espace réservé du contenu 10"/>
          <p:cNvSpPr txBox="1">
            <a:spLocks/>
          </p:cNvSpPr>
          <p:nvPr/>
        </p:nvSpPr>
        <p:spPr>
          <a:xfrm>
            <a:off x="824466" y="3958171"/>
            <a:ext cx="5467090" cy="1419246"/>
          </a:xfrm>
          <a:prstGeom prst="rect">
            <a:avLst/>
          </a:prstGeom>
        </p:spPr>
        <p:txBody>
          <a:bodyPr vert="horz" lIns="91440" tIns="45720" rIns="91440" bIns="45720" rtlCol="0">
            <a:noAutofit/>
          </a:bodyPr>
          <a:lstStyle>
            <a:defPPr>
              <a:defRPr lang="de-DE"/>
            </a:defPPr>
            <a:lvl1pPr>
              <a:defRPr sz="2400">
                <a:solidFill>
                  <a:schemeClr val="bg1"/>
                </a:solidFill>
                <a:effectLst>
                  <a:outerShdw blurRad="38100" dist="38100" dir="2700000" algn="tl">
                    <a:srgbClr val="000000">
                      <a:alpha val="43137"/>
                    </a:srgbClr>
                  </a:outerShdw>
                </a:effectLst>
              </a:defRPr>
            </a:lvl1pPr>
            <a:lvl2pPr marL="719138" lvl="1" indent="-261938">
              <a:spcBef>
                <a:spcPct val="20000"/>
              </a:spcBef>
              <a:buClr>
                <a:schemeClr val="accent1"/>
              </a:buClr>
              <a:buSzPct val="80000"/>
              <a:buFontTx/>
              <a:buBlip>
                <a:blip r:embed="rId3"/>
              </a:buBlip>
              <a:defRPr sz="24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stStyle>
          <a:p>
            <a:pPr marL="457200" lvl="1" indent="0">
              <a:buClr>
                <a:srgbClr val="FCC000"/>
              </a:buClr>
              <a:buNone/>
            </a:pPr>
            <a:r>
              <a:rPr lang="fr-FR" dirty="0" smtClean="0">
                <a:solidFill>
                  <a:prstClr val="white"/>
                </a:solidFill>
              </a:rPr>
              <a:t>Une voiture </a:t>
            </a:r>
            <a:r>
              <a:rPr lang="fr-FR" dirty="0" err="1" smtClean="0">
                <a:solidFill>
                  <a:prstClr val="white"/>
                </a:solidFill>
              </a:rPr>
              <a:t>stickée</a:t>
            </a:r>
            <a:r>
              <a:rPr lang="fr-FR" dirty="0" smtClean="0">
                <a:solidFill>
                  <a:prstClr val="white"/>
                </a:solidFill>
              </a:rPr>
              <a:t> par concession</a:t>
            </a:r>
            <a:endParaRPr lang="fr-FR" dirty="0">
              <a:solidFill>
                <a:prstClr val="white"/>
              </a:solidFill>
            </a:endParaRPr>
          </a:p>
        </p:txBody>
      </p:sp>
    </p:spTree>
    <p:extLst>
      <p:ext uri="{BB962C8B-B14F-4D97-AF65-F5344CB8AC3E}">
        <p14:creationId xmlns:p14="http://schemas.microsoft.com/office/powerpoint/2010/main" val="829653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90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122"/>
                                        </p:tgtEl>
                                        <p:attrNameLst>
                                          <p:attrName>style.visibility</p:attrName>
                                        </p:attrNameLst>
                                      </p:cBhvr>
                                      <p:to>
                                        <p:strVal val="visible"/>
                                      </p:to>
                                    </p:set>
                                    <p:anim calcmode="lin" valueType="num">
                                      <p:cBhvr additive="base">
                                        <p:cTn id="22" dur="1000" fill="hold"/>
                                        <p:tgtEl>
                                          <p:spTgt spid="5122"/>
                                        </p:tgtEl>
                                        <p:attrNameLst>
                                          <p:attrName>ppt_x</p:attrName>
                                        </p:attrNameLst>
                                      </p:cBhvr>
                                      <p:tavLst>
                                        <p:tav tm="0">
                                          <p:val>
                                            <p:strVal val="1+#ppt_w/2"/>
                                          </p:val>
                                        </p:tav>
                                        <p:tav tm="100000">
                                          <p:val>
                                            <p:strVal val="#ppt_x"/>
                                          </p:val>
                                        </p:tav>
                                      </p:tavLst>
                                    </p:anim>
                                    <p:anim calcmode="lin" valueType="num">
                                      <p:cBhvr additive="base">
                                        <p:cTn id="23" dur="1000" fill="hold"/>
                                        <p:tgtEl>
                                          <p:spTgt spid="512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500" fill="hold"/>
                                        <p:tgtEl>
                                          <p:spTgt spid="9"/>
                                        </p:tgtEl>
                                        <p:attrNameLst>
                                          <p:attrName>ppt_w</p:attrName>
                                        </p:attrNameLst>
                                      </p:cBhvr>
                                      <p:tavLst>
                                        <p:tav tm="0">
                                          <p:val>
                                            <p:fltVal val="0"/>
                                          </p:val>
                                        </p:tav>
                                        <p:tav tm="100000">
                                          <p:val>
                                            <p:strVal val="#ppt_w"/>
                                          </p:val>
                                        </p:tav>
                                      </p:tavLst>
                                    </p:anim>
                                    <p:anim calcmode="lin" valueType="num">
                                      <p:cBhvr>
                                        <p:cTn id="27" dur="1500" fill="hold"/>
                                        <p:tgtEl>
                                          <p:spTgt spid="9"/>
                                        </p:tgtEl>
                                        <p:attrNameLst>
                                          <p:attrName>ppt_h</p:attrName>
                                        </p:attrNameLst>
                                      </p:cBhvr>
                                      <p:tavLst>
                                        <p:tav tm="0">
                                          <p:val>
                                            <p:fltVal val="0"/>
                                          </p:val>
                                        </p:tav>
                                        <p:tav tm="100000">
                                          <p:val>
                                            <p:strVal val="#ppt_h"/>
                                          </p:val>
                                        </p:tav>
                                      </p:tavLst>
                                    </p:anim>
                                    <p:animEffect transition="in" filter="fade">
                                      <p:cBhvr>
                                        <p:cTn id="28" dur="1500"/>
                                        <p:tgtEl>
                                          <p:spTgt spid="9"/>
                                        </p:tgtEl>
                                      </p:cBhvr>
                                    </p:animEffect>
                                  </p:childTnLst>
                                </p:cTn>
                              </p:par>
                              <p:par>
                                <p:cTn id="29" presetID="42" presetClass="entr" presetSubtype="0" fill="hold" grpId="0" nodeType="withEffect">
                                  <p:stCondLst>
                                    <p:cond delay="110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fade">
                                      <p:cBhvr>
                                        <p:cTn id="31" dur="1000"/>
                                        <p:tgtEl>
                                          <p:spTgt spid="8">
                                            <p:txEl>
                                              <p:pRg st="0" end="0"/>
                                            </p:txEl>
                                          </p:spTgt>
                                        </p:tgtEl>
                                      </p:cBhvr>
                                    </p:animEffect>
                                    <p:anim calcmode="lin" valueType="num">
                                      <p:cBhvr>
                                        <p:cTn id="3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9" grpId="0" animBg="1"/>
      <p:bldP spid="8" grpId="0" build="p" bldLvl="5"/>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488210" y="377659"/>
            <a:ext cx="8482369"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2013 – Une année produit exceptionnelle </a:t>
            </a:r>
          </a:p>
        </p:txBody>
      </p:sp>
      <p:grpSp>
        <p:nvGrpSpPr>
          <p:cNvPr id="7" name="Groupe 6"/>
          <p:cNvGrpSpPr/>
          <p:nvPr/>
        </p:nvGrpSpPr>
        <p:grpSpPr>
          <a:xfrm>
            <a:off x="4949791" y="938568"/>
            <a:ext cx="3174728" cy="3175303"/>
            <a:chOff x="2989826" y="386710"/>
            <a:chExt cx="4397144" cy="4397941"/>
          </a:xfrm>
          <a:effectLst>
            <a:glow rad="101600">
              <a:schemeClr val="bg1">
                <a:alpha val="40000"/>
              </a:schemeClr>
            </a:glow>
          </a:effectLst>
        </p:grpSpPr>
        <p:sp>
          <p:nvSpPr>
            <p:cNvPr id="9" name="Forme libre 8"/>
            <p:cNvSpPr/>
            <p:nvPr/>
          </p:nvSpPr>
          <p:spPr>
            <a:xfrm>
              <a:off x="5201979" y="386710"/>
              <a:ext cx="1698551" cy="915778"/>
            </a:xfrm>
            <a:custGeom>
              <a:avLst/>
              <a:gdLst>
                <a:gd name="connsiteX0" fmla="*/ 0 w 1698551"/>
                <a:gd name="connsiteY0" fmla="*/ 73148 h 915778"/>
                <a:gd name="connsiteX1" fmla="*/ 18607 w 1698551"/>
                <a:gd name="connsiteY1" fmla="*/ 67832 h 915778"/>
                <a:gd name="connsiteX2" fmla="*/ 26581 w 1698551"/>
                <a:gd name="connsiteY2" fmla="*/ 65174 h 915778"/>
                <a:gd name="connsiteX3" fmla="*/ 31898 w 1698551"/>
                <a:gd name="connsiteY3" fmla="*/ 59857 h 915778"/>
                <a:gd name="connsiteX4" fmla="*/ 47847 w 1698551"/>
                <a:gd name="connsiteY4" fmla="*/ 54541 h 915778"/>
                <a:gd name="connsiteX5" fmla="*/ 55821 w 1698551"/>
                <a:gd name="connsiteY5" fmla="*/ 49225 h 915778"/>
                <a:gd name="connsiteX6" fmla="*/ 63795 w 1698551"/>
                <a:gd name="connsiteY6" fmla="*/ 46567 h 915778"/>
                <a:gd name="connsiteX7" fmla="*/ 69112 w 1698551"/>
                <a:gd name="connsiteY7" fmla="*/ 41250 h 915778"/>
                <a:gd name="connsiteX8" fmla="*/ 93035 w 1698551"/>
                <a:gd name="connsiteY8" fmla="*/ 35934 h 915778"/>
                <a:gd name="connsiteX9" fmla="*/ 111642 w 1698551"/>
                <a:gd name="connsiteY9" fmla="*/ 27960 h 915778"/>
                <a:gd name="connsiteX10" fmla="*/ 119616 w 1698551"/>
                <a:gd name="connsiteY10" fmla="*/ 25302 h 915778"/>
                <a:gd name="connsiteX11" fmla="*/ 130249 w 1698551"/>
                <a:gd name="connsiteY11" fmla="*/ 22643 h 915778"/>
                <a:gd name="connsiteX12" fmla="*/ 148856 w 1698551"/>
                <a:gd name="connsiteY12" fmla="*/ 17327 h 915778"/>
                <a:gd name="connsiteX13" fmla="*/ 156830 w 1698551"/>
                <a:gd name="connsiteY13" fmla="*/ 12011 h 915778"/>
                <a:gd name="connsiteX14" fmla="*/ 228600 w 1698551"/>
                <a:gd name="connsiteY14" fmla="*/ 4037 h 915778"/>
                <a:gd name="connsiteX15" fmla="*/ 287079 w 1698551"/>
                <a:gd name="connsiteY15" fmla="*/ 4037 h 915778"/>
                <a:gd name="connsiteX16" fmla="*/ 289737 w 1698551"/>
                <a:gd name="connsiteY16" fmla="*/ 14669 h 915778"/>
                <a:gd name="connsiteX17" fmla="*/ 292395 w 1698551"/>
                <a:gd name="connsiteY17" fmla="*/ 22643 h 915778"/>
                <a:gd name="connsiteX18" fmla="*/ 297712 w 1698551"/>
                <a:gd name="connsiteY18" fmla="*/ 41250 h 915778"/>
                <a:gd name="connsiteX19" fmla="*/ 305686 w 1698551"/>
                <a:gd name="connsiteY19" fmla="*/ 78464 h 915778"/>
                <a:gd name="connsiteX20" fmla="*/ 316319 w 1698551"/>
                <a:gd name="connsiteY20" fmla="*/ 89097 h 915778"/>
                <a:gd name="connsiteX21" fmla="*/ 321635 w 1698551"/>
                <a:gd name="connsiteY21" fmla="*/ 97071 h 915778"/>
                <a:gd name="connsiteX22" fmla="*/ 334926 w 1698551"/>
                <a:gd name="connsiteY22" fmla="*/ 110362 h 915778"/>
                <a:gd name="connsiteX23" fmla="*/ 348216 w 1698551"/>
                <a:gd name="connsiteY23" fmla="*/ 123653 h 915778"/>
                <a:gd name="connsiteX24" fmla="*/ 353533 w 1698551"/>
                <a:gd name="connsiteY24" fmla="*/ 131627 h 915778"/>
                <a:gd name="connsiteX25" fmla="*/ 361507 w 1698551"/>
                <a:gd name="connsiteY25" fmla="*/ 136943 h 915778"/>
                <a:gd name="connsiteX26" fmla="*/ 372140 w 1698551"/>
                <a:gd name="connsiteY26" fmla="*/ 150234 h 915778"/>
                <a:gd name="connsiteX27" fmla="*/ 380114 w 1698551"/>
                <a:gd name="connsiteY27" fmla="*/ 155550 h 915778"/>
                <a:gd name="connsiteX28" fmla="*/ 390747 w 1698551"/>
                <a:gd name="connsiteY28" fmla="*/ 158209 h 915778"/>
                <a:gd name="connsiteX29" fmla="*/ 398721 w 1698551"/>
                <a:gd name="connsiteY29" fmla="*/ 160867 h 915778"/>
                <a:gd name="connsiteX30" fmla="*/ 409354 w 1698551"/>
                <a:gd name="connsiteY30" fmla="*/ 158209 h 915778"/>
                <a:gd name="connsiteX31" fmla="*/ 414670 w 1698551"/>
                <a:gd name="connsiteY31" fmla="*/ 142260 h 915778"/>
                <a:gd name="connsiteX32" fmla="*/ 430619 w 1698551"/>
                <a:gd name="connsiteY32" fmla="*/ 136943 h 915778"/>
                <a:gd name="connsiteX33" fmla="*/ 438593 w 1698551"/>
                <a:gd name="connsiteY33" fmla="*/ 134285 h 915778"/>
                <a:gd name="connsiteX34" fmla="*/ 505047 w 1698551"/>
                <a:gd name="connsiteY34" fmla="*/ 142260 h 915778"/>
                <a:gd name="connsiteX35" fmla="*/ 510363 w 1698551"/>
                <a:gd name="connsiteY35" fmla="*/ 150234 h 915778"/>
                <a:gd name="connsiteX36" fmla="*/ 515679 w 1698551"/>
                <a:gd name="connsiteY36" fmla="*/ 168841 h 915778"/>
                <a:gd name="connsiteX37" fmla="*/ 523654 w 1698551"/>
                <a:gd name="connsiteY37" fmla="*/ 179474 h 915778"/>
                <a:gd name="connsiteX38" fmla="*/ 528970 w 1698551"/>
                <a:gd name="connsiteY38" fmla="*/ 198081 h 915778"/>
                <a:gd name="connsiteX39" fmla="*/ 534286 w 1698551"/>
                <a:gd name="connsiteY39" fmla="*/ 216688 h 915778"/>
                <a:gd name="connsiteX40" fmla="*/ 536944 w 1698551"/>
                <a:gd name="connsiteY40" fmla="*/ 264534 h 915778"/>
                <a:gd name="connsiteX41" fmla="*/ 552893 w 1698551"/>
                <a:gd name="connsiteY41" fmla="*/ 269850 h 915778"/>
                <a:gd name="connsiteX42" fmla="*/ 560868 w 1698551"/>
                <a:gd name="connsiteY42" fmla="*/ 275167 h 915778"/>
                <a:gd name="connsiteX43" fmla="*/ 576816 w 1698551"/>
                <a:gd name="connsiteY43" fmla="*/ 280483 h 915778"/>
                <a:gd name="connsiteX44" fmla="*/ 619347 w 1698551"/>
                <a:gd name="connsiteY44" fmla="*/ 280483 h 915778"/>
                <a:gd name="connsiteX45" fmla="*/ 622005 w 1698551"/>
                <a:gd name="connsiteY45" fmla="*/ 288457 h 915778"/>
                <a:gd name="connsiteX46" fmla="*/ 627321 w 1698551"/>
                <a:gd name="connsiteY46" fmla="*/ 293774 h 915778"/>
                <a:gd name="connsiteX47" fmla="*/ 632637 w 1698551"/>
                <a:gd name="connsiteY47" fmla="*/ 301748 h 915778"/>
                <a:gd name="connsiteX48" fmla="*/ 635295 w 1698551"/>
                <a:gd name="connsiteY48" fmla="*/ 309723 h 915778"/>
                <a:gd name="connsiteX49" fmla="*/ 648586 w 1698551"/>
                <a:gd name="connsiteY49" fmla="*/ 320355 h 915778"/>
                <a:gd name="connsiteX50" fmla="*/ 651244 w 1698551"/>
                <a:gd name="connsiteY50" fmla="*/ 328330 h 915778"/>
                <a:gd name="connsiteX51" fmla="*/ 664535 w 1698551"/>
                <a:gd name="connsiteY51" fmla="*/ 338962 h 915778"/>
                <a:gd name="connsiteX52" fmla="*/ 677826 w 1698551"/>
                <a:gd name="connsiteY52" fmla="*/ 362885 h 915778"/>
                <a:gd name="connsiteX53" fmla="*/ 685800 w 1698551"/>
                <a:gd name="connsiteY53" fmla="*/ 365543 h 915778"/>
                <a:gd name="connsiteX54" fmla="*/ 754912 w 1698551"/>
                <a:gd name="connsiteY54" fmla="*/ 360227 h 915778"/>
                <a:gd name="connsiteX55" fmla="*/ 762886 w 1698551"/>
                <a:gd name="connsiteY55" fmla="*/ 357569 h 915778"/>
                <a:gd name="connsiteX56" fmla="*/ 776177 w 1698551"/>
                <a:gd name="connsiteY56" fmla="*/ 338962 h 915778"/>
                <a:gd name="connsiteX57" fmla="*/ 781493 w 1698551"/>
                <a:gd name="connsiteY57" fmla="*/ 346937 h 915778"/>
                <a:gd name="connsiteX58" fmla="*/ 789468 w 1698551"/>
                <a:gd name="connsiteY58" fmla="*/ 354911 h 915778"/>
                <a:gd name="connsiteX59" fmla="*/ 800100 w 1698551"/>
                <a:gd name="connsiteY59" fmla="*/ 370860 h 915778"/>
                <a:gd name="connsiteX60" fmla="*/ 805416 w 1698551"/>
                <a:gd name="connsiteY60" fmla="*/ 389467 h 915778"/>
                <a:gd name="connsiteX61" fmla="*/ 808074 w 1698551"/>
                <a:gd name="connsiteY61" fmla="*/ 400099 h 915778"/>
                <a:gd name="connsiteX62" fmla="*/ 821365 w 1698551"/>
                <a:gd name="connsiteY62" fmla="*/ 413390 h 915778"/>
                <a:gd name="connsiteX63" fmla="*/ 824023 w 1698551"/>
                <a:gd name="connsiteY63" fmla="*/ 519716 h 915778"/>
                <a:gd name="connsiteX64" fmla="*/ 816049 w 1698551"/>
                <a:gd name="connsiteY64" fmla="*/ 538323 h 915778"/>
                <a:gd name="connsiteX65" fmla="*/ 826681 w 1698551"/>
                <a:gd name="connsiteY65" fmla="*/ 546297 h 915778"/>
                <a:gd name="connsiteX66" fmla="*/ 853263 w 1698551"/>
                <a:gd name="connsiteY66" fmla="*/ 548955 h 915778"/>
                <a:gd name="connsiteX67" fmla="*/ 909084 w 1698551"/>
                <a:gd name="connsiteY67" fmla="*/ 551613 h 915778"/>
                <a:gd name="connsiteX68" fmla="*/ 933007 w 1698551"/>
                <a:gd name="connsiteY68" fmla="*/ 548955 h 915778"/>
                <a:gd name="connsiteX69" fmla="*/ 948956 w 1698551"/>
                <a:gd name="connsiteY69" fmla="*/ 543639 h 915778"/>
                <a:gd name="connsiteX70" fmla="*/ 962247 w 1698551"/>
                <a:gd name="connsiteY70" fmla="*/ 540981 h 915778"/>
                <a:gd name="connsiteX71" fmla="*/ 967563 w 1698551"/>
                <a:gd name="connsiteY71" fmla="*/ 535664 h 915778"/>
                <a:gd name="connsiteX72" fmla="*/ 972879 w 1698551"/>
                <a:gd name="connsiteY72" fmla="*/ 527690 h 915778"/>
                <a:gd name="connsiteX73" fmla="*/ 980854 w 1698551"/>
                <a:gd name="connsiteY73" fmla="*/ 525032 h 915778"/>
                <a:gd name="connsiteX74" fmla="*/ 996802 w 1698551"/>
                <a:gd name="connsiteY74" fmla="*/ 511741 h 915778"/>
                <a:gd name="connsiteX75" fmla="*/ 1023384 w 1698551"/>
                <a:gd name="connsiteY75" fmla="*/ 503767 h 915778"/>
                <a:gd name="connsiteX76" fmla="*/ 1034016 w 1698551"/>
                <a:gd name="connsiteY76" fmla="*/ 490476 h 915778"/>
                <a:gd name="connsiteX77" fmla="*/ 1036674 w 1698551"/>
                <a:gd name="connsiteY77" fmla="*/ 479843 h 915778"/>
                <a:gd name="connsiteX78" fmla="*/ 1039333 w 1698551"/>
                <a:gd name="connsiteY78" fmla="*/ 538323 h 915778"/>
                <a:gd name="connsiteX79" fmla="*/ 1047307 w 1698551"/>
                <a:gd name="connsiteY79" fmla="*/ 588827 h 915778"/>
                <a:gd name="connsiteX80" fmla="*/ 1055281 w 1698551"/>
                <a:gd name="connsiteY80" fmla="*/ 591485 h 915778"/>
                <a:gd name="connsiteX81" fmla="*/ 1063256 w 1698551"/>
                <a:gd name="connsiteY81" fmla="*/ 596802 h 915778"/>
                <a:gd name="connsiteX82" fmla="*/ 1071230 w 1698551"/>
                <a:gd name="connsiteY82" fmla="*/ 599460 h 915778"/>
                <a:gd name="connsiteX83" fmla="*/ 1081863 w 1698551"/>
                <a:gd name="connsiteY83" fmla="*/ 610092 h 915778"/>
                <a:gd name="connsiteX84" fmla="*/ 1087179 w 1698551"/>
                <a:gd name="connsiteY84" fmla="*/ 615409 h 915778"/>
                <a:gd name="connsiteX85" fmla="*/ 1111102 w 1698551"/>
                <a:gd name="connsiteY85" fmla="*/ 628699 h 915778"/>
                <a:gd name="connsiteX86" fmla="*/ 1127051 w 1698551"/>
                <a:gd name="connsiteY86" fmla="*/ 636674 h 915778"/>
                <a:gd name="connsiteX87" fmla="*/ 1129709 w 1698551"/>
                <a:gd name="connsiteY87" fmla="*/ 644648 h 915778"/>
                <a:gd name="connsiteX88" fmla="*/ 1145658 w 1698551"/>
                <a:gd name="connsiteY88" fmla="*/ 649964 h 915778"/>
                <a:gd name="connsiteX89" fmla="*/ 1153633 w 1698551"/>
                <a:gd name="connsiteY89" fmla="*/ 657939 h 915778"/>
                <a:gd name="connsiteX90" fmla="*/ 1161607 w 1698551"/>
                <a:gd name="connsiteY90" fmla="*/ 660597 h 915778"/>
                <a:gd name="connsiteX91" fmla="*/ 1164265 w 1698551"/>
                <a:gd name="connsiteY91" fmla="*/ 668571 h 915778"/>
                <a:gd name="connsiteX92" fmla="*/ 1174898 w 1698551"/>
                <a:gd name="connsiteY92" fmla="*/ 681862 h 915778"/>
                <a:gd name="connsiteX93" fmla="*/ 1182872 w 1698551"/>
                <a:gd name="connsiteY93" fmla="*/ 687178 h 915778"/>
                <a:gd name="connsiteX94" fmla="*/ 1190847 w 1698551"/>
                <a:gd name="connsiteY94" fmla="*/ 703127 h 915778"/>
                <a:gd name="connsiteX95" fmla="*/ 1198821 w 1698551"/>
                <a:gd name="connsiteY95" fmla="*/ 705785 h 915778"/>
                <a:gd name="connsiteX96" fmla="*/ 1206795 w 1698551"/>
                <a:gd name="connsiteY96" fmla="*/ 721734 h 915778"/>
                <a:gd name="connsiteX97" fmla="*/ 1217428 w 1698551"/>
                <a:gd name="connsiteY97" fmla="*/ 727050 h 915778"/>
                <a:gd name="connsiteX98" fmla="*/ 1222744 w 1698551"/>
                <a:gd name="connsiteY98" fmla="*/ 732367 h 915778"/>
                <a:gd name="connsiteX99" fmla="*/ 1241351 w 1698551"/>
                <a:gd name="connsiteY99" fmla="*/ 742999 h 915778"/>
                <a:gd name="connsiteX100" fmla="*/ 1254642 w 1698551"/>
                <a:gd name="connsiteY100" fmla="*/ 753632 h 915778"/>
                <a:gd name="connsiteX101" fmla="*/ 1270591 w 1698551"/>
                <a:gd name="connsiteY101" fmla="*/ 764264 h 915778"/>
                <a:gd name="connsiteX102" fmla="*/ 1291856 w 1698551"/>
                <a:gd name="connsiteY102" fmla="*/ 774897 h 915778"/>
                <a:gd name="connsiteX103" fmla="*/ 1299830 w 1698551"/>
                <a:gd name="connsiteY103" fmla="*/ 777555 h 915778"/>
                <a:gd name="connsiteX104" fmla="*/ 1302488 w 1698551"/>
                <a:gd name="connsiteY104" fmla="*/ 761606 h 915778"/>
                <a:gd name="connsiteX105" fmla="*/ 1307805 w 1698551"/>
                <a:gd name="connsiteY105" fmla="*/ 756290 h 915778"/>
                <a:gd name="connsiteX106" fmla="*/ 1321095 w 1698551"/>
                <a:gd name="connsiteY106" fmla="*/ 745657 h 915778"/>
                <a:gd name="connsiteX107" fmla="*/ 1337044 w 1698551"/>
                <a:gd name="connsiteY107" fmla="*/ 748316 h 915778"/>
                <a:gd name="connsiteX108" fmla="*/ 1347677 w 1698551"/>
                <a:gd name="connsiteY108" fmla="*/ 753632 h 915778"/>
                <a:gd name="connsiteX109" fmla="*/ 1358309 w 1698551"/>
                <a:gd name="connsiteY109" fmla="*/ 756290 h 915778"/>
                <a:gd name="connsiteX110" fmla="*/ 1366284 w 1698551"/>
                <a:gd name="connsiteY110" fmla="*/ 764264 h 915778"/>
                <a:gd name="connsiteX111" fmla="*/ 1374258 w 1698551"/>
                <a:gd name="connsiteY111" fmla="*/ 766923 h 915778"/>
                <a:gd name="connsiteX112" fmla="*/ 1376916 w 1698551"/>
                <a:gd name="connsiteY112" fmla="*/ 774897 h 915778"/>
                <a:gd name="connsiteX113" fmla="*/ 1398181 w 1698551"/>
                <a:gd name="connsiteY113" fmla="*/ 790846 h 915778"/>
                <a:gd name="connsiteX114" fmla="*/ 1419447 w 1698551"/>
                <a:gd name="connsiteY114" fmla="*/ 798820 h 915778"/>
                <a:gd name="connsiteX115" fmla="*/ 1451344 w 1698551"/>
                <a:gd name="connsiteY115" fmla="*/ 796162 h 915778"/>
                <a:gd name="connsiteX116" fmla="*/ 1456661 w 1698551"/>
                <a:gd name="connsiteY116" fmla="*/ 790846 h 915778"/>
                <a:gd name="connsiteX117" fmla="*/ 1467293 w 1698551"/>
                <a:gd name="connsiteY117" fmla="*/ 782871 h 915778"/>
                <a:gd name="connsiteX118" fmla="*/ 1485900 w 1698551"/>
                <a:gd name="connsiteY118" fmla="*/ 772239 h 915778"/>
                <a:gd name="connsiteX119" fmla="*/ 1504507 w 1698551"/>
                <a:gd name="connsiteY119" fmla="*/ 766923 h 915778"/>
                <a:gd name="connsiteX120" fmla="*/ 1552354 w 1698551"/>
                <a:gd name="connsiteY120" fmla="*/ 772239 h 915778"/>
                <a:gd name="connsiteX121" fmla="*/ 1562986 w 1698551"/>
                <a:gd name="connsiteY121" fmla="*/ 774897 h 915778"/>
                <a:gd name="connsiteX122" fmla="*/ 1570961 w 1698551"/>
                <a:gd name="connsiteY122" fmla="*/ 780213 h 915778"/>
                <a:gd name="connsiteX123" fmla="*/ 1586909 w 1698551"/>
                <a:gd name="connsiteY123" fmla="*/ 785530 h 915778"/>
                <a:gd name="connsiteX124" fmla="*/ 1594884 w 1698551"/>
                <a:gd name="connsiteY124" fmla="*/ 790846 h 915778"/>
                <a:gd name="connsiteX125" fmla="*/ 1605516 w 1698551"/>
                <a:gd name="connsiteY125" fmla="*/ 804137 h 915778"/>
                <a:gd name="connsiteX126" fmla="*/ 1613491 w 1698551"/>
                <a:gd name="connsiteY126" fmla="*/ 809453 h 915778"/>
                <a:gd name="connsiteX127" fmla="*/ 1618807 w 1698551"/>
                <a:gd name="connsiteY127" fmla="*/ 820085 h 915778"/>
                <a:gd name="connsiteX128" fmla="*/ 1624123 w 1698551"/>
                <a:gd name="connsiteY128" fmla="*/ 825402 h 915778"/>
                <a:gd name="connsiteX129" fmla="*/ 1637414 w 1698551"/>
                <a:gd name="connsiteY129" fmla="*/ 844009 h 915778"/>
                <a:gd name="connsiteX130" fmla="*/ 1645388 w 1698551"/>
                <a:gd name="connsiteY130" fmla="*/ 859957 h 915778"/>
                <a:gd name="connsiteX131" fmla="*/ 1653363 w 1698551"/>
                <a:gd name="connsiteY131" fmla="*/ 865274 h 915778"/>
                <a:gd name="connsiteX132" fmla="*/ 1656021 w 1698551"/>
                <a:gd name="connsiteY132" fmla="*/ 875906 h 915778"/>
                <a:gd name="connsiteX133" fmla="*/ 1666654 w 1698551"/>
                <a:gd name="connsiteY133" fmla="*/ 886539 h 915778"/>
                <a:gd name="connsiteX134" fmla="*/ 1677286 w 1698551"/>
                <a:gd name="connsiteY134" fmla="*/ 899830 h 915778"/>
                <a:gd name="connsiteX135" fmla="*/ 1682602 w 1698551"/>
                <a:gd name="connsiteY135" fmla="*/ 907804 h 915778"/>
                <a:gd name="connsiteX136" fmla="*/ 1693235 w 1698551"/>
                <a:gd name="connsiteY136" fmla="*/ 913120 h 915778"/>
                <a:gd name="connsiteX137" fmla="*/ 1698551 w 1698551"/>
                <a:gd name="connsiteY137" fmla="*/ 915778 h 9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698551" h="915778">
                  <a:moveTo>
                    <a:pt x="0" y="73148"/>
                  </a:moveTo>
                  <a:lnTo>
                    <a:pt x="18607" y="67832"/>
                  </a:lnTo>
                  <a:cubicBezTo>
                    <a:pt x="21291" y="67027"/>
                    <a:pt x="24179" y="66616"/>
                    <a:pt x="26581" y="65174"/>
                  </a:cubicBezTo>
                  <a:cubicBezTo>
                    <a:pt x="28730" y="63884"/>
                    <a:pt x="29656" y="60978"/>
                    <a:pt x="31898" y="59857"/>
                  </a:cubicBezTo>
                  <a:cubicBezTo>
                    <a:pt x="36910" y="57351"/>
                    <a:pt x="47847" y="54541"/>
                    <a:pt x="47847" y="54541"/>
                  </a:cubicBezTo>
                  <a:cubicBezTo>
                    <a:pt x="50505" y="52769"/>
                    <a:pt x="52964" y="50654"/>
                    <a:pt x="55821" y="49225"/>
                  </a:cubicBezTo>
                  <a:cubicBezTo>
                    <a:pt x="58327" y="47972"/>
                    <a:pt x="61393" y="48009"/>
                    <a:pt x="63795" y="46567"/>
                  </a:cubicBezTo>
                  <a:cubicBezTo>
                    <a:pt x="65944" y="45277"/>
                    <a:pt x="66870" y="42371"/>
                    <a:pt x="69112" y="41250"/>
                  </a:cubicBezTo>
                  <a:cubicBezTo>
                    <a:pt x="71615" y="39998"/>
                    <a:pt x="91637" y="36214"/>
                    <a:pt x="93035" y="35934"/>
                  </a:cubicBezTo>
                  <a:cubicBezTo>
                    <a:pt x="105175" y="27841"/>
                    <a:pt x="96622" y="32251"/>
                    <a:pt x="111642" y="27960"/>
                  </a:cubicBezTo>
                  <a:cubicBezTo>
                    <a:pt x="114336" y="27190"/>
                    <a:pt x="116922" y="26072"/>
                    <a:pt x="119616" y="25302"/>
                  </a:cubicBezTo>
                  <a:cubicBezTo>
                    <a:pt x="123129" y="24298"/>
                    <a:pt x="126736" y="23647"/>
                    <a:pt x="130249" y="22643"/>
                  </a:cubicBezTo>
                  <a:cubicBezTo>
                    <a:pt x="156903" y="15026"/>
                    <a:pt x="115666" y="25624"/>
                    <a:pt x="148856" y="17327"/>
                  </a:cubicBezTo>
                  <a:cubicBezTo>
                    <a:pt x="151514" y="15555"/>
                    <a:pt x="153828" y="13103"/>
                    <a:pt x="156830" y="12011"/>
                  </a:cubicBezTo>
                  <a:cubicBezTo>
                    <a:pt x="180704" y="3330"/>
                    <a:pt x="202515" y="5410"/>
                    <a:pt x="228600" y="4037"/>
                  </a:cubicBezTo>
                  <a:cubicBezTo>
                    <a:pt x="249424" y="565"/>
                    <a:pt x="263247" y="-2973"/>
                    <a:pt x="287079" y="4037"/>
                  </a:cubicBezTo>
                  <a:cubicBezTo>
                    <a:pt x="290584" y="5068"/>
                    <a:pt x="288733" y="11156"/>
                    <a:pt x="289737" y="14669"/>
                  </a:cubicBezTo>
                  <a:cubicBezTo>
                    <a:pt x="290507" y="17363"/>
                    <a:pt x="291590" y="19959"/>
                    <a:pt x="292395" y="22643"/>
                  </a:cubicBezTo>
                  <a:cubicBezTo>
                    <a:pt x="294249" y="28821"/>
                    <a:pt x="295940" y="35048"/>
                    <a:pt x="297712" y="41250"/>
                  </a:cubicBezTo>
                  <a:cubicBezTo>
                    <a:pt x="298306" y="46003"/>
                    <a:pt x="300275" y="73053"/>
                    <a:pt x="305686" y="78464"/>
                  </a:cubicBezTo>
                  <a:cubicBezTo>
                    <a:pt x="309230" y="82008"/>
                    <a:pt x="313539" y="84926"/>
                    <a:pt x="316319" y="89097"/>
                  </a:cubicBezTo>
                  <a:cubicBezTo>
                    <a:pt x="318091" y="91755"/>
                    <a:pt x="319531" y="94667"/>
                    <a:pt x="321635" y="97071"/>
                  </a:cubicBezTo>
                  <a:cubicBezTo>
                    <a:pt x="325761" y="101786"/>
                    <a:pt x="331451" y="105149"/>
                    <a:pt x="334926" y="110362"/>
                  </a:cubicBezTo>
                  <a:cubicBezTo>
                    <a:pt x="342014" y="120995"/>
                    <a:pt x="337584" y="116565"/>
                    <a:pt x="348216" y="123653"/>
                  </a:cubicBezTo>
                  <a:cubicBezTo>
                    <a:pt x="349988" y="126311"/>
                    <a:pt x="351274" y="129368"/>
                    <a:pt x="353533" y="131627"/>
                  </a:cubicBezTo>
                  <a:cubicBezTo>
                    <a:pt x="355792" y="133886"/>
                    <a:pt x="359735" y="134285"/>
                    <a:pt x="361507" y="136943"/>
                  </a:cubicBezTo>
                  <a:cubicBezTo>
                    <a:pt x="371996" y="152678"/>
                    <a:pt x="355214" y="144593"/>
                    <a:pt x="372140" y="150234"/>
                  </a:cubicBezTo>
                  <a:cubicBezTo>
                    <a:pt x="374798" y="152006"/>
                    <a:pt x="377178" y="154292"/>
                    <a:pt x="380114" y="155550"/>
                  </a:cubicBezTo>
                  <a:cubicBezTo>
                    <a:pt x="383472" y="156989"/>
                    <a:pt x="387234" y="157205"/>
                    <a:pt x="390747" y="158209"/>
                  </a:cubicBezTo>
                  <a:cubicBezTo>
                    <a:pt x="393441" y="158979"/>
                    <a:pt x="396063" y="159981"/>
                    <a:pt x="398721" y="160867"/>
                  </a:cubicBezTo>
                  <a:cubicBezTo>
                    <a:pt x="402265" y="159981"/>
                    <a:pt x="406976" y="160983"/>
                    <a:pt x="409354" y="158209"/>
                  </a:cubicBezTo>
                  <a:cubicBezTo>
                    <a:pt x="413001" y="153954"/>
                    <a:pt x="409354" y="144032"/>
                    <a:pt x="414670" y="142260"/>
                  </a:cubicBezTo>
                  <a:lnTo>
                    <a:pt x="430619" y="136943"/>
                  </a:lnTo>
                  <a:lnTo>
                    <a:pt x="438593" y="134285"/>
                  </a:lnTo>
                  <a:cubicBezTo>
                    <a:pt x="448635" y="134741"/>
                    <a:pt x="489290" y="126503"/>
                    <a:pt x="505047" y="142260"/>
                  </a:cubicBezTo>
                  <a:cubicBezTo>
                    <a:pt x="507306" y="144519"/>
                    <a:pt x="508591" y="147576"/>
                    <a:pt x="510363" y="150234"/>
                  </a:cubicBezTo>
                  <a:cubicBezTo>
                    <a:pt x="510938" y="152536"/>
                    <a:pt x="513984" y="165875"/>
                    <a:pt x="515679" y="168841"/>
                  </a:cubicBezTo>
                  <a:cubicBezTo>
                    <a:pt x="517877" y="172688"/>
                    <a:pt x="520996" y="175930"/>
                    <a:pt x="523654" y="179474"/>
                  </a:cubicBezTo>
                  <a:cubicBezTo>
                    <a:pt x="530027" y="198592"/>
                    <a:pt x="522295" y="174717"/>
                    <a:pt x="528970" y="198081"/>
                  </a:cubicBezTo>
                  <a:cubicBezTo>
                    <a:pt x="536597" y="224776"/>
                    <a:pt x="525976" y="183445"/>
                    <a:pt x="534286" y="216688"/>
                  </a:cubicBezTo>
                  <a:cubicBezTo>
                    <a:pt x="535172" y="232637"/>
                    <a:pt x="531667" y="249458"/>
                    <a:pt x="536944" y="264534"/>
                  </a:cubicBezTo>
                  <a:cubicBezTo>
                    <a:pt x="538795" y="269823"/>
                    <a:pt x="552893" y="269850"/>
                    <a:pt x="552893" y="269850"/>
                  </a:cubicBezTo>
                  <a:cubicBezTo>
                    <a:pt x="555551" y="271622"/>
                    <a:pt x="557948" y="273869"/>
                    <a:pt x="560868" y="275167"/>
                  </a:cubicBezTo>
                  <a:cubicBezTo>
                    <a:pt x="565989" y="277443"/>
                    <a:pt x="576816" y="280483"/>
                    <a:pt x="576816" y="280483"/>
                  </a:cubicBezTo>
                  <a:cubicBezTo>
                    <a:pt x="591937" y="277963"/>
                    <a:pt x="603283" y="274642"/>
                    <a:pt x="619347" y="280483"/>
                  </a:cubicBezTo>
                  <a:cubicBezTo>
                    <a:pt x="621980" y="281440"/>
                    <a:pt x="620564" y="286054"/>
                    <a:pt x="622005" y="288457"/>
                  </a:cubicBezTo>
                  <a:cubicBezTo>
                    <a:pt x="623294" y="290606"/>
                    <a:pt x="625755" y="291817"/>
                    <a:pt x="627321" y="293774"/>
                  </a:cubicBezTo>
                  <a:cubicBezTo>
                    <a:pt x="629317" y="296269"/>
                    <a:pt x="630865" y="299090"/>
                    <a:pt x="632637" y="301748"/>
                  </a:cubicBezTo>
                  <a:cubicBezTo>
                    <a:pt x="633523" y="304406"/>
                    <a:pt x="633853" y="307320"/>
                    <a:pt x="635295" y="309723"/>
                  </a:cubicBezTo>
                  <a:cubicBezTo>
                    <a:pt x="637819" y="313930"/>
                    <a:pt x="644966" y="317942"/>
                    <a:pt x="648586" y="320355"/>
                  </a:cubicBezTo>
                  <a:cubicBezTo>
                    <a:pt x="649472" y="323013"/>
                    <a:pt x="649802" y="325927"/>
                    <a:pt x="651244" y="328330"/>
                  </a:cubicBezTo>
                  <a:cubicBezTo>
                    <a:pt x="653768" y="332537"/>
                    <a:pt x="660915" y="336549"/>
                    <a:pt x="664535" y="338962"/>
                  </a:cubicBezTo>
                  <a:cubicBezTo>
                    <a:pt x="666875" y="345984"/>
                    <a:pt x="670969" y="360599"/>
                    <a:pt x="677826" y="362885"/>
                  </a:cubicBezTo>
                  <a:lnTo>
                    <a:pt x="685800" y="365543"/>
                  </a:lnTo>
                  <a:cubicBezTo>
                    <a:pt x="708837" y="363771"/>
                    <a:pt x="731929" y="362604"/>
                    <a:pt x="754912" y="360227"/>
                  </a:cubicBezTo>
                  <a:cubicBezTo>
                    <a:pt x="757699" y="359939"/>
                    <a:pt x="761258" y="359849"/>
                    <a:pt x="762886" y="357569"/>
                  </a:cubicBezTo>
                  <a:cubicBezTo>
                    <a:pt x="778391" y="335861"/>
                    <a:pt x="758234" y="344942"/>
                    <a:pt x="776177" y="338962"/>
                  </a:cubicBezTo>
                  <a:cubicBezTo>
                    <a:pt x="777949" y="341620"/>
                    <a:pt x="779448" y="344483"/>
                    <a:pt x="781493" y="346937"/>
                  </a:cubicBezTo>
                  <a:cubicBezTo>
                    <a:pt x="783900" y="349825"/>
                    <a:pt x="787603" y="351647"/>
                    <a:pt x="789468" y="354911"/>
                  </a:cubicBezTo>
                  <a:cubicBezTo>
                    <a:pt x="800033" y="373398"/>
                    <a:pt x="782849" y="359357"/>
                    <a:pt x="800100" y="370860"/>
                  </a:cubicBezTo>
                  <a:cubicBezTo>
                    <a:pt x="808409" y="404095"/>
                    <a:pt x="797790" y="362774"/>
                    <a:pt x="805416" y="389467"/>
                  </a:cubicBezTo>
                  <a:cubicBezTo>
                    <a:pt x="806420" y="392980"/>
                    <a:pt x="806048" y="397059"/>
                    <a:pt x="808074" y="400099"/>
                  </a:cubicBezTo>
                  <a:cubicBezTo>
                    <a:pt x="811549" y="405312"/>
                    <a:pt x="821365" y="413390"/>
                    <a:pt x="821365" y="413390"/>
                  </a:cubicBezTo>
                  <a:cubicBezTo>
                    <a:pt x="835853" y="456858"/>
                    <a:pt x="828770" y="429512"/>
                    <a:pt x="824023" y="519716"/>
                  </a:cubicBezTo>
                  <a:cubicBezTo>
                    <a:pt x="823533" y="529033"/>
                    <a:pt x="820818" y="531169"/>
                    <a:pt x="816049" y="538323"/>
                  </a:cubicBezTo>
                  <a:cubicBezTo>
                    <a:pt x="819593" y="540981"/>
                    <a:pt x="822421" y="545080"/>
                    <a:pt x="826681" y="546297"/>
                  </a:cubicBezTo>
                  <a:cubicBezTo>
                    <a:pt x="835243" y="548743"/>
                    <a:pt x="844377" y="548382"/>
                    <a:pt x="853263" y="548955"/>
                  </a:cubicBezTo>
                  <a:cubicBezTo>
                    <a:pt x="871852" y="550154"/>
                    <a:pt x="890477" y="550727"/>
                    <a:pt x="909084" y="551613"/>
                  </a:cubicBezTo>
                  <a:cubicBezTo>
                    <a:pt x="917058" y="550727"/>
                    <a:pt x="925139" y="550528"/>
                    <a:pt x="933007" y="548955"/>
                  </a:cubicBezTo>
                  <a:cubicBezTo>
                    <a:pt x="938502" y="547856"/>
                    <a:pt x="943461" y="544738"/>
                    <a:pt x="948956" y="543639"/>
                  </a:cubicBezTo>
                  <a:lnTo>
                    <a:pt x="962247" y="540981"/>
                  </a:lnTo>
                  <a:cubicBezTo>
                    <a:pt x="964019" y="539209"/>
                    <a:pt x="965997" y="537621"/>
                    <a:pt x="967563" y="535664"/>
                  </a:cubicBezTo>
                  <a:cubicBezTo>
                    <a:pt x="969559" y="533169"/>
                    <a:pt x="970384" y="529686"/>
                    <a:pt x="972879" y="527690"/>
                  </a:cubicBezTo>
                  <a:cubicBezTo>
                    <a:pt x="975067" y="525940"/>
                    <a:pt x="978196" y="525918"/>
                    <a:pt x="980854" y="525032"/>
                  </a:cubicBezTo>
                  <a:cubicBezTo>
                    <a:pt x="985862" y="520023"/>
                    <a:pt x="990140" y="514702"/>
                    <a:pt x="996802" y="511741"/>
                  </a:cubicBezTo>
                  <a:cubicBezTo>
                    <a:pt x="1005123" y="508043"/>
                    <a:pt x="1014547" y="505976"/>
                    <a:pt x="1023384" y="503767"/>
                  </a:cubicBezTo>
                  <a:cubicBezTo>
                    <a:pt x="1027670" y="499480"/>
                    <a:pt x="1031502" y="496342"/>
                    <a:pt x="1034016" y="490476"/>
                  </a:cubicBezTo>
                  <a:cubicBezTo>
                    <a:pt x="1035455" y="487118"/>
                    <a:pt x="1035788" y="483387"/>
                    <a:pt x="1036674" y="479843"/>
                  </a:cubicBezTo>
                  <a:cubicBezTo>
                    <a:pt x="1047146" y="516489"/>
                    <a:pt x="1039333" y="481210"/>
                    <a:pt x="1039333" y="538323"/>
                  </a:cubicBezTo>
                  <a:cubicBezTo>
                    <a:pt x="1039333" y="540685"/>
                    <a:pt x="1034754" y="578785"/>
                    <a:pt x="1047307" y="588827"/>
                  </a:cubicBezTo>
                  <a:cubicBezTo>
                    <a:pt x="1049495" y="590577"/>
                    <a:pt x="1052623" y="590599"/>
                    <a:pt x="1055281" y="591485"/>
                  </a:cubicBezTo>
                  <a:cubicBezTo>
                    <a:pt x="1057939" y="593257"/>
                    <a:pt x="1060398" y="595373"/>
                    <a:pt x="1063256" y="596802"/>
                  </a:cubicBezTo>
                  <a:cubicBezTo>
                    <a:pt x="1065762" y="598055"/>
                    <a:pt x="1069249" y="597479"/>
                    <a:pt x="1071230" y="599460"/>
                  </a:cubicBezTo>
                  <a:cubicBezTo>
                    <a:pt x="1085406" y="613636"/>
                    <a:pt x="1060597" y="603004"/>
                    <a:pt x="1081863" y="610092"/>
                  </a:cubicBezTo>
                  <a:cubicBezTo>
                    <a:pt x="1083635" y="611864"/>
                    <a:pt x="1085140" y="613952"/>
                    <a:pt x="1087179" y="615409"/>
                  </a:cubicBezTo>
                  <a:cubicBezTo>
                    <a:pt x="1100457" y="624894"/>
                    <a:pt x="1098465" y="621477"/>
                    <a:pt x="1111102" y="628699"/>
                  </a:cubicBezTo>
                  <a:cubicBezTo>
                    <a:pt x="1125531" y="636945"/>
                    <a:pt x="1112430" y="631800"/>
                    <a:pt x="1127051" y="636674"/>
                  </a:cubicBezTo>
                  <a:cubicBezTo>
                    <a:pt x="1127937" y="639332"/>
                    <a:pt x="1127429" y="643020"/>
                    <a:pt x="1129709" y="644648"/>
                  </a:cubicBezTo>
                  <a:cubicBezTo>
                    <a:pt x="1134269" y="647905"/>
                    <a:pt x="1145658" y="649964"/>
                    <a:pt x="1145658" y="649964"/>
                  </a:cubicBezTo>
                  <a:cubicBezTo>
                    <a:pt x="1148316" y="652622"/>
                    <a:pt x="1150505" y="655854"/>
                    <a:pt x="1153633" y="657939"/>
                  </a:cubicBezTo>
                  <a:cubicBezTo>
                    <a:pt x="1155964" y="659493"/>
                    <a:pt x="1159626" y="658616"/>
                    <a:pt x="1161607" y="660597"/>
                  </a:cubicBezTo>
                  <a:cubicBezTo>
                    <a:pt x="1163588" y="662578"/>
                    <a:pt x="1163012" y="666065"/>
                    <a:pt x="1164265" y="668571"/>
                  </a:cubicBezTo>
                  <a:cubicBezTo>
                    <a:pt x="1166569" y="673180"/>
                    <a:pt x="1170775" y="678564"/>
                    <a:pt x="1174898" y="681862"/>
                  </a:cubicBezTo>
                  <a:cubicBezTo>
                    <a:pt x="1177393" y="683858"/>
                    <a:pt x="1180214" y="685406"/>
                    <a:pt x="1182872" y="687178"/>
                  </a:cubicBezTo>
                  <a:cubicBezTo>
                    <a:pt x="1184623" y="692433"/>
                    <a:pt x="1186161" y="699378"/>
                    <a:pt x="1190847" y="703127"/>
                  </a:cubicBezTo>
                  <a:cubicBezTo>
                    <a:pt x="1193035" y="704877"/>
                    <a:pt x="1196163" y="704899"/>
                    <a:pt x="1198821" y="705785"/>
                  </a:cubicBezTo>
                  <a:cubicBezTo>
                    <a:pt x="1200635" y="711228"/>
                    <a:pt x="1202038" y="717770"/>
                    <a:pt x="1206795" y="721734"/>
                  </a:cubicBezTo>
                  <a:cubicBezTo>
                    <a:pt x="1209839" y="724271"/>
                    <a:pt x="1213884" y="725278"/>
                    <a:pt x="1217428" y="727050"/>
                  </a:cubicBezTo>
                  <a:cubicBezTo>
                    <a:pt x="1219200" y="728822"/>
                    <a:pt x="1220787" y="730801"/>
                    <a:pt x="1222744" y="732367"/>
                  </a:cubicBezTo>
                  <a:cubicBezTo>
                    <a:pt x="1229003" y="737374"/>
                    <a:pt x="1234079" y="739363"/>
                    <a:pt x="1241351" y="742999"/>
                  </a:cubicBezTo>
                  <a:cubicBezTo>
                    <a:pt x="1256590" y="765856"/>
                    <a:pt x="1236299" y="738958"/>
                    <a:pt x="1254642" y="753632"/>
                  </a:cubicBezTo>
                  <a:cubicBezTo>
                    <a:pt x="1271329" y="766982"/>
                    <a:pt x="1246172" y="758160"/>
                    <a:pt x="1270591" y="764264"/>
                  </a:cubicBezTo>
                  <a:cubicBezTo>
                    <a:pt x="1279869" y="773544"/>
                    <a:pt x="1273529" y="768788"/>
                    <a:pt x="1291856" y="774897"/>
                  </a:cubicBezTo>
                  <a:lnTo>
                    <a:pt x="1299830" y="777555"/>
                  </a:lnTo>
                  <a:cubicBezTo>
                    <a:pt x="1300716" y="772239"/>
                    <a:pt x="1300595" y="766652"/>
                    <a:pt x="1302488" y="761606"/>
                  </a:cubicBezTo>
                  <a:cubicBezTo>
                    <a:pt x="1303368" y="759259"/>
                    <a:pt x="1305848" y="757856"/>
                    <a:pt x="1307805" y="756290"/>
                  </a:cubicBezTo>
                  <a:cubicBezTo>
                    <a:pt x="1324559" y="742888"/>
                    <a:pt x="1308268" y="758486"/>
                    <a:pt x="1321095" y="745657"/>
                  </a:cubicBezTo>
                  <a:cubicBezTo>
                    <a:pt x="1326411" y="746543"/>
                    <a:pt x="1331882" y="746767"/>
                    <a:pt x="1337044" y="748316"/>
                  </a:cubicBezTo>
                  <a:cubicBezTo>
                    <a:pt x="1340839" y="749455"/>
                    <a:pt x="1343967" y="752241"/>
                    <a:pt x="1347677" y="753632"/>
                  </a:cubicBezTo>
                  <a:cubicBezTo>
                    <a:pt x="1351097" y="754915"/>
                    <a:pt x="1354765" y="755404"/>
                    <a:pt x="1358309" y="756290"/>
                  </a:cubicBezTo>
                  <a:cubicBezTo>
                    <a:pt x="1360967" y="758948"/>
                    <a:pt x="1363156" y="762179"/>
                    <a:pt x="1366284" y="764264"/>
                  </a:cubicBezTo>
                  <a:cubicBezTo>
                    <a:pt x="1368615" y="765818"/>
                    <a:pt x="1372277" y="764942"/>
                    <a:pt x="1374258" y="766923"/>
                  </a:cubicBezTo>
                  <a:cubicBezTo>
                    <a:pt x="1376239" y="768904"/>
                    <a:pt x="1375474" y="772495"/>
                    <a:pt x="1376916" y="774897"/>
                  </a:cubicBezTo>
                  <a:cubicBezTo>
                    <a:pt x="1380041" y="780105"/>
                    <a:pt x="1397254" y="790614"/>
                    <a:pt x="1398181" y="790846"/>
                  </a:cubicBezTo>
                  <a:cubicBezTo>
                    <a:pt x="1412658" y="794465"/>
                    <a:pt x="1405546" y="791870"/>
                    <a:pt x="1419447" y="798820"/>
                  </a:cubicBezTo>
                  <a:cubicBezTo>
                    <a:pt x="1430079" y="797934"/>
                    <a:pt x="1440912" y="798397"/>
                    <a:pt x="1451344" y="796162"/>
                  </a:cubicBezTo>
                  <a:cubicBezTo>
                    <a:pt x="1453795" y="795637"/>
                    <a:pt x="1454736" y="792450"/>
                    <a:pt x="1456661" y="790846"/>
                  </a:cubicBezTo>
                  <a:cubicBezTo>
                    <a:pt x="1460064" y="788010"/>
                    <a:pt x="1463688" y="785446"/>
                    <a:pt x="1467293" y="782871"/>
                  </a:cubicBezTo>
                  <a:cubicBezTo>
                    <a:pt x="1473964" y="778106"/>
                    <a:pt x="1478117" y="775574"/>
                    <a:pt x="1485900" y="772239"/>
                  </a:cubicBezTo>
                  <a:cubicBezTo>
                    <a:pt x="1491239" y="769951"/>
                    <a:pt x="1499111" y="768272"/>
                    <a:pt x="1504507" y="766923"/>
                  </a:cubicBezTo>
                  <a:cubicBezTo>
                    <a:pt x="1514743" y="767947"/>
                    <a:pt x="1541068" y="770358"/>
                    <a:pt x="1552354" y="772239"/>
                  </a:cubicBezTo>
                  <a:cubicBezTo>
                    <a:pt x="1555957" y="772840"/>
                    <a:pt x="1559442" y="774011"/>
                    <a:pt x="1562986" y="774897"/>
                  </a:cubicBezTo>
                  <a:cubicBezTo>
                    <a:pt x="1565644" y="776669"/>
                    <a:pt x="1568042" y="778915"/>
                    <a:pt x="1570961" y="780213"/>
                  </a:cubicBezTo>
                  <a:cubicBezTo>
                    <a:pt x="1576082" y="782489"/>
                    <a:pt x="1582246" y="782422"/>
                    <a:pt x="1586909" y="785530"/>
                  </a:cubicBezTo>
                  <a:lnTo>
                    <a:pt x="1594884" y="790846"/>
                  </a:lnTo>
                  <a:cubicBezTo>
                    <a:pt x="1598829" y="796764"/>
                    <a:pt x="1600107" y="799810"/>
                    <a:pt x="1605516" y="804137"/>
                  </a:cubicBezTo>
                  <a:cubicBezTo>
                    <a:pt x="1608011" y="806133"/>
                    <a:pt x="1610833" y="807681"/>
                    <a:pt x="1613491" y="809453"/>
                  </a:cubicBezTo>
                  <a:cubicBezTo>
                    <a:pt x="1615263" y="812997"/>
                    <a:pt x="1616609" y="816788"/>
                    <a:pt x="1618807" y="820085"/>
                  </a:cubicBezTo>
                  <a:cubicBezTo>
                    <a:pt x="1620197" y="822170"/>
                    <a:pt x="1623002" y="823160"/>
                    <a:pt x="1624123" y="825402"/>
                  </a:cubicBezTo>
                  <a:cubicBezTo>
                    <a:pt x="1634047" y="845249"/>
                    <a:pt x="1622264" y="838957"/>
                    <a:pt x="1637414" y="844009"/>
                  </a:cubicBezTo>
                  <a:cubicBezTo>
                    <a:pt x="1639576" y="850494"/>
                    <a:pt x="1640235" y="854804"/>
                    <a:pt x="1645388" y="859957"/>
                  </a:cubicBezTo>
                  <a:cubicBezTo>
                    <a:pt x="1647647" y="862216"/>
                    <a:pt x="1650705" y="863502"/>
                    <a:pt x="1653363" y="865274"/>
                  </a:cubicBezTo>
                  <a:cubicBezTo>
                    <a:pt x="1654249" y="868818"/>
                    <a:pt x="1654085" y="872808"/>
                    <a:pt x="1656021" y="875906"/>
                  </a:cubicBezTo>
                  <a:cubicBezTo>
                    <a:pt x="1658678" y="880157"/>
                    <a:pt x="1663874" y="882368"/>
                    <a:pt x="1666654" y="886539"/>
                  </a:cubicBezTo>
                  <a:cubicBezTo>
                    <a:pt x="1683015" y="911081"/>
                    <a:pt x="1662137" y="880892"/>
                    <a:pt x="1677286" y="899830"/>
                  </a:cubicBezTo>
                  <a:cubicBezTo>
                    <a:pt x="1679282" y="902325"/>
                    <a:pt x="1680148" y="905759"/>
                    <a:pt x="1682602" y="907804"/>
                  </a:cubicBezTo>
                  <a:cubicBezTo>
                    <a:pt x="1685646" y="910341"/>
                    <a:pt x="1689691" y="911348"/>
                    <a:pt x="1693235" y="913120"/>
                  </a:cubicBezTo>
                  <a:lnTo>
                    <a:pt x="1698551" y="915778"/>
                  </a:ln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0" name="Forme libre 9"/>
            <p:cNvSpPr/>
            <p:nvPr/>
          </p:nvSpPr>
          <p:spPr>
            <a:xfrm>
              <a:off x="6677247" y="1307805"/>
              <a:ext cx="709723" cy="1382840"/>
            </a:xfrm>
            <a:custGeom>
              <a:avLst/>
              <a:gdLst>
                <a:gd name="connsiteX0" fmla="*/ 217967 w 709723"/>
                <a:gd name="connsiteY0" fmla="*/ 0 h 1382840"/>
                <a:gd name="connsiteX1" fmla="*/ 231258 w 709723"/>
                <a:gd name="connsiteY1" fmla="*/ 7974 h 1382840"/>
                <a:gd name="connsiteX2" fmla="*/ 271130 w 709723"/>
                <a:gd name="connsiteY2" fmla="*/ 2658 h 1382840"/>
                <a:gd name="connsiteX3" fmla="*/ 292395 w 709723"/>
                <a:gd name="connsiteY3" fmla="*/ 7974 h 1382840"/>
                <a:gd name="connsiteX4" fmla="*/ 308344 w 709723"/>
                <a:gd name="connsiteY4" fmla="*/ 18607 h 1382840"/>
                <a:gd name="connsiteX5" fmla="*/ 318976 w 709723"/>
                <a:gd name="connsiteY5" fmla="*/ 23923 h 1382840"/>
                <a:gd name="connsiteX6" fmla="*/ 324293 w 709723"/>
                <a:gd name="connsiteY6" fmla="*/ 29239 h 1382840"/>
                <a:gd name="connsiteX7" fmla="*/ 340241 w 709723"/>
                <a:gd name="connsiteY7" fmla="*/ 34555 h 1382840"/>
                <a:gd name="connsiteX8" fmla="*/ 348216 w 709723"/>
                <a:gd name="connsiteY8" fmla="*/ 37214 h 1382840"/>
                <a:gd name="connsiteX9" fmla="*/ 401379 w 709723"/>
                <a:gd name="connsiteY9" fmla="*/ 34555 h 1382840"/>
                <a:gd name="connsiteX10" fmla="*/ 409353 w 709723"/>
                <a:gd name="connsiteY10" fmla="*/ 29239 h 1382840"/>
                <a:gd name="connsiteX11" fmla="*/ 459858 w 709723"/>
                <a:gd name="connsiteY11" fmla="*/ 31897 h 1382840"/>
                <a:gd name="connsiteX12" fmla="*/ 475806 w 709723"/>
                <a:gd name="connsiteY12" fmla="*/ 37214 h 1382840"/>
                <a:gd name="connsiteX13" fmla="*/ 489097 w 709723"/>
                <a:gd name="connsiteY13" fmla="*/ 45188 h 1382840"/>
                <a:gd name="connsiteX14" fmla="*/ 497072 w 709723"/>
                <a:gd name="connsiteY14" fmla="*/ 53162 h 1382840"/>
                <a:gd name="connsiteX15" fmla="*/ 505046 w 709723"/>
                <a:gd name="connsiteY15" fmla="*/ 55821 h 1382840"/>
                <a:gd name="connsiteX16" fmla="*/ 518337 w 709723"/>
                <a:gd name="connsiteY16" fmla="*/ 66453 h 1382840"/>
                <a:gd name="connsiteX17" fmla="*/ 640611 w 709723"/>
                <a:gd name="connsiteY17" fmla="*/ 63795 h 1382840"/>
                <a:gd name="connsiteX18" fmla="*/ 688458 w 709723"/>
                <a:gd name="connsiteY18" fmla="*/ 69111 h 1382840"/>
                <a:gd name="connsiteX19" fmla="*/ 696432 w 709723"/>
                <a:gd name="connsiteY19" fmla="*/ 71769 h 1382840"/>
                <a:gd name="connsiteX20" fmla="*/ 701748 w 709723"/>
                <a:gd name="connsiteY20" fmla="*/ 77086 h 1382840"/>
                <a:gd name="connsiteX21" fmla="*/ 704406 w 709723"/>
                <a:gd name="connsiteY21" fmla="*/ 85060 h 1382840"/>
                <a:gd name="connsiteX22" fmla="*/ 709723 w 709723"/>
                <a:gd name="connsiteY22" fmla="*/ 103667 h 1382840"/>
                <a:gd name="connsiteX23" fmla="*/ 699090 w 709723"/>
                <a:gd name="connsiteY23" fmla="*/ 119616 h 1382840"/>
                <a:gd name="connsiteX24" fmla="*/ 683141 w 709723"/>
                <a:gd name="connsiteY24" fmla="*/ 124932 h 1382840"/>
                <a:gd name="connsiteX25" fmla="*/ 675167 w 709723"/>
                <a:gd name="connsiteY25" fmla="*/ 130248 h 1382840"/>
                <a:gd name="connsiteX26" fmla="*/ 669851 w 709723"/>
                <a:gd name="connsiteY26" fmla="*/ 135565 h 1382840"/>
                <a:gd name="connsiteX27" fmla="*/ 661876 w 709723"/>
                <a:gd name="connsiteY27" fmla="*/ 138223 h 1382840"/>
                <a:gd name="connsiteX28" fmla="*/ 656560 w 709723"/>
                <a:gd name="connsiteY28" fmla="*/ 146197 h 1382840"/>
                <a:gd name="connsiteX29" fmla="*/ 653902 w 709723"/>
                <a:gd name="connsiteY29" fmla="*/ 154172 h 1382840"/>
                <a:gd name="connsiteX30" fmla="*/ 645927 w 709723"/>
                <a:gd name="connsiteY30" fmla="*/ 159488 h 1382840"/>
                <a:gd name="connsiteX31" fmla="*/ 637953 w 709723"/>
                <a:gd name="connsiteY31" fmla="*/ 183411 h 1382840"/>
                <a:gd name="connsiteX32" fmla="*/ 632637 w 709723"/>
                <a:gd name="connsiteY32" fmla="*/ 199360 h 1382840"/>
                <a:gd name="connsiteX33" fmla="*/ 627320 w 709723"/>
                <a:gd name="connsiteY33" fmla="*/ 212651 h 1382840"/>
                <a:gd name="connsiteX34" fmla="*/ 622004 w 709723"/>
                <a:gd name="connsiteY34" fmla="*/ 233916 h 1382840"/>
                <a:gd name="connsiteX35" fmla="*/ 619346 w 709723"/>
                <a:gd name="connsiteY35" fmla="*/ 241890 h 1382840"/>
                <a:gd name="connsiteX36" fmla="*/ 614030 w 709723"/>
                <a:gd name="connsiteY36" fmla="*/ 260497 h 1382840"/>
                <a:gd name="connsiteX37" fmla="*/ 608713 w 709723"/>
                <a:gd name="connsiteY37" fmla="*/ 265814 h 1382840"/>
                <a:gd name="connsiteX38" fmla="*/ 606055 w 709723"/>
                <a:gd name="connsiteY38" fmla="*/ 273788 h 1382840"/>
                <a:gd name="connsiteX39" fmla="*/ 603397 w 709723"/>
                <a:gd name="connsiteY39" fmla="*/ 284421 h 1382840"/>
                <a:gd name="connsiteX40" fmla="*/ 590106 w 709723"/>
                <a:gd name="connsiteY40" fmla="*/ 303028 h 1382840"/>
                <a:gd name="connsiteX41" fmla="*/ 582132 w 709723"/>
                <a:gd name="connsiteY41" fmla="*/ 321635 h 1382840"/>
                <a:gd name="connsiteX42" fmla="*/ 579474 w 709723"/>
                <a:gd name="connsiteY42" fmla="*/ 329609 h 1382840"/>
                <a:gd name="connsiteX43" fmla="*/ 571500 w 709723"/>
                <a:gd name="connsiteY43" fmla="*/ 334925 h 1382840"/>
                <a:gd name="connsiteX44" fmla="*/ 566183 w 709723"/>
                <a:gd name="connsiteY44" fmla="*/ 361507 h 1382840"/>
                <a:gd name="connsiteX45" fmla="*/ 563525 w 709723"/>
                <a:gd name="connsiteY45" fmla="*/ 377455 h 1382840"/>
                <a:gd name="connsiteX46" fmla="*/ 560867 w 709723"/>
                <a:gd name="connsiteY46" fmla="*/ 385430 h 1382840"/>
                <a:gd name="connsiteX47" fmla="*/ 558209 w 709723"/>
                <a:gd name="connsiteY47" fmla="*/ 396062 h 1382840"/>
                <a:gd name="connsiteX48" fmla="*/ 550234 w 709723"/>
                <a:gd name="connsiteY48" fmla="*/ 414669 h 1382840"/>
                <a:gd name="connsiteX49" fmla="*/ 544918 w 709723"/>
                <a:gd name="connsiteY49" fmla="*/ 435935 h 1382840"/>
                <a:gd name="connsiteX50" fmla="*/ 539602 w 709723"/>
                <a:gd name="connsiteY50" fmla="*/ 443909 h 1382840"/>
                <a:gd name="connsiteX51" fmla="*/ 531627 w 709723"/>
                <a:gd name="connsiteY51" fmla="*/ 462516 h 1382840"/>
                <a:gd name="connsiteX52" fmla="*/ 526311 w 709723"/>
                <a:gd name="connsiteY52" fmla="*/ 483781 h 1382840"/>
                <a:gd name="connsiteX53" fmla="*/ 523653 w 709723"/>
                <a:gd name="connsiteY53" fmla="*/ 494414 h 1382840"/>
                <a:gd name="connsiteX54" fmla="*/ 520995 w 709723"/>
                <a:gd name="connsiteY54" fmla="*/ 515679 h 1382840"/>
                <a:gd name="connsiteX55" fmla="*/ 515679 w 709723"/>
                <a:gd name="connsiteY55" fmla="*/ 539602 h 1382840"/>
                <a:gd name="connsiteX56" fmla="*/ 507704 w 709723"/>
                <a:gd name="connsiteY56" fmla="*/ 590107 h 1382840"/>
                <a:gd name="connsiteX57" fmla="*/ 505046 w 709723"/>
                <a:gd name="connsiteY57" fmla="*/ 614030 h 1382840"/>
                <a:gd name="connsiteX58" fmla="*/ 507704 w 709723"/>
                <a:gd name="connsiteY58" fmla="*/ 720355 h 1382840"/>
                <a:gd name="connsiteX59" fmla="*/ 510362 w 709723"/>
                <a:gd name="connsiteY59" fmla="*/ 736304 h 1382840"/>
                <a:gd name="connsiteX60" fmla="*/ 518337 w 709723"/>
                <a:gd name="connsiteY60" fmla="*/ 744279 h 1382840"/>
                <a:gd name="connsiteX61" fmla="*/ 523653 w 709723"/>
                <a:gd name="connsiteY61" fmla="*/ 762886 h 1382840"/>
                <a:gd name="connsiteX62" fmla="*/ 526311 w 709723"/>
                <a:gd name="connsiteY62" fmla="*/ 792125 h 1382840"/>
                <a:gd name="connsiteX63" fmla="*/ 518337 w 709723"/>
                <a:gd name="connsiteY63" fmla="*/ 826681 h 1382840"/>
                <a:gd name="connsiteX64" fmla="*/ 510362 w 709723"/>
                <a:gd name="connsiteY64" fmla="*/ 829339 h 1382840"/>
                <a:gd name="connsiteX65" fmla="*/ 502388 w 709723"/>
                <a:gd name="connsiteY65" fmla="*/ 839972 h 1382840"/>
                <a:gd name="connsiteX66" fmla="*/ 494413 w 709723"/>
                <a:gd name="connsiteY66" fmla="*/ 842630 h 1382840"/>
                <a:gd name="connsiteX67" fmla="*/ 475806 w 709723"/>
                <a:gd name="connsiteY67" fmla="*/ 853262 h 1382840"/>
                <a:gd name="connsiteX68" fmla="*/ 409353 w 709723"/>
                <a:gd name="connsiteY68" fmla="*/ 861237 h 1382840"/>
                <a:gd name="connsiteX69" fmla="*/ 369481 w 709723"/>
                <a:gd name="connsiteY69" fmla="*/ 855921 h 1382840"/>
                <a:gd name="connsiteX70" fmla="*/ 358848 w 709723"/>
                <a:gd name="connsiteY70" fmla="*/ 853262 h 1382840"/>
                <a:gd name="connsiteX71" fmla="*/ 305686 w 709723"/>
                <a:gd name="connsiteY71" fmla="*/ 858579 h 1382840"/>
                <a:gd name="connsiteX72" fmla="*/ 313660 w 709723"/>
                <a:gd name="connsiteY72" fmla="*/ 885160 h 1382840"/>
                <a:gd name="connsiteX73" fmla="*/ 321634 w 709723"/>
                <a:gd name="connsiteY73" fmla="*/ 890476 h 1382840"/>
                <a:gd name="connsiteX74" fmla="*/ 332267 w 709723"/>
                <a:gd name="connsiteY74" fmla="*/ 914400 h 1382840"/>
                <a:gd name="connsiteX75" fmla="*/ 329609 w 709723"/>
                <a:gd name="connsiteY75" fmla="*/ 933007 h 1382840"/>
                <a:gd name="connsiteX76" fmla="*/ 326951 w 709723"/>
                <a:gd name="connsiteY76" fmla="*/ 940981 h 1382840"/>
                <a:gd name="connsiteX77" fmla="*/ 324293 w 709723"/>
                <a:gd name="connsiteY77" fmla="*/ 951614 h 1382840"/>
                <a:gd name="connsiteX78" fmla="*/ 321634 w 709723"/>
                <a:gd name="connsiteY78" fmla="*/ 959588 h 1382840"/>
                <a:gd name="connsiteX79" fmla="*/ 318976 w 709723"/>
                <a:gd name="connsiteY79" fmla="*/ 970221 h 1382840"/>
                <a:gd name="connsiteX80" fmla="*/ 311002 w 709723"/>
                <a:gd name="connsiteY80" fmla="*/ 972879 h 1382840"/>
                <a:gd name="connsiteX81" fmla="*/ 305686 w 709723"/>
                <a:gd name="connsiteY81" fmla="*/ 988828 h 1382840"/>
                <a:gd name="connsiteX82" fmla="*/ 297711 w 709723"/>
                <a:gd name="connsiteY82" fmla="*/ 1007435 h 1382840"/>
                <a:gd name="connsiteX83" fmla="*/ 289737 w 709723"/>
                <a:gd name="connsiteY83" fmla="*/ 1010093 h 1382840"/>
                <a:gd name="connsiteX84" fmla="*/ 284420 w 709723"/>
                <a:gd name="connsiteY84" fmla="*/ 1015409 h 1382840"/>
                <a:gd name="connsiteX85" fmla="*/ 279104 w 709723"/>
                <a:gd name="connsiteY85" fmla="*/ 1026042 h 1382840"/>
                <a:gd name="connsiteX86" fmla="*/ 284420 w 709723"/>
                <a:gd name="connsiteY86" fmla="*/ 1028700 h 1382840"/>
                <a:gd name="connsiteX87" fmla="*/ 289737 w 709723"/>
                <a:gd name="connsiteY87" fmla="*/ 1023383 h 1382840"/>
                <a:gd name="connsiteX88" fmla="*/ 279104 w 709723"/>
                <a:gd name="connsiteY88" fmla="*/ 1026042 h 1382840"/>
                <a:gd name="connsiteX89" fmla="*/ 255181 w 709723"/>
                <a:gd name="connsiteY89" fmla="*/ 1031358 h 1382840"/>
                <a:gd name="connsiteX90" fmla="*/ 247206 w 709723"/>
                <a:gd name="connsiteY90" fmla="*/ 1036674 h 1382840"/>
                <a:gd name="connsiteX91" fmla="*/ 241890 w 709723"/>
                <a:gd name="connsiteY91" fmla="*/ 1044648 h 1382840"/>
                <a:gd name="connsiteX92" fmla="*/ 231258 w 709723"/>
                <a:gd name="connsiteY92" fmla="*/ 1047307 h 1382840"/>
                <a:gd name="connsiteX93" fmla="*/ 225941 w 709723"/>
                <a:gd name="connsiteY93" fmla="*/ 1055281 h 1382840"/>
                <a:gd name="connsiteX94" fmla="*/ 217967 w 709723"/>
                <a:gd name="connsiteY94" fmla="*/ 1060597 h 1382840"/>
                <a:gd name="connsiteX95" fmla="*/ 215309 w 709723"/>
                <a:gd name="connsiteY95" fmla="*/ 1068572 h 1382840"/>
                <a:gd name="connsiteX96" fmla="*/ 202018 w 709723"/>
                <a:gd name="connsiteY96" fmla="*/ 1081862 h 1382840"/>
                <a:gd name="connsiteX97" fmla="*/ 191386 w 709723"/>
                <a:gd name="connsiteY97" fmla="*/ 1100469 h 1382840"/>
                <a:gd name="connsiteX98" fmla="*/ 180753 w 709723"/>
                <a:gd name="connsiteY98" fmla="*/ 1113760 h 1382840"/>
                <a:gd name="connsiteX99" fmla="*/ 180753 w 709723"/>
                <a:gd name="connsiteY99" fmla="*/ 1121735 h 1382840"/>
                <a:gd name="connsiteX100" fmla="*/ 188727 w 709723"/>
                <a:gd name="connsiteY100" fmla="*/ 1116418 h 1382840"/>
                <a:gd name="connsiteX101" fmla="*/ 199360 w 709723"/>
                <a:gd name="connsiteY101" fmla="*/ 1097811 h 1382840"/>
                <a:gd name="connsiteX102" fmla="*/ 191386 w 709723"/>
                <a:gd name="connsiteY102" fmla="*/ 1092495 h 1382840"/>
                <a:gd name="connsiteX103" fmla="*/ 180753 w 709723"/>
                <a:gd name="connsiteY103" fmla="*/ 1103128 h 1382840"/>
                <a:gd name="connsiteX104" fmla="*/ 172779 w 709723"/>
                <a:gd name="connsiteY104" fmla="*/ 1111102 h 1382840"/>
                <a:gd name="connsiteX105" fmla="*/ 162146 w 709723"/>
                <a:gd name="connsiteY105" fmla="*/ 1119076 h 1382840"/>
                <a:gd name="connsiteX106" fmla="*/ 148855 w 709723"/>
                <a:gd name="connsiteY106" fmla="*/ 1129709 h 1382840"/>
                <a:gd name="connsiteX107" fmla="*/ 143539 w 709723"/>
                <a:gd name="connsiteY107" fmla="*/ 1145658 h 1382840"/>
                <a:gd name="connsiteX108" fmla="*/ 140881 w 709723"/>
                <a:gd name="connsiteY108" fmla="*/ 1153632 h 1382840"/>
                <a:gd name="connsiteX109" fmla="*/ 127590 w 709723"/>
                <a:gd name="connsiteY109" fmla="*/ 1185530 h 1382840"/>
                <a:gd name="connsiteX110" fmla="*/ 119616 w 709723"/>
                <a:gd name="connsiteY110" fmla="*/ 1212111 h 1382840"/>
                <a:gd name="connsiteX111" fmla="*/ 111641 w 709723"/>
                <a:gd name="connsiteY111" fmla="*/ 1217428 h 1382840"/>
                <a:gd name="connsiteX112" fmla="*/ 108983 w 709723"/>
                <a:gd name="connsiteY112" fmla="*/ 1225402 h 1382840"/>
                <a:gd name="connsiteX113" fmla="*/ 103667 w 709723"/>
                <a:gd name="connsiteY113" fmla="*/ 1233376 h 1382840"/>
                <a:gd name="connsiteX114" fmla="*/ 101009 w 709723"/>
                <a:gd name="connsiteY114" fmla="*/ 1244009 h 1382840"/>
                <a:gd name="connsiteX115" fmla="*/ 93034 w 709723"/>
                <a:gd name="connsiteY115" fmla="*/ 1246667 h 1382840"/>
                <a:gd name="connsiteX116" fmla="*/ 82402 w 709723"/>
                <a:gd name="connsiteY116" fmla="*/ 1270590 h 1382840"/>
                <a:gd name="connsiteX117" fmla="*/ 77086 w 709723"/>
                <a:gd name="connsiteY117" fmla="*/ 1275907 h 1382840"/>
                <a:gd name="connsiteX118" fmla="*/ 63795 w 709723"/>
                <a:gd name="connsiteY118" fmla="*/ 1299830 h 1382840"/>
                <a:gd name="connsiteX119" fmla="*/ 55820 w 709723"/>
                <a:gd name="connsiteY119" fmla="*/ 1302488 h 1382840"/>
                <a:gd name="connsiteX120" fmla="*/ 47846 w 709723"/>
                <a:gd name="connsiteY120" fmla="*/ 1318437 h 1382840"/>
                <a:gd name="connsiteX121" fmla="*/ 39872 w 709723"/>
                <a:gd name="connsiteY121" fmla="*/ 1321095 h 1382840"/>
                <a:gd name="connsiteX122" fmla="*/ 29239 w 709723"/>
                <a:gd name="connsiteY122" fmla="*/ 1345018 h 1382840"/>
                <a:gd name="connsiteX123" fmla="*/ 21265 w 709723"/>
                <a:gd name="connsiteY123" fmla="*/ 1350335 h 1382840"/>
                <a:gd name="connsiteX124" fmla="*/ 15948 w 709723"/>
                <a:gd name="connsiteY124" fmla="*/ 1366283 h 1382840"/>
                <a:gd name="connsiteX125" fmla="*/ 7974 w 709723"/>
                <a:gd name="connsiteY125" fmla="*/ 1382232 h 1382840"/>
                <a:gd name="connsiteX126" fmla="*/ 0 w 709723"/>
                <a:gd name="connsiteY126" fmla="*/ 1382232 h 138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09723" h="1382840">
                  <a:moveTo>
                    <a:pt x="217967" y="0"/>
                  </a:moveTo>
                  <a:cubicBezTo>
                    <a:pt x="222397" y="2658"/>
                    <a:pt x="226098" y="7716"/>
                    <a:pt x="231258" y="7974"/>
                  </a:cubicBezTo>
                  <a:cubicBezTo>
                    <a:pt x="244650" y="8644"/>
                    <a:pt x="257738" y="3328"/>
                    <a:pt x="271130" y="2658"/>
                  </a:cubicBezTo>
                  <a:cubicBezTo>
                    <a:pt x="276707" y="2379"/>
                    <a:pt x="286622" y="6050"/>
                    <a:pt x="292395" y="7974"/>
                  </a:cubicBezTo>
                  <a:cubicBezTo>
                    <a:pt x="297711" y="11518"/>
                    <a:pt x="302629" y="15750"/>
                    <a:pt x="308344" y="18607"/>
                  </a:cubicBezTo>
                  <a:cubicBezTo>
                    <a:pt x="311888" y="20379"/>
                    <a:pt x="315679" y="21725"/>
                    <a:pt x="318976" y="23923"/>
                  </a:cubicBezTo>
                  <a:cubicBezTo>
                    <a:pt x="321061" y="25313"/>
                    <a:pt x="322051" y="28118"/>
                    <a:pt x="324293" y="29239"/>
                  </a:cubicBezTo>
                  <a:cubicBezTo>
                    <a:pt x="329305" y="31745"/>
                    <a:pt x="334925" y="32783"/>
                    <a:pt x="340241" y="34555"/>
                  </a:cubicBezTo>
                  <a:lnTo>
                    <a:pt x="348216" y="37214"/>
                  </a:lnTo>
                  <a:cubicBezTo>
                    <a:pt x="365937" y="36328"/>
                    <a:pt x="383785" y="36850"/>
                    <a:pt x="401379" y="34555"/>
                  </a:cubicBezTo>
                  <a:cubicBezTo>
                    <a:pt x="404547" y="34142"/>
                    <a:pt x="406162" y="29384"/>
                    <a:pt x="409353" y="29239"/>
                  </a:cubicBezTo>
                  <a:lnTo>
                    <a:pt x="459858" y="31897"/>
                  </a:lnTo>
                  <a:cubicBezTo>
                    <a:pt x="465174" y="33669"/>
                    <a:pt x="471843" y="33252"/>
                    <a:pt x="475806" y="37214"/>
                  </a:cubicBezTo>
                  <a:cubicBezTo>
                    <a:pt x="483104" y="44511"/>
                    <a:pt x="478745" y="41737"/>
                    <a:pt x="489097" y="45188"/>
                  </a:cubicBezTo>
                  <a:cubicBezTo>
                    <a:pt x="491755" y="47846"/>
                    <a:pt x="493944" y="51077"/>
                    <a:pt x="497072" y="53162"/>
                  </a:cubicBezTo>
                  <a:cubicBezTo>
                    <a:pt x="499403" y="54716"/>
                    <a:pt x="502540" y="54568"/>
                    <a:pt x="505046" y="55821"/>
                  </a:cubicBezTo>
                  <a:cubicBezTo>
                    <a:pt x="511752" y="59174"/>
                    <a:pt x="513392" y="61509"/>
                    <a:pt x="518337" y="66453"/>
                  </a:cubicBezTo>
                  <a:cubicBezTo>
                    <a:pt x="559095" y="65567"/>
                    <a:pt x="599843" y="63795"/>
                    <a:pt x="640611" y="63795"/>
                  </a:cubicBezTo>
                  <a:cubicBezTo>
                    <a:pt x="655061" y="63795"/>
                    <a:pt x="673463" y="65363"/>
                    <a:pt x="688458" y="69111"/>
                  </a:cubicBezTo>
                  <a:cubicBezTo>
                    <a:pt x="691176" y="69791"/>
                    <a:pt x="693774" y="70883"/>
                    <a:pt x="696432" y="71769"/>
                  </a:cubicBezTo>
                  <a:cubicBezTo>
                    <a:pt x="698204" y="73541"/>
                    <a:pt x="700459" y="74937"/>
                    <a:pt x="701748" y="77086"/>
                  </a:cubicBezTo>
                  <a:cubicBezTo>
                    <a:pt x="703189" y="79489"/>
                    <a:pt x="703636" y="82366"/>
                    <a:pt x="704406" y="85060"/>
                  </a:cubicBezTo>
                  <a:cubicBezTo>
                    <a:pt x="711082" y="108423"/>
                    <a:pt x="703350" y="84549"/>
                    <a:pt x="709723" y="103667"/>
                  </a:cubicBezTo>
                  <a:cubicBezTo>
                    <a:pt x="707225" y="111161"/>
                    <a:pt x="707237" y="115090"/>
                    <a:pt x="699090" y="119616"/>
                  </a:cubicBezTo>
                  <a:cubicBezTo>
                    <a:pt x="694191" y="122337"/>
                    <a:pt x="683141" y="124932"/>
                    <a:pt x="683141" y="124932"/>
                  </a:cubicBezTo>
                  <a:cubicBezTo>
                    <a:pt x="680483" y="126704"/>
                    <a:pt x="677661" y="128252"/>
                    <a:pt x="675167" y="130248"/>
                  </a:cubicBezTo>
                  <a:cubicBezTo>
                    <a:pt x="673210" y="131814"/>
                    <a:pt x="672000" y="134276"/>
                    <a:pt x="669851" y="135565"/>
                  </a:cubicBezTo>
                  <a:cubicBezTo>
                    <a:pt x="667448" y="137007"/>
                    <a:pt x="664534" y="137337"/>
                    <a:pt x="661876" y="138223"/>
                  </a:cubicBezTo>
                  <a:cubicBezTo>
                    <a:pt x="660104" y="140881"/>
                    <a:pt x="657989" y="143340"/>
                    <a:pt x="656560" y="146197"/>
                  </a:cubicBezTo>
                  <a:cubicBezTo>
                    <a:pt x="655307" y="148703"/>
                    <a:pt x="655652" y="151984"/>
                    <a:pt x="653902" y="154172"/>
                  </a:cubicBezTo>
                  <a:cubicBezTo>
                    <a:pt x="651906" y="156667"/>
                    <a:pt x="648585" y="157716"/>
                    <a:pt x="645927" y="159488"/>
                  </a:cubicBezTo>
                  <a:lnTo>
                    <a:pt x="637953" y="183411"/>
                  </a:lnTo>
                  <a:lnTo>
                    <a:pt x="632637" y="199360"/>
                  </a:lnTo>
                  <a:cubicBezTo>
                    <a:pt x="630865" y="203790"/>
                    <a:pt x="628723" y="208090"/>
                    <a:pt x="627320" y="212651"/>
                  </a:cubicBezTo>
                  <a:cubicBezTo>
                    <a:pt x="625171" y="219634"/>
                    <a:pt x="624315" y="226984"/>
                    <a:pt x="622004" y="233916"/>
                  </a:cubicBezTo>
                  <a:cubicBezTo>
                    <a:pt x="621118" y="236574"/>
                    <a:pt x="620116" y="239196"/>
                    <a:pt x="619346" y="241890"/>
                  </a:cubicBezTo>
                  <a:cubicBezTo>
                    <a:pt x="618714" y="244102"/>
                    <a:pt x="615768" y="257600"/>
                    <a:pt x="614030" y="260497"/>
                  </a:cubicBezTo>
                  <a:cubicBezTo>
                    <a:pt x="612740" y="262646"/>
                    <a:pt x="610485" y="264042"/>
                    <a:pt x="608713" y="265814"/>
                  </a:cubicBezTo>
                  <a:cubicBezTo>
                    <a:pt x="607827" y="268472"/>
                    <a:pt x="606825" y="271094"/>
                    <a:pt x="606055" y="273788"/>
                  </a:cubicBezTo>
                  <a:cubicBezTo>
                    <a:pt x="605051" y="277301"/>
                    <a:pt x="604836" y="281063"/>
                    <a:pt x="603397" y="284421"/>
                  </a:cubicBezTo>
                  <a:cubicBezTo>
                    <a:pt x="602101" y="287444"/>
                    <a:pt x="591014" y="301818"/>
                    <a:pt x="590106" y="303028"/>
                  </a:cubicBezTo>
                  <a:cubicBezTo>
                    <a:pt x="583873" y="321728"/>
                    <a:pt x="591985" y="298643"/>
                    <a:pt x="582132" y="321635"/>
                  </a:cubicBezTo>
                  <a:cubicBezTo>
                    <a:pt x="581028" y="324210"/>
                    <a:pt x="581224" y="327421"/>
                    <a:pt x="579474" y="329609"/>
                  </a:cubicBezTo>
                  <a:cubicBezTo>
                    <a:pt x="577478" y="332103"/>
                    <a:pt x="574158" y="333153"/>
                    <a:pt x="571500" y="334925"/>
                  </a:cubicBezTo>
                  <a:cubicBezTo>
                    <a:pt x="569728" y="343786"/>
                    <a:pt x="567669" y="352594"/>
                    <a:pt x="566183" y="361507"/>
                  </a:cubicBezTo>
                  <a:cubicBezTo>
                    <a:pt x="565297" y="366823"/>
                    <a:pt x="564694" y="372194"/>
                    <a:pt x="563525" y="377455"/>
                  </a:cubicBezTo>
                  <a:cubicBezTo>
                    <a:pt x="562917" y="380190"/>
                    <a:pt x="561637" y="382736"/>
                    <a:pt x="560867" y="385430"/>
                  </a:cubicBezTo>
                  <a:cubicBezTo>
                    <a:pt x="559863" y="388943"/>
                    <a:pt x="559492" y="392642"/>
                    <a:pt x="558209" y="396062"/>
                  </a:cubicBezTo>
                  <a:cubicBezTo>
                    <a:pt x="552509" y="411264"/>
                    <a:pt x="553532" y="401478"/>
                    <a:pt x="550234" y="414669"/>
                  </a:cubicBezTo>
                  <a:cubicBezTo>
                    <a:pt x="548717" y="420735"/>
                    <a:pt x="547956" y="429859"/>
                    <a:pt x="544918" y="435935"/>
                  </a:cubicBezTo>
                  <a:cubicBezTo>
                    <a:pt x="543489" y="438792"/>
                    <a:pt x="541187" y="441135"/>
                    <a:pt x="539602" y="443909"/>
                  </a:cubicBezTo>
                  <a:cubicBezTo>
                    <a:pt x="535818" y="450532"/>
                    <a:pt x="533571" y="455390"/>
                    <a:pt x="531627" y="462516"/>
                  </a:cubicBezTo>
                  <a:cubicBezTo>
                    <a:pt x="529704" y="469565"/>
                    <a:pt x="528083" y="476693"/>
                    <a:pt x="526311" y="483781"/>
                  </a:cubicBezTo>
                  <a:cubicBezTo>
                    <a:pt x="525425" y="487325"/>
                    <a:pt x="524106" y="490789"/>
                    <a:pt x="523653" y="494414"/>
                  </a:cubicBezTo>
                  <a:cubicBezTo>
                    <a:pt x="522767" y="501502"/>
                    <a:pt x="522236" y="508644"/>
                    <a:pt x="520995" y="515679"/>
                  </a:cubicBezTo>
                  <a:cubicBezTo>
                    <a:pt x="519575" y="523724"/>
                    <a:pt x="517208" y="531577"/>
                    <a:pt x="515679" y="539602"/>
                  </a:cubicBezTo>
                  <a:cubicBezTo>
                    <a:pt x="513677" y="550110"/>
                    <a:pt x="509361" y="576853"/>
                    <a:pt x="507704" y="590107"/>
                  </a:cubicBezTo>
                  <a:cubicBezTo>
                    <a:pt x="506709" y="598068"/>
                    <a:pt x="505932" y="606056"/>
                    <a:pt x="505046" y="614030"/>
                  </a:cubicBezTo>
                  <a:cubicBezTo>
                    <a:pt x="505932" y="649472"/>
                    <a:pt x="506164" y="684936"/>
                    <a:pt x="507704" y="720355"/>
                  </a:cubicBezTo>
                  <a:cubicBezTo>
                    <a:pt x="507938" y="725740"/>
                    <a:pt x="508173" y="731379"/>
                    <a:pt x="510362" y="736304"/>
                  </a:cubicBezTo>
                  <a:cubicBezTo>
                    <a:pt x="511889" y="739739"/>
                    <a:pt x="515679" y="741621"/>
                    <a:pt x="518337" y="744279"/>
                  </a:cubicBezTo>
                  <a:cubicBezTo>
                    <a:pt x="520160" y="749747"/>
                    <a:pt x="522911" y="757322"/>
                    <a:pt x="523653" y="762886"/>
                  </a:cubicBezTo>
                  <a:cubicBezTo>
                    <a:pt x="524946" y="772587"/>
                    <a:pt x="525425" y="782379"/>
                    <a:pt x="526311" y="792125"/>
                  </a:cubicBezTo>
                  <a:cubicBezTo>
                    <a:pt x="526124" y="793434"/>
                    <a:pt x="522715" y="825222"/>
                    <a:pt x="518337" y="826681"/>
                  </a:cubicBezTo>
                  <a:lnTo>
                    <a:pt x="510362" y="829339"/>
                  </a:lnTo>
                  <a:cubicBezTo>
                    <a:pt x="507704" y="832883"/>
                    <a:pt x="505791" y="837136"/>
                    <a:pt x="502388" y="839972"/>
                  </a:cubicBezTo>
                  <a:cubicBezTo>
                    <a:pt x="500235" y="841766"/>
                    <a:pt x="496919" y="841377"/>
                    <a:pt x="494413" y="842630"/>
                  </a:cubicBezTo>
                  <a:cubicBezTo>
                    <a:pt x="488281" y="845696"/>
                    <a:pt x="482922" y="852035"/>
                    <a:pt x="475806" y="853262"/>
                  </a:cubicBezTo>
                  <a:cubicBezTo>
                    <a:pt x="453820" y="857053"/>
                    <a:pt x="409353" y="861237"/>
                    <a:pt x="409353" y="861237"/>
                  </a:cubicBezTo>
                  <a:cubicBezTo>
                    <a:pt x="396062" y="859465"/>
                    <a:pt x="382725" y="858012"/>
                    <a:pt x="369481" y="855921"/>
                  </a:cubicBezTo>
                  <a:cubicBezTo>
                    <a:pt x="365872" y="855351"/>
                    <a:pt x="362498" y="853110"/>
                    <a:pt x="358848" y="853262"/>
                  </a:cubicBezTo>
                  <a:cubicBezTo>
                    <a:pt x="341054" y="854003"/>
                    <a:pt x="323407" y="856807"/>
                    <a:pt x="305686" y="858579"/>
                  </a:cubicBezTo>
                  <a:cubicBezTo>
                    <a:pt x="307359" y="870291"/>
                    <a:pt x="305601" y="877101"/>
                    <a:pt x="313660" y="885160"/>
                  </a:cubicBezTo>
                  <a:cubicBezTo>
                    <a:pt x="315919" y="887419"/>
                    <a:pt x="318976" y="888704"/>
                    <a:pt x="321634" y="890476"/>
                  </a:cubicBezTo>
                  <a:cubicBezTo>
                    <a:pt x="327961" y="909456"/>
                    <a:pt x="323843" y="901762"/>
                    <a:pt x="332267" y="914400"/>
                  </a:cubicBezTo>
                  <a:cubicBezTo>
                    <a:pt x="331381" y="920602"/>
                    <a:pt x="330838" y="926863"/>
                    <a:pt x="329609" y="933007"/>
                  </a:cubicBezTo>
                  <a:cubicBezTo>
                    <a:pt x="329060" y="935754"/>
                    <a:pt x="327721" y="938287"/>
                    <a:pt x="326951" y="940981"/>
                  </a:cubicBezTo>
                  <a:cubicBezTo>
                    <a:pt x="325947" y="944494"/>
                    <a:pt x="325297" y="948101"/>
                    <a:pt x="324293" y="951614"/>
                  </a:cubicBezTo>
                  <a:cubicBezTo>
                    <a:pt x="323523" y="954308"/>
                    <a:pt x="322404" y="956894"/>
                    <a:pt x="321634" y="959588"/>
                  </a:cubicBezTo>
                  <a:cubicBezTo>
                    <a:pt x="320630" y="963101"/>
                    <a:pt x="321258" y="967368"/>
                    <a:pt x="318976" y="970221"/>
                  </a:cubicBezTo>
                  <a:cubicBezTo>
                    <a:pt x="317226" y="972409"/>
                    <a:pt x="313660" y="971993"/>
                    <a:pt x="311002" y="972879"/>
                  </a:cubicBezTo>
                  <a:lnTo>
                    <a:pt x="305686" y="988828"/>
                  </a:lnTo>
                  <a:cubicBezTo>
                    <a:pt x="304098" y="993591"/>
                    <a:pt x="300992" y="1004154"/>
                    <a:pt x="297711" y="1007435"/>
                  </a:cubicBezTo>
                  <a:cubicBezTo>
                    <a:pt x="295730" y="1009416"/>
                    <a:pt x="292395" y="1009207"/>
                    <a:pt x="289737" y="1010093"/>
                  </a:cubicBezTo>
                  <a:cubicBezTo>
                    <a:pt x="287965" y="1011865"/>
                    <a:pt x="285810" y="1013324"/>
                    <a:pt x="284420" y="1015409"/>
                  </a:cubicBezTo>
                  <a:cubicBezTo>
                    <a:pt x="282222" y="1018706"/>
                    <a:pt x="281641" y="1022998"/>
                    <a:pt x="279104" y="1026042"/>
                  </a:cubicBezTo>
                  <a:cubicBezTo>
                    <a:pt x="273629" y="1032612"/>
                    <a:pt x="259147" y="1033755"/>
                    <a:pt x="284420" y="1028700"/>
                  </a:cubicBezTo>
                  <a:cubicBezTo>
                    <a:pt x="286192" y="1026928"/>
                    <a:pt x="291979" y="1024504"/>
                    <a:pt x="289737" y="1023383"/>
                  </a:cubicBezTo>
                  <a:cubicBezTo>
                    <a:pt x="286469" y="1021749"/>
                    <a:pt x="282670" y="1025249"/>
                    <a:pt x="279104" y="1026042"/>
                  </a:cubicBezTo>
                  <a:cubicBezTo>
                    <a:pt x="248698" y="1032800"/>
                    <a:pt x="281138" y="1024869"/>
                    <a:pt x="255181" y="1031358"/>
                  </a:cubicBezTo>
                  <a:cubicBezTo>
                    <a:pt x="252523" y="1033130"/>
                    <a:pt x="249465" y="1034415"/>
                    <a:pt x="247206" y="1036674"/>
                  </a:cubicBezTo>
                  <a:cubicBezTo>
                    <a:pt x="244947" y="1038933"/>
                    <a:pt x="244548" y="1042876"/>
                    <a:pt x="241890" y="1044648"/>
                  </a:cubicBezTo>
                  <a:cubicBezTo>
                    <a:pt x="238850" y="1046675"/>
                    <a:pt x="234802" y="1046421"/>
                    <a:pt x="231258" y="1047307"/>
                  </a:cubicBezTo>
                  <a:cubicBezTo>
                    <a:pt x="229486" y="1049965"/>
                    <a:pt x="228200" y="1053022"/>
                    <a:pt x="225941" y="1055281"/>
                  </a:cubicBezTo>
                  <a:cubicBezTo>
                    <a:pt x="223682" y="1057540"/>
                    <a:pt x="219963" y="1058102"/>
                    <a:pt x="217967" y="1060597"/>
                  </a:cubicBezTo>
                  <a:cubicBezTo>
                    <a:pt x="216217" y="1062785"/>
                    <a:pt x="216562" y="1066066"/>
                    <a:pt x="215309" y="1068572"/>
                  </a:cubicBezTo>
                  <a:cubicBezTo>
                    <a:pt x="210879" y="1077432"/>
                    <a:pt x="209993" y="1076546"/>
                    <a:pt x="202018" y="1081862"/>
                  </a:cubicBezTo>
                  <a:cubicBezTo>
                    <a:pt x="195925" y="1100144"/>
                    <a:pt x="204258" y="1077944"/>
                    <a:pt x="191386" y="1100469"/>
                  </a:cubicBezTo>
                  <a:cubicBezTo>
                    <a:pt x="183485" y="1114296"/>
                    <a:pt x="195883" y="1103673"/>
                    <a:pt x="180753" y="1113760"/>
                  </a:cubicBezTo>
                  <a:cubicBezTo>
                    <a:pt x="170733" y="1143822"/>
                    <a:pt x="174434" y="1128054"/>
                    <a:pt x="180753" y="1121735"/>
                  </a:cubicBezTo>
                  <a:cubicBezTo>
                    <a:pt x="183012" y="1119476"/>
                    <a:pt x="186069" y="1118190"/>
                    <a:pt x="188727" y="1116418"/>
                  </a:cubicBezTo>
                  <a:cubicBezTo>
                    <a:pt x="190442" y="1113846"/>
                    <a:pt x="199810" y="1100512"/>
                    <a:pt x="199360" y="1097811"/>
                  </a:cubicBezTo>
                  <a:cubicBezTo>
                    <a:pt x="198835" y="1094660"/>
                    <a:pt x="194044" y="1094267"/>
                    <a:pt x="191386" y="1092495"/>
                  </a:cubicBezTo>
                  <a:cubicBezTo>
                    <a:pt x="186321" y="1107683"/>
                    <a:pt x="192904" y="1095026"/>
                    <a:pt x="180753" y="1103128"/>
                  </a:cubicBezTo>
                  <a:cubicBezTo>
                    <a:pt x="177625" y="1105213"/>
                    <a:pt x="175633" y="1108656"/>
                    <a:pt x="172779" y="1111102"/>
                  </a:cubicBezTo>
                  <a:cubicBezTo>
                    <a:pt x="169415" y="1113985"/>
                    <a:pt x="165549" y="1116240"/>
                    <a:pt x="162146" y="1119076"/>
                  </a:cubicBezTo>
                  <a:cubicBezTo>
                    <a:pt x="146993" y="1131704"/>
                    <a:pt x="168576" y="1116563"/>
                    <a:pt x="148855" y="1129709"/>
                  </a:cubicBezTo>
                  <a:lnTo>
                    <a:pt x="143539" y="1145658"/>
                  </a:lnTo>
                  <a:cubicBezTo>
                    <a:pt x="142653" y="1148316"/>
                    <a:pt x="142435" y="1151301"/>
                    <a:pt x="140881" y="1153632"/>
                  </a:cubicBezTo>
                  <a:cubicBezTo>
                    <a:pt x="132269" y="1166551"/>
                    <a:pt x="132980" y="1163970"/>
                    <a:pt x="127590" y="1185530"/>
                  </a:cubicBezTo>
                  <a:cubicBezTo>
                    <a:pt x="126526" y="1189786"/>
                    <a:pt x="121557" y="1210817"/>
                    <a:pt x="119616" y="1212111"/>
                  </a:cubicBezTo>
                  <a:lnTo>
                    <a:pt x="111641" y="1217428"/>
                  </a:lnTo>
                  <a:cubicBezTo>
                    <a:pt x="110755" y="1220086"/>
                    <a:pt x="110236" y="1222896"/>
                    <a:pt x="108983" y="1225402"/>
                  </a:cubicBezTo>
                  <a:cubicBezTo>
                    <a:pt x="107554" y="1228259"/>
                    <a:pt x="104925" y="1230440"/>
                    <a:pt x="103667" y="1233376"/>
                  </a:cubicBezTo>
                  <a:cubicBezTo>
                    <a:pt x="102228" y="1236734"/>
                    <a:pt x="103291" y="1241156"/>
                    <a:pt x="101009" y="1244009"/>
                  </a:cubicBezTo>
                  <a:cubicBezTo>
                    <a:pt x="99259" y="1246197"/>
                    <a:pt x="95692" y="1245781"/>
                    <a:pt x="93034" y="1246667"/>
                  </a:cubicBezTo>
                  <a:cubicBezTo>
                    <a:pt x="88818" y="1259315"/>
                    <a:pt x="89623" y="1261562"/>
                    <a:pt x="82402" y="1270590"/>
                  </a:cubicBezTo>
                  <a:cubicBezTo>
                    <a:pt x="80836" y="1272547"/>
                    <a:pt x="78858" y="1274135"/>
                    <a:pt x="77086" y="1275907"/>
                  </a:cubicBezTo>
                  <a:cubicBezTo>
                    <a:pt x="74745" y="1282927"/>
                    <a:pt x="70647" y="1297546"/>
                    <a:pt x="63795" y="1299830"/>
                  </a:cubicBezTo>
                  <a:lnTo>
                    <a:pt x="55820" y="1302488"/>
                  </a:lnTo>
                  <a:cubicBezTo>
                    <a:pt x="54069" y="1307741"/>
                    <a:pt x="52530" y="1314690"/>
                    <a:pt x="47846" y="1318437"/>
                  </a:cubicBezTo>
                  <a:cubicBezTo>
                    <a:pt x="45658" y="1320187"/>
                    <a:pt x="42530" y="1320209"/>
                    <a:pt x="39872" y="1321095"/>
                  </a:cubicBezTo>
                  <a:cubicBezTo>
                    <a:pt x="37240" y="1328991"/>
                    <a:pt x="35557" y="1338699"/>
                    <a:pt x="29239" y="1345018"/>
                  </a:cubicBezTo>
                  <a:cubicBezTo>
                    <a:pt x="26980" y="1347277"/>
                    <a:pt x="23923" y="1348563"/>
                    <a:pt x="21265" y="1350335"/>
                  </a:cubicBezTo>
                  <a:lnTo>
                    <a:pt x="15948" y="1366283"/>
                  </a:lnTo>
                  <a:cubicBezTo>
                    <a:pt x="14539" y="1370509"/>
                    <a:pt x="12269" y="1379655"/>
                    <a:pt x="7974" y="1382232"/>
                  </a:cubicBezTo>
                  <a:cubicBezTo>
                    <a:pt x="5695" y="1383600"/>
                    <a:pt x="2658" y="1382232"/>
                    <a:pt x="0" y="1382232"/>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1" name="Forme libre 10"/>
            <p:cNvSpPr/>
            <p:nvPr/>
          </p:nvSpPr>
          <p:spPr>
            <a:xfrm>
              <a:off x="6642648" y="2700670"/>
              <a:ext cx="660761" cy="1456660"/>
            </a:xfrm>
            <a:custGeom>
              <a:avLst/>
              <a:gdLst>
                <a:gd name="connsiteX0" fmla="*/ 31940 w 660761"/>
                <a:gd name="connsiteY0" fmla="*/ 0 h 1456660"/>
                <a:gd name="connsiteX1" fmla="*/ 39915 w 660761"/>
                <a:gd name="connsiteY1" fmla="*/ 13290 h 1456660"/>
                <a:gd name="connsiteX2" fmla="*/ 45231 w 660761"/>
                <a:gd name="connsiteY2" fmla="*/ 18607 h 1456660"/>
                <a:gd name="connsiteX3" fmla="*/ 47889 w 660761"/>
                <a:gd name="connsiteY3" fmla="*/ 29239 h 1456660"/>
                <a:gd name="connsiteX4" fmla="*/ 50547 w 660761"/>
                <a:gd name="connsiteY4" fmla="*/ 37214 h 1456660"/>
                <a:gd name="connsiteX5" fmla="*/ 47889 w 660761"/>
                <a:gd name="connsiteY5" fmla="*/ 82402 h 1456660"/>
                <a:gd name="connsiteX6" fmla="*/ 42573 w 660761"/>
                <a:gd name="connsiteY6" fmla="*/ 90377 h 1456660"/>
                <a:gd name="connsiteX7" fmla="*/ 31940 w 660761"/>
                <a:gd name="connsiteY7" fmla="*/ 111642 h 1456660"/>
                <a:gd name="connsiteX8" fmla="*/ 23966 w 660761"/>
                <a:gd name="connsiteY8" fmla="*/ 116958 h 1456660"/>
                <a:gd name="connsiteX9" fmla="*/ 21308 w 660761"/>
                <a:gd name="connsiteY9" fmla="*/ 124932 h 1456660"/>
                <a:gd name="connsiteX10" fmla="*/ 15992 w 660761"/>
                <a:gd name="connsiteY10" fmla="*/ 130249 h 1456660"/>
                <a:gd name="connsiteX11" fmla="*/ 2701 w 660761"/>
                <a:gd name="connsiteY11" fmla="*/ 151514 h 1456660"/>
                <a:gd name="connsiteX12" fmla="*/ 2701 w 660761"/>
                <a:gd name="connsiteY12" fmla="*/ 170121 h 1456660"/>
                <a:gd name="connsiteX13" fmla="*/ 10675 w 660761"/>
                <a:gd name="connsiteY13" fmla="*/ 172779 h 1456660"/>
                <a:gd name="connsiteX14" fmla="*/ 55864 w 660761"/>
                <a:gd name="connsiteY14" fmla="*/ 170121 h 1456660"/>
                <a:gd name="connsiteX15" fmla="*/ 69154 w 660761"/>
                <a:gd name="connsiteY15" fmla="*/ 159488 h 1456660"/>
                <a:gd name="connsiteX16" fmla="*/ 77129 w 660761"/>
                <a:gd name="connsiteY16" fmla="*/ 156830 h 1456660"/>
                <a:gd name="connsiteX17" fmla="*/ 106368 w 660761"/>
                <a:gd name="connsiteY17" fmla="*/ 148856 h 1456660"/>
                <a:gd name="connsiteX18" fmla="*/ 111685 w 660761"/>
                <a:gd name="connsiteY18" fmla="*/ 140881 h 1456660"/>
                <a:gd name="connsiteX19" fmla="*/ 122317 w 660761"/>
                <a:gd name="connsiteY19" fmla="*/ 130249 h 1456660"/>
                <a:gd name="connsiteX20" fmla="*/ 119659 w 660761"/>
                <a:gd name="connsiteY20" fmla="*/ 114300 h 1456660"/>
                <a:gd name="connsiteX21" fmla="*/ 114343 w 660761"/>
                <a:gd name="connsiteY21" fmla="*/ 108983 h 1456660"/>
                <a:gd name="connsiteX22" fmla="*/ 109026 w 660761"/>
                <a:gd name="connsiteY22" fmla="*/ 93035 h 1456660"/>
                <a:gd name="connsiteX23" fmla="*/ 117001 w 660761"/>
                <a:gd name="connsiteY23" fmla="*/ 66453 h 1456660"/>
                <a:gd name="connsiteX24" fmla="*/ 119659 w 660761"/>
                <a:gd name="connsiteY24" fmla="*/ 58479 h 1456660"/>
                <a:gd name="connsiteX25" fmla="*/ 127633 w 660761"/>
                <a:gd name="connsiteY25" fmla="*/ 55821 h 1456660"/>
                <a:gd name="connsiteX26" fmla="*/ 132950 w 660761"/>
                <a:gd name="connsiteY26" fmla="*/ 47846 h 1456660"/>
                <a:gd name="connsiteX27" fmla="*/ 140924 w 660761"/>
                <a:gd name="connsiteY27" fmla="*/ 45188 h 1456660"/>
                <a:gd name="connsiteX28" fmla="*/ 148899 w 660761"/>
                <a:gd name="connsiteY28" fmla="*/ 39872 h 1456660"/>
                <a:gd name="connsiteX29" fmla="*/ 186112 w 660761"/>
                <a:gd name="connsiteY29" fmla="*/ 34556 h 1456660"/>
                <a:gd name="connsiteX30" fmla="*/ 194087 w 660761"/>
                <a:gd name="connsiteY30" fmla="*/ 29239 h 1456660"/>
                <a:gd name="connsiteX31" fmla="*/ 204719 w 660761"/>
                <a:gd name="connsiteY31" fmla="*/ 26581 h 1456660"/>
                <a:gd name="connsiteX32" fmla="*/ 249908 w 660761"/>
                <a:gd name="connsiteY32" fmla="*/ 21265 h 1456660"/>
                <a:gd name="connsiteX33" fmla="*/ 279147 w 660761"/>
                <a:gd name="connsiteY33" fmla="*/ 23923 h 1456660"/>
                <a:gd name="connsiteX34" fmla="*/ 284464 w 660761"/>
                <a:gd name="connsiteY34" fmla="*/ 31897 h 1456660"/>
                <a:gd name="connsiteX35" fmla="*/ 297754 w 660761"/>
                <a:gd name="connsiteY35" fmla="*/ 42530 h 1456660"/>
                <a:gd name="connsiteX36" fmla="*/ 300412 w 660761"/>
                <a:gd name="connsiteY36" fmla="*/ 50504 h 1456660"/>
                <a:gd name="connsiteX37" fmla="*/ 305729 w 660761"/>
                <a:gd name="connsiteY37" fmla="*/ 58479 h 1456660"/>
                <a:gd name="connsiteX38" fmla="*/ 313703 w 660761"/>
                <a:gd name="connsiteY38" fmla="*/ 74428 h 1456660"/>
                <a:gd name="connsiteX39" fmla="*/ 311045 w 660761"/>
                <a:gd name="connsiteY39" fmla="*/ 114300 h 1456660"/>
                <a:gd name="connsiteX40" fmla="*/ 305729 w 660761"/>
                <a:gd name="connsiteY40" fmla="*/ 135565 h 1456660"/>
                <a:gd name="connsiteX41" fmla="*/ 308387 w 660761"/>
                <a:gd name="connsiteY41" fmla="*/ 159488 h 1456660"/>
                <a:gd name="connsiteX42" fmla="*/ 321678 w 660761"/>
                <a:gd name="connsiteY42" fmla="*/ 172779 h 1456660"/>
                <a:gd name="connsiteX43" fmla="*/ 332310 w 660761"/>
                <a:gd name="connsiteY43" fmla="*/ 183411 h 1456660"/>
                <a:gd name="connsiteX44" fmla="*/ 340285 w 660761"/>
                <a:gd name="connsiteY44" fmla="*/ 186070 h 1456660"/>
                <a:gd name="connsiteX45" fmla="*/ 358892 w 660761"/>
                <a:gd name="connsiteY45" fmla="*/ 196702 h 1456660"/>
                <a:gd name="connsiteX46" fmla="*/ 366866 w 660761"/>
                <a:gd name="connsiteY46" fmla="*/ 199360 h 1456660"/>
                <a:gd name="connsiteX47" fmla="*/ 380157 w 660761"/>
                <a:gd name="connsiteY47" fmla="*/ 212651 h 1456660"/>
                <a:gd name="connsiteX48" fmla="*/ 388131 w 660761"/>
                <a:gd name="connsiteY48" fmla="*/ 217967 h 1456660"/>
                <a:gd name="connsiteX49" fmla="*/ 393447 w 660761"/>
                <a:gd name="connsiteY49" fmla="*/ 225942 h 1456660"/>
                <a:gd name="connsiteX50" fmla="*/ 388131 w 660761"/>
                <a:gd name="connsiteY50" fmla="*/ 252523 h 1456660"/>
                <a:gd name="connsiteX51" fmla="*/ 377499 w 660761"/>
                <a:gd name="connsiteY51" fmla="*/ 268472 h 1456660"/>
                <a:gd name="connsiteX52" fmla="*/ 369524 w 660761"/>
                <a:gd name="connsiteY52" fmla="*/ 271130 h 1456660"/>
                <a:gd name="connsiteX53" fmla="*/ 361550 w 660761"/>
                <a:gd name="connsiteY53" fmla="*/ 279104 h 1456660"/>
                <a:gd name="connsiteX54" fmla="*/ 353575 w 660761"/>
                <a:gd name="connsiteY54" fmla="*/ 281763 h 1456660"/>
                <a:gd name="connsiteX55" fmla="*/ 350917 w 660761"/>
                <a:gd name="connsiteY55" fmla="*/ 289737 h 1456660"/>
                <a:gd name="connsiteX56" fmla="*/ 342943 w 660761"/>
                <a:gd name="connsiteY56" fmla="*/ 295053 h 1456660"/>
                <a:gd name="connsiteX57" fmla="*/ 329652 w 660761"/>
                <a:gd name="connsiteY57" fmla="*/ 308344 h 1456660"/>
                <a:gd name="connsiteX58" fmla="*/ 319019 w 660761"/>
                <a:gd name="connsiteY58" fmla="*/ 324293 h 1456660"/>
                <a:gd name="connsiteX59" fmla="*/ 308387 w 660761"/>
                <a:gd name="connsiteY59" fmla="*/ 342900 h 1456660"/>
                <a:gd name="connsiteX60" fmla="*/ 305729 w 660761"/>
                <a:gd name="connsiteY60" fmla="*/ 350874 h 1456660"/>
                <a:gd name="connsiteX61" fmla="*/ 308387 w 660761"/>
                <a:gd name="connsiteY61" fmla="*/ 369481 h 1456660"/>
                <a:gd name="connsiteX62" fmla="*/ 324336 w 660761"/>
                <a:gd name="connsiteY62" fmla="*/ 374797 h 1456660"/>
                <a:gd name="connsiteX63" fmla="*/ 334968 w 660761"/>
                <a:gd name="connsiteY63" fmla="*/ 380114 h 1456660"/>
                <a:gd name="connsiteX64" fmla="*/ 340285 w 660761"/>
                <a:gd name="connsiteY64" fmla="*/ 385430 h 1456660"/>
                <a:gd name="connsiteX65" fmla="*/ 348259 w 660761"/>
                <a:gd name="connsiteY65" fmla="*/ 390746 h 1456660"/>
                <a:gd name="connsiteX66" fmla="*/ 356233 w 660761"/>
                <a:gd name="connsiteY66" fmla="*/ 398721 h 1456660"/>
                <a:gd name="connsiteX67" fmla="*/ 366866 w 660761"/>
                <a:gd name="connsiteY67" fmla="*/ 406695 h 1456660"/>
                <a:gd name="connsiteX68" fmla="*/ 380157 w 660761"/>
                <a:gd name="connsiteY68" fmla="*/ 422644 h 1456660"/>
                <a:gd name="connsiteX69" fmla="*/ 388131 w 660761"/>
                <a:gd name="connsiteY69" fmla="*/ 427960 h 1456660"/>
                <a:gd name="connsiteX70" fmla="*/ 404080 w 660761"/>
                <a:gd name="connsiteY70" fmla="*/ 451883 h 1456660"/>
                <a:gd name="connsiteX71" fmla="*/ 409396 w 660761"/>
                <a:gd name="connsiteY71" fmla="*/ 459858 h 1456660"/>
                <a:gd name="connsiteX72" fmla="*/ 420029 w 660761"/>
                <a:gd name="connsiteY72" fmla="*/ 470490 h 1456660"/>
                <a:gd name="connsiteX73" fmla="*/ 430661 w 660761"/>
                <a:gd name="connsiteY73" fmla="*/ 486439 h 1456660"/>
                <a:gd name="connsiteX74" fmla="*/ 433319 w 660761"/>
                <a:gd name="connsiteY74" fmla="*/ 494414 h 1456660"/>
                <a:gd name="connsiteX75" fmla="*/ 438636 w 660761"/>
                <a:gd name="connsiteY75" fmla="*/ 502388 h 1456660"/>
                <a:gd name="connsiteX76" fmla="*/ 449268 w 660761"/>
                <a:gd name="connsiteY76" fmla="*/ 518337 h 1456660"/>
                <a:gd name="connsiteX77" fmla="*/ 454585 w 660761"/>
                <a:gd name="connsiteY77" fmla="*/ 536944 h 1456660"/>
                <a:gd name="connsiteX78" fmla="*/ 451926 w 660761"/>
                <a:gd name="connsiteY78" fmla="*/ 571500 h 1456660"/>
                <a:gd name="connsiteX79" fmla="*/ 446610 w 660761"/>
                <a:gd name="connsiteY79" fmla="*/ 579474 h 1456660"/>
                <a:gd name="connsiteX80" fmla="*/ 443952 w 660761"/>
                <a:gd name="connsiteY80" fmla="*/ 587449 h 1456660"/>
                <a:gd name="connsiteX81" fmla="*/ 428003 w 660761"/>
                <a:gd name="connsiteY81" fmla="*/ 598081 h 1456660"/>
                <a:gd name="connsiteX82" fmla="*/ 412054 w 660761"/>
                <a:gd name="connsiteY82" fmla="*/ 611372 h 1456660"/>
                <a:gd name="connsiteX83" fmla="*/ 406738 w 660761"/>
                <a:gd name="connsiteY83" fmla="*/ 622004 h 1456660"/>
                <a:gd name="connsiteX84" fmla="*/ 396105 w 660761"/>
                <a:gd name="connsiteY84" fmla="*/ 627321 h 1456660"/>
                <a:gd name="connsiteX85" fmla="*/ 388131 w 660761"/>
                <a:gd name="connsiteY85" fmla="*/ 632637 h 1456660"/>
                <a:gd name="connsiteX86" fmla="*/ 380157 w 660761"/>
                <a:gd name="connsiteY86" fmla="*/ 645928 h 1456660"/>
                <a:gd name="connsiteX87" fmla="*/ 372182 w 660761"/>
                <a:gd name="connsiteY87" fmla="*/ 648586 h 1456660"/>
                <a:gd name="connsiteX88" fmla="*/ 369524 w 660761"/>
                <a:gd name="connsiteY88" fmla="*/ 659218 h 1456660"/>
                <a:gd name="connsiteX89" fmla="*/ 348259 w 660761"/>
                <a:gd name="connsiteY89" fmla="*/ 669851 h 1456660"/>
                <a:gd name="connsiteX90" fmla="*/ 287122 w 660761"/>
                <a:gd name="connsiteY90" fmla="*/ 672509 h 1456660"/>
                <a:gd name="connsiteX91" fmla="*/ 273831 w 660761"/>
                <a:gd name="connsiteY91" fmla="*/ 693774 h 1456660"/>
                <a:gd name="connsiteX92" fmla="*/ 279147 w 660761"/>
                <a:gd name="connsiteY92" fmla="*/ 717697 h 1456660"/>
                <a:gd name="connsiteX93" fmla="*/ 292438 w 660761"/>
                <a:gd name="connsiteY93" fmla="*/ 730988 h 1456660"/>
                <a:gd name="connsiteX94" fmla="*/ 303071 w 660761"/>
                <a:gd name="connsiteY94" fmla="*/ 744279 h 1456660"/>
                <a:gd name="connsiteX95" fmla="*/ 305729 w 660761"/>
                <a:gd name="connsiteY95" fmla="*/ 754911 h 1456660"/>
                <a:gd name="connsiteX96" fmla="*/ 313703 w 660761"/>
                <a:gd name="connsiteY96" fmla="*/ 773518 h 1456660"/>
                <a:gd name="connsiteX97" fmla="*/ 321678 w 660761"/>
                <a:gd name="connsiteY97" fmla="*/ 786809 h 1456660"/>
                <a:gd name="connsiteX98" fmla="*/ 324336 w 660761"/>
                <a:gd name="connsiteY98" fmla="*/ 797442 h 1456660"/>
                <a:gd name="connsiteX99" fmla="*/ 340285 w 660761"/>
                <a:gd name="connsiteY99" fmla="*/ 813390 h 1456660"/>
                <a:gd name="connsiteX100" fmla="*/ 353575 w 660761"/>
                <a:gd name="connsiteY100" fmla="*/ 821365 h 1456660"/>
                <a:gd name="connsiteX101" fmla="*/ 369524 w 660761"/>
                <a:gd name="connsiteY101" fmla="*/ 831997 h 1456660"/>
                <a:gd name="connsiteX102" fmla="*/ 385473 w 660761"/>
                <a:gd name="connsiteY102" fmla="*/ 842630 h 1456660"/>
                <a:gd name="connsiteX103" fmla="*/ 393447 w 660761"/>
                <a:gd name="connsiteY103" fmla="*/ 858579 h 1456660"/>
                <a:gd name="connsiteX104" fmla="*/ 398764 w 660761"/>
                <a:gd name="connsiteY104" fmla="*/ 866553 h 1456660"/>
                <a:gd name="connsiteX105" fmla="*/ 393447 w 660761"/>
                <a:gd name="connsiteY105" fmla="*/ 890477 h 1456660"/>
                <a:gd name="connsiteX106" fmla="*/ 390789 w 660761"/>
                <a:gd name="connsiteY106" fmla="*/ 901109 h 1456660"/>
                <a:gd name="connsiteX107" fmla="*/ 382815 w 660761"/>
                <a:gd name="connsiteY107" fmla="*/ 909083 h 1456660"/>
                <a:gd name="connsiteX108" fmla="*/ 364208 w 660761"/>
                <a:gd name="connsiteY108" fmla="*/ 933007 h 1456660"/>
                <a:gd name="connsiteX109" fmla="*/ 361550 w 660761"/>
                <a:gd name="connsiteY109" fmla="*/ 940981 h 1456660"/>
                <a:gd name="connsiteX110" fmla="*/ 356233 w 660761"/>
                <a:gd name="connsiteY110" fmla="*/ 954272 h 1456660"/>
                <a:gd name="connsiteX111" fmla="*/ 361550 w 660761"/>
                <a:gd name="connsiteY111" fmla="*/ 1028700 h 1456660"/>
                <a:gd name="connsiteX112" fmla="*/ 366866 w 660761"/>
                <a:gd name="connsiteY112" fmla="*/ 1039332 h 1456660"/>
                <a:gd name="connsiteX113" fmla="*/ 369524 w 660761"/>
                <a:gd name="connsiteY113" fmla="*/ 1055281 h 1456660"/>
                <a:gd name="connsiteX114" fmla="*/ 372182 w 660761"/>
                <a:gd name="connsiteY114" fmla="*/ 1063256 h 1456660"/>
                <a:gd name="connsiteX115" fmla="*/ 374840 w 660761"/>
                <a:gd name="connsiteY115" fmla="*/ 1076546 h 1456660"/>
                <a:gd name="connsiteX116" fmla="*/ 388131 w 660761"/>
                <a:gd name="connsiteY116" fmla="*/ 1087179 h 1456660"/>
                <a:gd name="connsiteX117" fmla="*/ 393447 w 660761"/>
                <a:gd name="connsiteY117" fmla="*/ 1095153 h 1456660"/>
                <a:gd name="connsiteX118" fmla="*/ 404080 w 660761"/>
                <a:gd name="connsiteY118" fmla="*/ 1100470 h 1456660"/>
                <a:gd name="connsiteX119" fmla="*/ 412054 w 660761"/>
                <a:gd name="connsiteY119" fmla="*/ 1105786 h 1456660"/>
                <a:gd name="connsiteX120" fmla="*/ 414712 w 660761"/>
                <a:gd name="connsiteY120" fmla="*/ 1113760 h 1456660"/>
                <a:gd name="connsiteX121" fmla="*/ 422687 w 660761"/>
                <a:gd name="connsiteY121" fmla="*/ 1116418 h 1456660"/>
                <a:gd name="connsiteX122" fmla="*/ 435978 w 660761"/>
                <a:gd name="connsiteY122" fmla="*/ 1124393 h 1456660"/>
                <a:gd name="connsiteX123" fmla="*/ 443952 w 660761"/>
                <a:gd name="connsiteY123" fmla="*/ 1129709 h 1456660"/>
                <a:gd name="connsiteX124" fmla="*/ 454585 w 660761"/>
                <a:gd name="connsiteY124" fmla="*/ 1132367 h 1456660"/>
                <a:gd name="connsiteX125" fmla="*/ 481166 w 660761"/>
                <a:gd name="connsiteY125" fmla="*/ 1137683 h 1456660"/>
                <a:gd name="connsiteX126" fmla="*/ 497115 w 660761"/>
                <a:gd name="connsiteY126" fmla="*/ 1140342 h 1456660"/>
                <a:gd name="connsiteX127" fmla="*/ 505089 w 660761"/>
                <a:gd name="connsiteY127" fmla="*/ 1143000 h 1456660"/>
                <a:gd name="connsiteX128" fmla="*/ 523696 w 660761"/>
                <a:gd name="connsiteY128" fmla="*/ 1148316 h 1456660"/>
                <a:gd name="connsiteX129" fmla="*/ 606099 w 660761"/>
                <a:gd name="connsiteY129" fmla="*/ 1145658 h 1456660"/>
                <a:gd name="connsiteX130" fmla="*/ 624705 w 660761"/>
                <a:gd name="connsiteY130" fmla="*/ 1140342 h 1456660"/>
                <a:gd name="connsiteX131" fmla="*/ 635338 w 660761"/>
                <a:gd name="connsiteY131" fmla="*/ 1137683 h 1456660"/>
                <a:gd name="connsiteX132" fmla="*/ 659261 w 660761"/>
                <a:gd name="connsiteY132" fmla="*/ 1140342 h 1456660"/>
                <a:gd name="connsiteX133" fmla="*/ 653945 w 660761"/>
                <a:gd name="connsiteY133" fmla="*/ 1196163 h 1456660"/>
                <a:gd name="connsiteX134" fmla="*/ 648629 w 660761"/>
                <a:gd name="connsiteY134" fmla="*/ 1206795 h 1456660"/>
                <a:gd name="connsiteX135" fmla="*/ 640654 w 660761"/>
                <a:gd name="connsiteY135" fmla="*/ 1220086 h 1456660"/>
                <a:gd name="connsiteX136" fmla="*/ 630022 w 660761"/>
                <a:gd name="connsiteY136" fmla="*/ 1238693 h 1456660"/>
                <a:gd name="connsiteX137" fmla="*/ 627364 w 660761"/>
                <a:gd name="connsiteY137" fmla="*/ 1246667 h 1456660"/>
                <a:gd name="connsiteX138" fmla="*/ 622047 w 660761"/>
                <a:gd name="connsiteY138" fmla="*/ 1254642 h 1456660"/>
                <a:gd name="connsiteX139" fmla="*/ 611415 w 660761"/>
                <a:gd name="connsiteY139" fmla="*/ 1267932 h 1456660"/>
                <a:gd name="connsiteX140" fmla="*/ 608757 w 660761"/>
                <a:gd name="connsiteY140" fmla="*/ 1275907 h 1456660"/>
                <a:gd name="connsiteX141" fmla="*/ 603440 w 660761"/>
                <a:gd name="connsiteY141" fmla="*/ 1297172 h 1456660"/>
                <a:gd name="connsiteX142" fmla="*/ 600782 w 660761"/>
                <a:gd name="connsiteY142" fmla="*/ 1305146 h 1456660"/>
                <a:gd name="connsiteX143" fmla="*/ 598124 w 660761"/>
                <a:gd name="connsiteY143" fmla="*/ 1315779 h 1456660"/>
                <a:gd name="connsiteX144" fmla="*/ 592808 w 660761"/>
                <a:gd name="connsiteY144" fmla="*/ 1323753 h 1456660"/>
                <a:gd name="connsiteX145" fmla="*/ 587492 w 660761"/>
                <a:gd name="connsiteY145" fmla="*/ 1334386 h 1456660"/>
                <a:gd name="connsiteX146" fmla="*/ 574201 w 660761"/>
                <a:gd name="connsiteY146" fmla="*/ 1345018 h 1456660"/>
                <a:gd name="connsiteX147" fmla="*/ 571543 w 660761"/>
                <a:gd name="connsiteY147" fmla="*/ 1352993 h 1456660"/>
                <a:gd name="connsiteX148" fmla="*/ 555594 w 660761"/>
                <a:gd name="connsiteY148" fmla="*/ 1366283 h 1456660"/>
                <a:gd name="connsiteX149" fmla="*/ 539645 w 660761"/>
                <a:gd name="connsiteY149" fmla="*/ 1379574 h 1456660"/>
                <a:gd name="connsiteX150" fmla="*/ 526354 w 660761"/>
                <a:gd name="connsiteY150" fmla="*/ 1395523 h 1456660"/>
                <a:gd name="connsiteX151" fmla="*/ 518380 w 660761"/>
                <a:gd name="connsiteY151" fmla="*/ 1400839 h 1456660"/>
                <a:gd name="connsiteX152" fmla="*/ 499773 w 660761"/>
                <a:gd name="connsiteY152" fmla="*/ 1414130 h 1456660"/>
                <a:gd name="connsiteX153" fmla="*/ 491799 w 660761"/>
                <a:gd name="connsiteY153" fmla="*/ 1416788 h 1456660"/>
                <a:gd name="connsiteX154" fmla="*/ 483824 w 660761"/>
                <a:gd name="connsiteY154" fmla="*/ 1419446 h 1456660"/>
                <a:gd name="connsiteX155" fmla="*/ 470533 w 660761"/>
                <a:gd name="connsiteY155" fmla="*/ 1430079 h 1456660"/>
                <a:gd name="connsiteX156" fmla="*/ 462559 w 660761"/>
                <a:gd name="connsiteY156" fmla="*/ 1435395 h 1456660"/>
                <a:gd name="connsiteX157" fmla="*/ 446610 w 660761"/>
                <a:gd name="connsiteY157" fmla="*/ 1440711 h 1456660"/>
                <a:gd name="connsiteX158" fmla="*/ 433319 w 660761"/>
                <a:gd name="connsiteY158" fmla="*/ 1451344 h 1456660"/>
                <a:gd name="connsiteX159" fmla="*/ 422687 w 660761"/>
                <a:gd name="connsiteY159" fmla="*/ 1456660 h 14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60761" h="1456660">
                  <a:moveTo>
                    <a:pt x="31940" y="0"/>
                  </a:moveTo>
                  <a:cubicBezTo>
                    <a:pt x="34598" y="4430"/>
                    <a:pt x="36912" y="9086"/>
                    <a:pt x="39915" y="13290"/>
                  </a:cubicBezTo>
                  <a:cubicBezTo>
                    <a:pt x="41372" y="15329"/>
                    <a:pt x="44110" y="16365"/>
                    <a:pt x="45231" y="18607"/>
                  </a:cubicBezTo>
                  <a:cubicBezTo>
                    <a:pt x="46865" y="21874"/>
                    <a:pt x="46885" y="25726"/>
                    <a:pt x="47889" y="29239"/>
                  </a:cubicBezTo>
                  <a:cubicBezTo>
                    <a:pt x="48659" y="31933"/>
                    <a:pt x="49661" y="34556"/>
                    <a:pt x="50547" y="37214"/>
                  </a:cubicBezTo>
                  <a:cubicBezTo>
                    <a:pt x="49661" y="52277"/>
                    <a:pt x="50127" y="67480"/>
                    <a:pt x="47889" y="82402"/>
                  </a:cubicBezTo>
                  <a:cubicBezTo>
                    <a:pt x="47415" y="85561"/>
                    <a:pt x="43870" y="87458"/>
                    <a:pt x="42573" y="90377"/>
                  </a:cubicBezTo>
                  <a:cubicBezTo>
                    <a:pt x="36166" y="104793"/>
                    <a:pt x="41353" y="104112"/>
                    <a:pt x="31940" y="111642"/>
                  </a:cubicBezTo>
                  <a:cubicBezTo>
                    <a:pt x="29446" y="113638"/>
                    <a:pt x="26624" y="115186"/>
                    <a:pt x="23966" y="116958"/>
                  </a:cubicBezTo>
                  <a:cubicBezTo>
                    <a:pt x="23080" y="119616"/>
                    <a:pt x="22749" y="122529"/>
                    <a:pt x="21308" y="124932"/>
                  </a:cubicBezTo>
                  <a:cubicBezTo>
                    <a:pt x="20019" y="127081"/>
                    <a:pt x="17113" y="128007"/>
                    <a:pt x="15992" y="130249"/>
                  </a:cubicBezTo>
                  <a:cubicBezTo>
                    <a:pt x="4920" y="152391"/>
                    <a:pt x="18042" y="141285"/>
                    <a:pt x="2701" y="151514"/>
                  </a:cubicBezTo>
                  <a:cubicBezTo>
                    <a:pt x="1352" y="156910"/>
                    <a:pt x="-2637" y="164782"/>
                    <a:pt x="2701" y="170121"/>
                  </a:cubicBezTo>
                  <a:cubicBezTo>
                    <a:pt x="4682" y="172102"/>
                    <a:pt x="8017" y="171893"/>
                    <a:pt x="10675" y="172779"/>
                  </a:cubicBezTo>
                  <a:cubicBezTo>
                    <a:pt x="25738" y="171893"/>
                    <a:pt x="40850" y="171622"/>
                    <a:pt x="55864" y="170121"/>
                  </a:cubicBezTo>
                  <a:cubicBezTo>
                    <a:pt x="69227" y="168785"/>
                    <a:pt x="59595" y="167135"/>
                    <a:pt x="69154" y="159488"/>
                  </a:cubicBezTo>
                  <a:cubicBezTo>
                    <a:pt x="71342" y="157738"/>
                    <a:pt x="74426" y="157567"/>
                    <a:pt x="77129" y="156830"/>
                  </a:cubicBezTo>
                  <a:cubicBezTo>
                    <a:pt x="110100" y="147838"/>
                    <a:pt x="88016" y="154973"/>
                    <a:pt x="106368" y="148856"/>
                  </a:cubicBezTo>
                  <a:cubicBezTo>
                    <a:pt x="108140" y="146198"/>
                    <a:pt x="109190" y="142877"/>
                    <a:pt x="111685" y="140881"/>
                  </a:cubicBezTo>
                  <a:cubicBezTo>
                    <a:pt x="124572" y="130571"/>
                    <a:pt x="116518" y="147647"/>
                    <a:pt x="122317" y="130249"/>
                  </a:cubicBezTo>
                  <a:cubicBezTo>
                    <a:pt x="121431" y="124933"/>
                    <a:pt x="121551" y="119347"/>
                    <a:pt x="119659" y="114300"/>
                  </a:cubicBezTo>
                  <a:cubicBezTo>
                    <a:pt x="118779" y="111953"/>
                    <a:pt x="115464" y="111225"/>
                    <a:pt x="114343" y="108983"/>
                  </a:cubicBezTo>
                  <a:cubicBezTo>
                    <a:pt x="111837" y="103971"/>
                    <a:pt x="109026" y="93035"/>
                    <a:pt x="109026" y="93035"/>
                  </a:cubicBezTo>
                  <a:cubicBezTo>
                    <a:pt x="113292" y="67445"/>
                    <a:pt x="108572" y="86121"/>
                    <a:pt x="117001" y="66453"/>
                  </a:cubicBezTo>
                  <a:cubicBezTo>
                    <a:pt x="118105" y="63878"/>
                    <a:pt x="117678" y="60460"/>
                    <a:pt x="119659" y="58479"/>
                  </a:cubicBezTo>
                  <a:cubicBezTo>
                    <a:pt x="121640" y="56498"/>
                    <a:pt x="124975" y="56707"/>
                    <a:pt x="127633" y="55821"/>
                  </a:cubicBezTo>
                  <a:cubicBezTo>
                    <a:pt x="129405" y="53163"/>
                    <a:pt x="130455" y="49842"/>
                    <a:pt x="132950" y="47846"/>
                  </a:cubicBezTo>
                  <a:cubicBezTo>
                    <a:pt x="135138" y="46096"/>
                    <a:pt x="138418" y="46441"/>
                    <a:pt x="140924" y="45188"/>
                  </a:cubicBezTo>
                  <a:cubicBezTo>
                    <a:pt x="143782" y="43759"/>
                    <a:pt x="145908" y="40994"/>
                    <a:pt x="148899" y="39872"/>
                  </a:cubicBezTo>
                  <a:cubicBezTo>
                    <a:pt x="156026" y="37199"/>
                    <a:pt x="182616" y="34944"/>
                    <a:pt x="186112" y="34556"/>
                  </a:cubicBezTo>
                  <a:cubicBezTo>
                    <a:pt x="188770" y="32784"/>
                    <a:pt x="191150" y="30498"/>
                    <a:pt x="194087" y="29239"/>
                  </a:cubicBezTo>
                  <a:cubicBezTo>
                    <a:pt x="197445" y="27800"/>
                    <a:pt x="201206" y="27585"/>
                    <a:pt x="204719" y="26581"/>
                  </a:cubicBezTo>
                  <a:cubicBezTo>
                    <a:pt x="228884" y="19677"/>
                    <a:pt x="190407" y="25515"/>
                    <a:pt x="249908" y="21265"/>
                  </a:cubicBezTo>
                  <a:cubicBezTo>
                    <a:pt x="259654" y="22151"/>
                    <a:pt x="269793" y="21045"/>
                    <a:pt x="279147" y="23923"/>
                  </a:cubicBezTo>
                  <a:cubicBezTo>
                    <a:pt x="282200" y="24862"/>
                    <a:pt x="282468" y="29402"/>
                    <a:pt x="284464" y="31897"/>
                  </a:cubicBezTo>
                  <a:cubicBezTo>
                    <a:pt x="288795" y="37311"/>
                    <a:pt x="291829" y="38580"/>
                    <a:pt x="297754" y="42530"/>
                  </a:cubicBezTo>
                  <a:cubicBezTo>
                    <a:pt x="298640" y="45188"/>
                    <a:pt x="299159" y="47998"/>
                    <a:pt x="300412" y="50504"/>
                  </a:cubicBezTo>
                  <a:cubicBezTo>
                    <a:pt x="301841" y="53362"/>
                    <a:pt x="304470" y="55542"/>
                    <a:pt x="305729" y="58479"/>
                  </a:cubicBezTo>
                  <a:cubicBezTo>
                    <a:pt x="313079" y="75627"/>
                    <a:pt x="303002" y="63725"/>
                    <a:pt x="313703" y="74428"/>
                  </a:cubicBezTo>
                  <a:cubicBezTo>
                    <a:pt x="319582" y="92065"/>
                    <a:pt x="317544" y="81805"/>
                    <a:pt x="311045" y="114300"/>
                  </a:cubicBezTo>
                  <a:cubicBezTo>
                    <a:pt x="309612" y="121465"/>
                    <a:pt x="305729" y="135565"/>
                    <a:pt x="305729" y="135565"/>
                  </a:cubicBezTo>
                  <a:cubicBezTo>
                    <a:pt x="306615" y="143539"/>
                    <a:pt x="306441" y="151704"/>
                    <a:pt x="308387" y="159488"/>
                  </a:cubicBezTo>
                  <a:cubicBezTo>
                    <a:pt x="310482" y="167867"/>
                    <a:pt x="316038" y="167945"/>
                    <a:pt x="321678" y="172779"/>
                  </a:cubicBezTo>
                  <a:cubicBezTo>
                    <a:pt x="325483" y="176041"/>
                    <a:pt x="328232" y="180498"/>
                    <a:pt x="332310" y="183411"/>
                  </a:cubicBezTo>
                  <a:cubicBezTo>
                    <a:pt x="334590" y="185040"/>
                    <a:pt x="337709" y="184966"/>
                    <a:pt x="340285" y="186070"/>
                  </a:cubicBezTo>
                  <a:cubicBezTo>
                    <a:pt x="372917" y="200056"/>
                    <a:pt x="332185" y="183350"/>
                    <a:pt x="358892" y="196702"/>
                  </a:cubicBezTo>
                  <a:cubicBezTo>
                    <a:pt x="361398" y="197955"/>
                    <a:pt x="364208" y="198474"/>
                    <a:pt x="366866" y="199360"/>
                  </a:cubicBezTo>
                  <a:cubicBezTo>
                    <a:pt x="388134" y="213541"/>
                    <a:pt x="362432" y="194927"/>
                    <a:pt x="380157" y="212651"/>
                  </a:cubicBezTo>
                  <a:cubicBezTo>
                    <a:pt x="382416" y="214910"/>
                    <a:pt x="385473" y="216195"/>
                    <a:pt x="388131" y="217967"/>
                  </a:cubicBezTo>
                  <a:cubicBezTo>
                    <a:pt x="389903" y="220625"/>
                    <a:pt x="393129" y="222763"/>
                    <a:pt x="393447" y="225942"/>
                  </a:cubicBezTo>
                  <a:cubicBezTo>
                    <a:pt x="393738" y="228853"/>
                    <a:pt x="391274" y="246865"/>
                    <a:pt x="388131" y="252523"/>
                  </a:cubicBezTo>
                  <a:cubicBezTo>
                    <a:pt x="385028" y="258108"/>
                    <a:pt x="383561" y="266452"/>
                    <a:pt x="377499" y="268472"/>
                  </a:cubicBezTo>
                  <a:lnTo>
                    <a:pt x="369524" y="271130"/>
                  </a:lnTo>
                  <a:cubicBezTo>
                    <a:pt x="366866" y="273788"/>
                    <a:pt x="364678" y="277019"/>
                    <a:pt x="361550" y="279104"/>
                  </a:cubicBezTo>
                  <a:cubicBezTo>
                    <a:pt x="359218" y="280658"/>
                    <a:pt x="355556" y="279782"/>
                    <a:pt x="353575" y="281763"/>
                  </a:cubicBezTo>
                  <a:cubicBezTo>
                    <a:pt x="351594" y="283744"/>
                    <a:pt x="352667" y="287549"/>
                    <a:pt x="350917" y="289737"/>
                  </a:cubicBezTo>
                  <a:cubicBezTo>
                    <a:pt x="348921" y="292231"/>
                    <a:pt x="345347" y="292949"/>
                    <a:pt x="342943" y="295053"/>
                  </a:cubicBezTo>
                  <a:cubicBezTo>
                    <a:pt x="338228" y="299179"/>
                    <a:pt x="333128" y="303131"/>
                    <a:pt x="329652" y="308344"/>
                  </a:cubicBezTo>
                  <a:lnTo>
                    <a:pt x="319019" y="324293"/>
                  </a:lnTo>
                  <a:cubicBezTo>
                    <a:pt x="313679" y="332302"/>
                    <a:pt x="312434" y="333456"/>
                    <a:pt x="308387" y="342900"/>
                  </a:cubicBezTo>
                  <a:cubicBezTo>
                    <a:pt x="307283" y="345475"/>
                    <a:pt x="306615" y="348216"/>
                    <a:pt x="305729" y="350874"/>
                  </a:cubicBezTo>
                  <a:cubicBezTo>
                    <a:pt x="306615" y="357076"/>
                    <a:pt x="304540" y="364535"/>
                    <a:pt x="308387" y="369481"/>
                  </a:cubicBezTo>
                  <a:cubicBezTo>
                    <a:pt x="311827" y="373904"/>
                    <a:pt x="319324" y="372290"/>
                    <a:pt x="324336" y="374797"/>
                  </a:cubicBezTo>
                  <a:cubicBezTo>
                    <a:pt x="327880" y="376569"/>
                    <a:pt x="331671" y="377916"/>
                    <a:pt x="334968" y="380114"/>
                  </a:cubicBezTo>
                  <a:cubicBezTo>
                    <a:pt x="337053" y="381504"/>
                    <a:pt x="338328" y="383864"/>
                    <a:pt x="340285" y="385430"/>
                  </a:cubicBezTo>
                  <a:cubicBezTo>
                    <a:pt x="342780" y="387426"/>
                    <a:pt x="345805" y="388701"/>
                    <a:pt x="348259" y="390746"/>
                  </a:cubicBezTo>
                  <a:cubicBezTo>
                    <a:pt x="351147" y="393153"/>
                    <a:pt x="353379" y="396275"/>
                    <a:pt x="356233" y="398721"/>
                  </a:cubicBezTo>
                  <a:cubicBezTo>
                    <a:pt x="359597" y="401604"/>
                    <a:pt x="363502" y="403812"/>
                    <a:pt x="366866" y="406695"/>
                  </a:cubicBezTo>
                  <a:cubicBezTo>
                    <a:pt x="397344" y="432819"/>
                    <a:pt x="355550" y="398039"/>
                    <a:pt x="380157" y="422644"/>
                  </a:cubicBezTo>
                  <a:cubicBezTo>
                    <a:pt x="382416" y="424903"/>
                    <a:pt x="385473" y="426188"/>
                    <a:pt x="388131" y="427960"/>
                  </a:cubicBezTo>
                  <a:lnTo>
                    <a:pt x="404080" y="451883"/>
                  </a:lnTo>
                  <a:cubicBezTo>
                    <a:pt x="405852" y="454541"/>
                    <a:pt x="407137" y="457599"/>
                    <a:pt x="409396" y="459858"/>
                  </a:cubicBezTo>
                  <a:lnTo>
                    <a:pt x="420029" y="470490"/>
                  </a:lnTo>
                  <a:cubicBezTo>
                    <a:pt x="426349" y="489453"/>
                    <a:pt x="417387" y="466527"/>
                    <a:pt x="430661" y="486439"/>
                  </a:cubicBezTo>
                  <a:cubicBezTo>
                    <a:pt x="432215" y="488771"/>
                    <a:pt x="432066" y="491908"/>
                    <a:pt x="433319" y="494414"/>
                  </a:cubicBezTo>
                  <a:cubicBezTo>
                    <a:pt x="434748" y="497271"/>
                    <a:pt x="436864" y="499730"/>
                    <a:pt x="438636" y="502388"/>
                  </a:cubicBezTo>
                  <a:cubicBezTo>
                    <a:pt x="444740" y="526807"/>
                    <a:pt x="435918" y="501650"/>
                    <a:pt x="449268" y="518337"/>
                  </a:cubicBezTo>
                  <a:cubicBezTo>
                    <a:pt x="450654" y="520069"/>
                    <a:pt x="454412" y="536252"/>
                    <a:pt x="454585" y="536944"/>
                  </a:cubicBezTo>
                  <a:cubicBezTo>
                    <a:pt x="453699" y="548463"/>
                    <a:pt x="454055" y="560145"/>
                    <a:pt x="451926" y="571500"/>
                  </a:cubicBezTo>
                  <a:cubicBezTo>
                    <a:pt x="451337" y="574640"/>
                    <a:pt x="448039" y="576617"/>
                    <a:pt x="446610" y="579474"/>
                  </a:cubicBezTo>
                  <a:cubicBezTo>
                    <a:pt x="445357" y="581980"/>
                    <a:pt x="445506" y="585117"/>
                    <a:pt x="443952" y="587449"/>
                  </a:cubicBezTo>
                  <a:cubicBezTo>
                    <a:pt x="438264" y="595982"/>
                    <a:pt x="436363" y="595295"/>
                    <a:pt x="428003" y="598081"/>
                  </a:cubicBezTo>
                  <a:cubicBezTo>
                    <a:pt x="421846" y="616555"/>
                    <a:pt x="431336" y="594845"/>
                    <a:pt x="412054" y="611372"/>
                  </a:cubicBezTo>
                  <a:cubicBezTo>
                    <a:pt x="409046" y="613951"/>
                    <a:pt x="409540" y="619202"/>
                    <a:pt x="406738" y="622004"/>
                  </a:cubicBezTo>
                  <a:cubicBezTo>
                    <a:pt x="403936" y="624806"/>
                    <a:pt x="399546" y="625355"/>
                    <a:pt x="396105" y="627321"/>
                  </a:cubicBezTo>
                  <a:cubicBezTo>
                    <a:pt x="393331" y="628906"/>
                    <a:pt x="390789" y="630865"/>
                    <a:pt x="388131" y="632637"/>
                  </a:cubicBezTo>
                  <a:cubicBezTo>
                    <a:pt x="386041" y="638908"/>
                    <a:pt x="386237" y="642280"/>
                    <a:pt x="380157" y="645928"/>
                  </a:cubicBezTo>
                  <a:cubicBezTo>
                    <a:pt x="377754" y="647370"/>
                    <a:pt x="374840" y="647700"/>
                    <a:pt x="372182" y="648586"/>
                  </a:cubicBezTo>
                  <a:cubicBezTo>
                    <a:pt x="371296" y="652130"/>
                    <a:pt x="371158" y="655951"/>
                    <a:pt x="369524" y="659218"/>
                  </a:cubicBezTo>
                  <a:cubicBezTo>
                    <a:pt x="366202" y="665863"/>
                    <a:pt x="353269" y="669633"/>
                    <a:pt x="348259" y="669851"/>
                  </a:cubicBezTo>
                  <a:lnTo>
                    <a:pt x="287122" y="672509"/>
                  </a:lnTo>
                  <a:cubicBezTo>
                    <a:pt x="273906" y="685725"/>
                    <a:pt x="277705" y="678279"/>
                    <a:pt x="273831" y="693774"/>
                  </a:cubicBezTo>
                  <a:cubicBezTo>
                    <a:pt x="273953" y="694505"/>
                    <a:pt x="276343" y="713958"/>
                    <a:pt x="279147" y="717697"/>
                  </a:cubicBezTo>
                  <a:cubicBezTo>
                    <a:pt x="282906" y="722709"/>
                    <a:pt x="292438" y="730988"/>
                    <a:pt x="292438" y="730988"/>
                  </a:cubicBezTo>
                  <a:cubicBezTo>
                    <a:pt x="301126" y="757056"/>
                    <a:pt x="287041" y="720236"/>
                    <a:pt x="303071" y="744279"/>
                  </a:cubicBezTo>
                  <a:cubicBezTo>
                    <a:pt x="305097" y="747318"/>
                    <a:pt x="304725" y="751398"/>
                    <a:pt x="305729" y="754911"/>
                  </a:cubicBezTo>
                  <a:cubicBezTo>
                    <a:pt x="309292" y="767383"/>
                    <a:pt x="307625" y="759336"/>
                    <a:pt x="313703" y="773518"/>
                  </a:cubicBezTo>
                  <a:cubicBezTo>
                    <a:pt x="318879" y="785596"/>
                    <a:pt x="312836" y="777969"/>
                    <a:pt x="321678" y="786809"/>
                  </a:cubicBezTo>
                  <a:cubicBezTo>
                    <a:pt x="322564" y="790353"/>
                    <a:pt x="322897" y="794084"/>
                    <a:pt x="324336" y="797442"/>
                  </a:cubicBezTo>
                  <a:cubicBezTo>
                    <a:pt x="328319" y="806737"/>
                    <a:pt x="332353" y="806780"/>
                    <a:pt x="340285" y="813390"/>
                  </a:cubicBezTo>
                  <a:cubicBezTo>
                    <a:pt x="350017" y="821500"/>
                    <a:pt x="340501" y="817007"/>
                    <a:pt x="353575" y="821365"/>
                  </a:cubicBezTo>
                  <a:cubicBezTo>
                    <a:pt x="371276" y="839064"/>
                    <a:pt x="352211" y="822378"/>
                    <a:pt x="369524" y="831997"/>
                  </a:cubicBezTo>
                  <a:cubicBezTo>
                    <a:pt x="375109" y="835100"/>
                    <a:pt x="385473" y="842630"/>
                    <a:pt x="385473" y="842630"/>
                  </a:cubicBezTo>
                  <a:cubicBezTo>
                    <a:pt x="400713" y="865490"/>
                    <a:pt x="382437" y="836561"/>
                    <a:pt x="393447" y="858579"/>
                  </a:cubicBezTo>
                  <a:cubicBezTo>
                    <a:pt x="394876" y="861436"/>
                    <a:pt x="396992" y="863895"/>
                    <a:pt x="398764" y="866553"/>
                  </a:cubicBezTo>
                  <a:cubicBezTo>
                    <a:pt x="393965" y="895336"/>
                    <a:pt x="398682" y="872153"/>
                    <a:pt x="393447" y="890477"/>
                  </a:cubicBezTo>
                  <a:cubicBezTo>
                    <a:pt x="392443" y="893990"/>
                    <a:pt x="392601" y="897937"/>
                    <a:pt x="390789" y="901109"/>
                  </a:cubicBezTo>
                  <a:cubicBezTo>
                    <a:pt x="388924" y="904373"/>
                    <a:pt x="385070" y="906076"/>
                    <a:pt x="382815" y="909083"/>
                  </a:cubicBezTo>
                  <a:cubicBezTo>
                    <a:pt x="361706" y="937228"/>
                    <a:pt x="388733" y="908480"/>
                    <a:pt x="364208" y="933007"/>
                  </a:cubicBezTo>
                  <a:cubicBezTo>
                    <a:pt x="363322" y="935665"/>
                    <a:pt x="362534" y="938358"/>
                    <a:pt x="361550" y="940981"/>
                  </a:cubicBezTo>
                  <a:cubicBezTo>
                    <a:pt x="359874" y="945449"/>
                    <a:pt x="356392" y="949503"/>
                    <a:pt x="356233" y="954272"/>
                  </a:cubicBezTo>
                  <a:cubicBezTo>
                    <a:pt x="355869" y="965200"/>
                    <a:pt x="352279" y="1007066"/>
                    <a:pt x="361550" y="1028700"/>
                  </a:cubicBezTo>
                  <a:cubicBezTo>
                    <a:pt x="363111" y="1032342"/>
                    <a:pt x="365094" y="1035788"/>
                    <a:pt x="366866" y="1039332"/>
                  </a:cubicBezTo>
                  <a:cubicBezTo>
                    <a:pt x="367752" y="1044648"/>
                    <a:pt x="368355" y="1050020"/>
                    <a:pt x="369524" y="1055281"/>
                  </a:cubicBezTo>
                  <a:cubicBezTo>
                    <a:pt x="370132" y="1058016"/>
                    <a:pt x="371502" y="1060538"/>
                    <a:pt x="372182" y="1063256"/>
                  </a:cubicBezTo>
                  <a:cubicBezTo>
                    <a:pt x="373278" y="1067639"/>
                    <a:pt x="373060" y="1072394"/>
                    <a:pt x="374840" y="1076546"/>
                  </a:cubicBezTo>
                  <a:cubicBezTo>
                    <a:pt x="376355" y="1080082"/>
                    <a:pt x="385796" y="1085622"/>
                    <a:pt x="388131" y="1087179"/>
                  </a:cubicBezTo>
                  <a:cubicBezTo>
                    <a:pt x="389903" y="1089837"/>
                    <a:pt x="390993" y="1093108"/>
                    <a:pt x="393447" y="1095153"/>
                  </a:cubicBezTo>
                  <a:cubicBezTo>
                    <a:pt x="396491" y="1097690"/>
                    <a:pt x="400639" y="1098504"/>
                    <a:pt x="404080" y="1100470"/>
                  </a:cubicBezTo>
                  <a:cubicBezTo>
                    <a:pt x="406854" y="1102055"/>
                    <a:pt x="409396" y="1104014"/>
                    <a:pt x="412054" y="1105786"/>
                  </a:cubicBezTo>
                  <a:cubicBezTo>
                    <a:pt x="412940" y="1108444"/>
                    <a:pt x="412731" y="1111779"/>
                    <a:pt x="414712" y="1113760"/>
                  </a:cubicBezTo>
                  <a:cubicBezTo>
                    <a:pt x="416693" y="1115741"/>
                    <a:pt x="420284" y="1114976"/>
                    <a:pt x="422687" y="1116418"/>
                  </a:cubicBezTo>
                  <a:cubicBezTo>
                    <a:pt x="440931" y="1127365"/>
                    <a:pt x="413386" y="1116863"/>
                    <a:pt x="435978" y="1124393"/>
                  </a:cubicBezTo>
                  <a:cubicBezTo>
                    <a:pt x="438636" y="1126165"/>
                    <a:pt x="441016" y="1128451"/>
                    <a:pt x="443952" y="1129709"/>
                  </a:cubicBezTo>
                  <a:cubicBezTo>
                    <a:pt x="447310" y="1131148"/>
                    <a:pt x="451013" y="1131602"/>
                    <a:pt x="454585" y="1132367"/>
                  </a:cubicBezTo>
                  <a:cubicBezTo>
                    <a:pt x="463420" y="1134260"/>
                    <a:pt x="472253" y="1136197"/>
                    <a:pt x="481166" y="1137683"/>
                  </a:cubicBezTo>
                  <a:cubicBezTo>
                    <a:pt x="486482" y="1138569"/>
                    <a:pt x="491854" y="1139173"/>
                    <a:pt x="497115" y="1140342"/>
                  </a:cubicBezTo>
                  <a:cubicBezTo>
                    <a:pt x="499850" y="1140950"/>
                    <a:pt x="502405" y="1142195"/>
                    <a:pt x="505089" y="1143000"/>
                  </a:cubicBezTo>
                  <a:cubicBezTo>
                    <a:pt x="511267" y="1144853"/>
                    <a:pt x="517494" y="1146544"/>
                    <a:pt x="523696" y="1148316"/>
                  </a:cubicBezTo>
                  <a:cubicBezTo>
                    <a:pt x="551164" y="1147430"/>
                    <a:pt x="578662" y="1147226"/>
                    <a:pt x="606099" y="1145658"/>
                  </a:cubicBezTo>
                  <a:cubicBezTo>
                    <a:pt x="611291" y="1145361"/>
                    <a:pt x="619522" y="1141823"/>
                    <a:pt x="624705" y="1140342"/>
                  </a:cubicBezTo>
                  <a:cubicBezTo>
                    <a:pt x="628218" y="1139338"/>
                    <a:pt x="631794" y="1138569"/>
                    <a:pt x="635338" y="1137683"/>
                  </a:cubicBezTo>
                  <a:cubicBezTo>
                    <a:pt x="643312" y="1138569"/>
                    <a:pt x="656147" y="1132947"/>
                    <a:pt x="659261" y="1140342"/>
                  </a:cubicBezTo>
                  <a:cubicBezTo>
                    <a:pt x="662398" y="1147794"/>
                    <a:pt x="660610" y="1180611"/>
                    <a:pt x="653945" y="1196163"/>
                  </a:cubicBezTo>
                  <a:cubicBezTo>
                    <a:pt x="652384" y="1199805"/>
                    <a:pt x="650190" y="1203153"/>
                    <a:pt x="648629" y="1206795"/>
                  </a:cubicBezTo>
                  <a:cubicBezTo>
                    <a:pt x="643453" y="1218873"/>
                    <a:pt x="649496" y="1211246"/>
                    <a:pt x="640654" y="1220086"/>
                  </a:cubicBezTo>
                  <a:cubicBezTo>
                    <a:pt x="635033" y="1242572"/>
                    <a:pt x="642690" y="1219689"/>
                    <a:pt x="630022" y="1238693"/>
                  </a:cubicBezTo>
                  <a:cubicBezTo>
                    <a:pt x="628468" y="1241024"/>
                    <a:pt x="628617" y="1244161"/>
                    <a:pt x="627364" y="1246667"/>
                  </a:cubicBezTo>
                  <a:cubicBezTo>
                    <a:pt x="625935" y="1249525"/>
                    <a:pt x="623819" y="1251984"/>
                    <a:pt x="622047" y="1254642"/>
                  </a:cubicBezTo>
                  <a:cubicBezTo>
                    <a:pt x="615365" y="1274687"/>
                    <a:pt x="625156" y="1250754"/>
                    <a:pt x="611415" y="1267932"/>
                  </a:cubicBezTo>
                  <a:cubicBezTo>
                    <a:pt x="609665" y="1270120"/>
                    <a:pt x="609494" y="1273204"/>
                    <a:pt x="608757" y="1275907"/>
                  </a:cubicBezTo>
                  <a:cubicBezTo>
                    <a:pt x="606834" y="1282956"/>
                    <a:pt x="605751" y="1290240"/>
                    <a:pt x="603440" y="1297172"/>
                  </a:cubicBezTo>
                  <a:cubicBezTo>
                    <a:pt x="602554" y="1299830"/>
                    <a:pt x="601552" y="1302452"/>
                    <a:pt x="600782" y="1305146"/>
                  </a:cubicBezTo>
                  <a:cubicBezTo>
                    <a:pt x="599778" y="1308659"/>
                    <a:pt x="599563" y="1312421"/>
                    <a:pt x="598124" y="1315779"/>
                  </a:cubicBezTo>
                  <a:cubicBezTo>
                    <a:pt x="596866" y="1318715"/>
                    <a:pt x="594393" y="1320979"/>
                    <a:pt x="592808" y="1323753"/>
                  </a:cubicBezTo>
                  <a:cubicBezTo>
                    <a:pt x="590842" y="1327194"/>
                    <a:pt x="589690" y="1331089"/>
                    <a:pt x="587492" y="1334386"/>
                  </a:cubicBezTo>
                  <a:cubicBezTo>
                    <a:pt x="584463" y="1338929"/>
                    <a:pt x="578464" y="1342176"/>
                    <a:pt x="574201" y="1345018"/>
                  </a:cubicBezTo>
                  <a:cubicBezTo>
                    <a:pt x="573315" y="1347676"/>
                    <a:pt x="572985" y="1350590"/>
                    <a:pt x="571543" y="1352993"/>
                  </a:cubicBezTo>
                  <a:cubicBezTo>
                    <a:pt x="569107" y="1357052"/>
                    <a:pt x="557600" y="1364563"/>
                    <a:pt x="555594" y="1366283"/>
                  </a:cubicBezTo>
                  <a:cubicBezTo>
                    <a:pt x="537685" y="1381633"/>
                    <a:pt x="557268" y="1367825"/>
                    <a:pt x="539645" y="1379574"/>
                  </a:cubicBezTo>
                  <a:cubicBezTo>
                    <a:pt x="535763" y="1384750"/>
                    <a:pt x="531638" y="1391296"/>
                    <a:pt x="526354" y="1395523"/>
                  </a:cubicBezTo>
                  <a:cubicBezTo>
                    <a:pt x="523859" y="1397519"/>
                    <a:pt x="521038" y="1399067"/>
                    <a:pt x="518380" y="1400839"/>
                  </a:cubicBezTo>
                  <a:cubicBezTo>
                    <a:pt x="513950" y="1414130"/>
                    <a:pt x="518380" y="1407928"/>
                    <a:pt x="499773" y="1414130"/>
                  </a:cubicBezTo>
                  <a:lnTo>
                    <a:pt x="491799" y="1416788"/>
                  </a:lnTo>
                  <a:lnTo>
                    <a:pt x="483824" y="1419446"/>
                  </a:lnTo>
                  <a:cubicBezTo>
                    <a:pt x="474863" y="1432890"/>
                    <a:pt x="483373" y="1423659"/>
                    <a:pt x="470533" y="1430079"/>
                  </a:cubicBezTo>
                  <a:cubicBezTo>
                    <a:pt x="467676" y="1431508"/>
                    <a:pt x="465478" y="1434098"/>
                    <a:pt x="462559" y="1435395"/>
                  </a:cubicBezTo>
                  <a:cubicBezTo>
                    <a:pt x="457438" y="1437671"/>
                    <a:pt x="446610" y="1440711"/>
                    <a:pt x="446610" y="1440711"/>
                  </a:cubicBezTo>
                  <a:cubicBezTo>
                    <a:pt x="441664" y="1445658"/>
                    <a:pt x="440028" y="1447989"/>
                    <a:pt x="433319" y="1451344"/>
                  </a:cubicBezTo>
                  <a:cubicBezTo>
                    <a:pt x="421103" y="1457452"/>
                    <a:pt x="428692" y="1450655"/>
                    <a:pt x="422687" y="145666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2" name="Forme libre 11"/>
            <p:cNvSpPr/>
            <p:nvPr/>
          </p:nvSpPr>
          <p:spPr>
            <a:xfrm>
              <a:off x="3806456" y="3274828"/>
              <a:ext cx="3269511" cy="1509823"/>
            </a:xfrm>
            <a:custGeom>
              <a:avLst/>
              <a:gdLst>
                <a:gd name="connsiteX0" fmla="*/ 3269511 w 3269511"/>
                <a:gd name="connsiteY0" fmla="*/ 887819 h 1509823"/>
                <a:gd name="connsiteX1" fmla="*/ 3240272 w 3269511"/>
                <a:gd name="connsiteY1" fmla="*/ 901109 h 1509823"/>
                <a:gd name="connsiteX2" fmla="*/ 3232297 w 3269511"/>
                <a:gd name="connsiteY2" fmla="*/ 903767 h 1509823"/>
                <a:gd name="connsiteX3" fmla="*/ 3224323 w 3269511"/>
                <a:gd name="connsiteY3" fmla="*/ 906425 h 1509823"/>
                <a:gd name="connsiteX4" fmla="*/ 3216349 w 3269511"/>
                <a:gd name="connsiteY4" fmla="*/ 919716 h 1509823"/>
                <a:gd name="connsiteX5" fmla="*/ 3213691 w 3269511"/>
                <a:gd name="connsiteY5" fmla="*/ 930349 h 1509823"/>
                <a:gd name="connsiteX6" fmla="*/ 3205716 w 3269511"/>
                <a:gd name="connsiteY6" fmla="*/ 933007 h 1509823"/>
                <a:gd name="connsiteX7" fmla="*/ 3197742 w 3269511"/>
                <a:gd name="connsiteY7" fmla="*/ 948956 h 1509823"/>
                <a:gd name="connsiteX8" fmla="*/ 3187109 w 3269511"/>
                <a:gd name="connsiteY8" fmla="*/ 951614 h 1509823"/>
                <a:gd name="connsiteX9" fmla="*/ 3179135 w 3269511"/>
                <a:gd name="connsiteY9" fmla="*/ 956930 h 1509823"/>
                <a:gd name="connsiteX10" fmla="*/ 3168502 w 3269511"/>
                <a:gd name="connsiteY10" fmla="*/ 967563 h 1509823"/>
                <a:gd name="connsiteX11" fmla="*/ 3160528 w 3269511"/>
                <a:gd name="connsiteY11" fmla="*/ 970221 h 1509823"/>
                <a:gd name="connsiteX12" fmla="*/ 3155211 w 3269511"/>
                <a:gd name="connsiteY12" fmla="*/ 975537 h 1509823"/>
                <a:gd name="connsiteX13" fmla="*/ 3147237 w 3269511"/>
                <a:gd name="connsiteY13" fmla="*/ 978195 h 1509823"/>
                <a:gd name="connsiteX14" fmla="*/ 3131288 w 3269511"/>
                <a:gd name="connsiteY14" fmla="*/ 988828 h 1509823"/>
                <a:gd name="connsiteX15" fmla="*/ 3123314 w 3269511"/>
                <a:gd name="connsiteY15" fmla="*/ 996802 h 1509823"/>
                <a:gd name="connsiteX16" fmla="*/ 3117997 w 3269511"/>
                <a:gd name="connsiteY16" fmla="*/ 1004777 h 1509823"/>
                <a:gd name="connsiteX17" fmla="*/ 3110023 w 3269511"/>
                <a:gd name="connsiteY17" fmla="*/ 1010093 h 1509823"/>
                <a:gd name="connsiteX18" fmla="*/ 3110023 w 3269511"/>
                <a:gd name="connsiteY18" fmla="*/ 1055281 h 1509823"/>
                <a:gd name="connsiteX19" fmla="*/ 3115339 w 3269511"/>
                <a:gd name="connsiteY19" fmla="*/ 1063256 h 1509823"/>
                <a:gd name="connsiteX20" fmla="*/ 3107365 w 3269511"/>
                <a:gd name="connsiteY20" fmla="*/ 1079205 h 1509823"/>
                <a:gd name="connsiteX21" fmla="*/ 3099391 w 3269511"/>
                <a:gd name="connsiteY21" fmla="*/ 1081863 h 1509823"/>
                <a:gd name="connsiteX22" fmla="*/ 3088758 w 3269511"/>
                <a:gd name="connsiteY22" fmla="*/ 1087179 h 1509823"/>
                <a:gd name="connsiteX23" fmla="*/ 3070151 w 3269511"/>
                <a:gd name="connsiteY23" fmla="*/ 1097812 h 1509823"/>
                <a:gd name="connsiteX24" fmla="*/ 3051544 w 3269511"/>
                <a:gd name="connsiteY24" fmla="*/ 1103128 h 1509823"/>
                <a:gd name="connsiteX25" fmla="*/ 3043570 w 3269511"/>
                <a:gd name="connsiteY25" fmla="*/ 1111102 h 1509823"/>
                <a:gd name="connsiteX26" fmla="*/ 3022304 w 3269511"/>
                <a:gd name="connsiteY26" fmla="*/ 1116419 h 1509823"/>
                <a:gd name="connsiteX27" fmla="*/ 3006356 w 3269511"/>
                <a:gd name="connsiteY27" fmla="*/ 1121735 h 1509823"/>
                <a:gd name="connsiteX28" fmla="*/ 2977116 w 3269511"/>
                <a:gd name="connsiteY28" fmla="*/ 1129709 h 1509823"/>
                <a:gd name="connsiteX29" fmla="*/ 2950535 w 3269511"/>
                <a:gd name="connsiteY29" fmla="*/ 1135025 h 1509823"/>
                <a:gd name="connsiteX30" fmla="*/ 2939902 w 3269511"/>
                <a:gd name="connsiteY30" fmla="*/ 1137684 h 1509823"/>
                <a:gd name="connsiteX31" fmla="*/ 2870791 w 3269511"/>
                <a:gd name="connsiteY31" fmla="*/ 1135025 h 1509823"/>
                <a:gd name="connsiteX32" fmla="*/ 2854842 w 3269511"/>
                <a:gd name="connsiteY32" fmla="*/ 1129709 h 1509823"/>
                <a:gd name="connsiteX33" fmla="*/ 2852184 w 3269511"/>
                <a:gd name="connsiteY33" fmla="*/ 1121735 h 1509823"/>
                <a:gd name="connsiteX34" fmla="*/ 2844209 w 3269511"/>
                <a:gd name="connsiteY34" fmla="*/ 1119077 h 1509823"/>
                <a:gd name="connsiteX35" fmla="*/ 2775097 w 3269511"/>
                <a:gd name="connsiteY35" fmla="*/ 1116419 h 1509823"/>
                <a:gd name="connsiteX36" fmla="*/ 2759149 w 3269511"/>
                <a:gd name="connsiteY36" fmla="*/ 1095153 h 1509823"/>
                <a:gd name="connsiteX37" fmla="*/ 2751174 w 3269511"/>
                <a:gd name="connsiteY37" fmla="*/ 1081863 h 1509823"/>
                <a:gd name="connsiteX38" fmla="*/ 2743200 w 3269511"/>
                <a:gd name="connsiteY38" fmla="*/ 1079205 h 1509823"/>
                <a:gd name="connsiteX39" fmla="*/ 2732567 w 3269511"/>
                <a:gd name="connsiteY39" fmla="*/ 1068572 h 1509823"/>
                <a:gd name="connsiteX40" fmla="*/ 2716618 w 3269511"/>
                <a:gd name="connsiteY40" fmla="*/ 1063256 h 1509823"/>
                <a:gd name="connsiteX41" fmla="*/ 2639532 w 3269511"/>
                <a:gd name="connsiteY41" fmla="*/ 1057939 h 1509823"/>
                <a:gd name="connsiteX42" fmla="*/ 2631558 w 3269511"/>
                <a:gd name="connsiteY42" fmla="*/ 1041991 h 1509823"/>
                <a:gd name="connsiteX43" fmla="*/ 2628900 w 3269511"/>
                <a:gd name="connsiteY43" fmla="*/ 1015409 h 1509823"/>
                <a:gd name="connsiteX44" fmla="*/ 2626242 w 3269511"/>
                <a:gd name="connsiteY44" fmla="*/ 1007435 h 1509823"/>
                <a:gd name="connsiteX45" fmla="*/ 2618267 w 3269511"/>
                <a:gd name="connsiteY45" fmla="*/ 1002119 h 1509823"/>
                <a:gd name="connsiteX46" fmla="*/ 2612951 w 3269511"/>
                <a:gd name="connsiteY46" fmla="*/ 996802 h 1509823"/>
                <a:gd name="connsiteX47" fmla="*/ 2591686 w 3269511"/>
                <a:gd name="connsiteY47" fmla="*/ 1002119 h 1509823"/>
                <a:gd name="connsiteX48" fmla="*/ 2567763 w 3269511"/>
                <a:gd name="connsiteY48" fmla="*/ 1007435 h 1509823"/>
                <a:gd name="connsiteX49" fmla="*/ 2535865 w 3269511"/>
                <a:gd name="connsiteY49" fmla="*/ 1004777 h 1509823"/>
                <a:gd name="connsiteX50" fmla="*/ 2533207 w 3269511"/>
                <a:gd name="connsiteY50" fmla="*/ 996802 h 1509823"/>
                <a:gd name="connsiteX51" fmla="*/ 2535865 w 3269511"/>
                <a:gd name="connsiteY51" fmla="*/ 980853 h 1509823"/>
                <a:gd name="connsiteX52" fmla="*/ 2546497 w 3269511"/>
                <a:gd name="connsiteY52" fmla="*/ 972879 h 1509823"/>
                <a:gd name="connsiteX53" fmla="*/ 2551814 w 3269511"/>
                <a:gd name="connsiteY53" fmla="*/ 964905 h 1509823"/>
                <a:gd name="connsiteX54" fmla="*/ 2554472 w 3269511"/>
                <a:gd name="connsiteY54" fmla="*/ 956930 h 1509823"/>
                <a:gd name="connsiteX55" fmla="*/ 2565104 w 3269511"/>
                <a:gd name="connsiteY55" fmla="*/ 943639 h 1509823"/>
                <a:gd name="connsiteX56" fmla="*/ 2562446 w 3269511"/>
                <a:gd name="connsiteY56" fmla="*/ 933007 h 1509823"/>
                <a:gd name="connsiteX57" fmla="*/ 2554472 w 3269511"/>
                <a:gd name="connsiteY57" fmla="*/ 930349 h 1509823"/>
                <a:gd name="connsiteX58" fmla="*/ 2509284 w 3269511"/>
                <a:gd name="connsiteY58" fmla="*/ 933007 h 1509823"/>
                <a:gd name="connsiteX59" fmla="*/ 2498651 w 3269511"/>
                <a:gd name="connsiteY59" fmla="*/ 946298 h 1509823"/>
                <a:gd name="connsiteX60" fmla="*/ 2490677 w 3269511"/>
                <a:gd name="connsiteY60" fmla="*/ 951614 h 1509823"/>
                <a:gd name="connsiteX61" fmla="*/ 2482702 w 3269511"/>
                <a:gd name="connsiteY61" fmla="*/ 967563 h 1509823"/>
                <a:gd name="connsiteX62" fmla="*/ 2474728 w 3269511"/>
                <a:gd name="connsiteY62" fmla="*/ 972879 h 1509823"/>
                <a:gd name="connsiteX63" fmla="*/ 2469411 w 3269511"/>
                <a:gd name="connsiteY63" fmla="*/ 978195 h 1509823"/>
                <a:gd name="connsiteX64" fmla="*/ 2456121 w 3269511"/>
                <a:gd name="connsiteY64" fmla="*/ 980853 h 1509823"/>
                <a:gd name="connsiteX65" fmla="*/ 2448146 w 3269511"/>
                <a:gd name="connsiteY65" fmla="*/ 983512 h 1509823"/>
                <a:gd name="connsiteX66" fmla="*/ 2416249 w 3269511"/>
                <a:gd name="connsiteY66" fmla="*/ 986170 h 1509823"/>
                <a:gd name="connsiteX67" fmla="*/ 2410932 w 3269511"/>
                <a:gd name="connsiteY67" fmla="*/ 991486 h 1509823"/>
                <a:gd name="connsiteX68" fmla="*/ 2400300 w 3269511"/>
                <a:gd name="connsiteY68" fmla="*/ 994144 h 1509823"/>
                <a:gd name="connsiteX69" fmla="*/ 2397642 w 3269511"/>
                <a:gd name="connsiteY69" fmla="*/ 1002119 h 1509823"/>
                <a:gd name="connsiteX70" fmla="*/ 2368402 w 3269511"/>
                <a:gd name="connsiteY70" fmla="*/ 996802 h 1509823"/>
                <a:gd name="connsiteX71" fmla="*/ 2360428 w 3269511"/>
                <a:gd name="connsiteY71" fmla="*/ 994144 h 1509823"/>
                <a:gd name="connsiteX72" fmla="*/ 2355111 w 3269511"/>
                <a:gd name="connsiteY72" fmla="*/ 986170 h 1509823"/>
                <a:gd name="connsiteX73" fmla="*/ 2349795 w 3269511"/>
                <a:gd name="connsiteY73" fmla="*/ 967563 h 1509823"/>
                <a:gd name="connsiteX74" fmla="*/ 2336504 w 3269511"/>
                <a:gd name="connsiteY74" fmla="*/ 956930 h 1509823"/>
                <a:gd name="connsiteX75" fmla="*/ 2251444 w 3269511"/>
                <a:gd name="connsiteY75" fmla="*/ 956930 h 1509823"/>
                <a:gd name="connsiteX76" fmla="*/ 2235495 w 3269511"/>
                <a:gd name="connsiteY76" fmla="*/ 946298 h 1509823"/>
                <a:gd name="connsiteX77" fmla="*/ 2230179 w 3269511"/>
                <a:gd name="connsiteY77" fmla="*/ 938323 h 1509823"/>
                <a:gd name="connsiteX78" fmla="*/ 2214230 w 3269511"/>
                <a:gd name="connsiteY78" fmla="*/ 930349 h 1509823"/>
                <a:gd name="connsiteX79" fmla="*/ 2187649 w 3269511"/>
                <a:gd name="connsiteY79" fmla="*/ 914400 h 1509823"/>
                <a:gd name="connsiteX80" fmla="*/ 2179674 w 3269511"/>
                <a:gd name="connsiteY80" fmla="*/ 911742 h 1509823"/>
                <a:gd name="connsiteX81" fmla="*/ 2166384 w 3269511"/>
                <a:gd name="connsiteY81" fmla="*/ 901109 h 1509823"/>
                <a:gd name="connsiteX82" fmla="*/ 2158409 w 3269511"/>
                <a:gd name="connsiteY82" fmla="*/ 898451 h 1509823"/>
                <a:gd name="connsiteX83" fmla="*/ 2105246 w 3269511"/>
                <a:gd name="connsiteY83" fmla="*/ 909084 h 1509823"/>
                <a:gd name="connsiteX84" fmla="*/ 2089297 w 3269511"/>
                <a:gd name="connsiteY84" fmla="*/ 914400 h 1509823"/>
                <a:gd name="connsiteX85" fmla="*/ 2081323 w 3269511"/>
                <a:gd name="connsiteY85" fmla="*/ 917058 h 1509823"/>
                <a:gd name="connsiteX86" fmla="*/ 2076007 w 3269511"/>
                <a:gd name="connsiteY86" fmla="*/ 925032 h 1509823"/>
                <a:gd name="connsiteX87" fmla="*/ 2068032 w 3269511"/>
                <a:gd name="connsiteY87" fmla="*/ 927691 h 1509823"/>
                <a:gd name="connsiteX88" fmla="*/ 2052084 w 3269511"/>
                <a:gd name="connsiteY88" fmla="*/ 935665 h 1509823"/>
                <a:gd name="connsiteX89" fmla="*/ 2049425 w 3269511"/>
                <a:gd name="connsiteY89" fmla="*/ 943639 h 1509823"/>
                <a:gd name="connsiteX90" fmla="*/ 2033477 w 3269511"/>
                <a:gd name="connsiteY90" fmla="*/ 954272 h 1509823"/>
                <a:gd name="connsiteX91" fmla="*/ 2030818 w 3269511"/>
                <a:gd name="connsiteY91" fmla="*/ 962246 h 1509823"/>
                <a:gd name="connsiteX92" fmla="*/ 2014870 w 3269511"/>
                <a:gd name="connsiteY92" fmla="*/ 970221 h 1509823"/>
                <a:gd name="connsiteX93" fmla="*/ 2009553 w 3269511"/>
                <a:gd name="connsiteY93" fmla="*/ 978195 h 1509823"/>
                <a:gd name="connsiteX94" fmla="*/ 1993604 w 3269511"/>
                <a:gd name="connsiteY94" fmla="*/ 983512 h 1509823"/>
                <a:gd name="connsiteX95" fmla="*/ 1985630 w 3269511"/>
                <a:gd name="connsiteY95" fmla="*/ 988828 h 1509823"/>
                <a:gd name="connsiteX96" fmla="*/ 1972339 w 3269511"/>
                <a:gd name="connsiteY96" fmla="*/ 999460 h 1509823"/>
                <a:gd name="connsiteX97" fmla="*/ 1956391 w 3269511"/>
                <a:gd name="connsiteY97" fmla="*/ 1007435 h 1509823"/>
                <a:gd name="connsiteX98" fmla="*/ 1951074 w 3269511"/>
                <a:gd name="connsiteY98" fmla="*/ 1015409 h 1509823"/>
                <a:gd name="connsiteX99" fmla="*/ 1935125 w 3269511"/>
                <a:gd name="connsiteY99" fmla="*/ 1020725 h 1509823"/>
                <a:gd name="connsiteX100" fmla="*/ 1913860 w 3269511"/>
                <a:gd name="connsiteY100" fmla="*/ 1028700 h 1509823"/>
                <a:gd name="connsiteX101" fmla="*/ 1905886 w 3269511"/>
                <a:gd name="connsiteY101" fmla="*/ 1034016 h 1509823"/>
                <a:gd name="connsiteX102" fmla="*/ 1889937 w 3269511"/>
                <a:gd name="connsiteY102" fmla="*/ 1039332 h 1509823"/>
                <a:gd name="connsiteX103" fmla="*/ 1866014 w 3269511"/>
                <a:gd name="connsiteY103" fmla="*/ 1044649 h 1509823"/>
                <a:gd name="connsiteX104" fmla="*/ 1847407 w 3269511"/>
                <a:gd name="connsiteY104" fmla="*/ 1052623 h 1509823"/>
                <a:gd name="connsiteX105" fmla="*/ 1815509 w 3269511"/>
                <a:gd name="connsiteY105" fmla="*/ 1057939 h 1509823"/>
                <a:gd name="connsiteX106" fmla="*/ 1796902 w 3269511"/>
                <a:gd name="connsiteY106" fmla="*/ 1063256 h 1509823"/>
                <a:gd name="connsiteX107" fmla="*/ 1778295 w 3269511"/>
                <a:gd name="connsiteY107" fmla="*/ 1081863 h 1509823"/>
                <a:gd name="connsiteX108" fmla="*/ 1770321 w 3269511"/>
                <a:gd name="connsiteY108" fmla="*/ 1108444 h 1509823"/>
                <a:gd name="connsiteX109" fmla="*/ 1767663 w 3269511"/>
                <a:gd name="connsiteY109" fmla="*/ 1209453 h 1509823"/>
                <a:gd name="connsiteX110" fmla="*/ 1770321 w 3269511"/>
                <a:gd name="connsiteY110" fmla="*/ 1374258 h 1509823"/>
                <a:gd name="connsiteX111" fmla="*/ 1778295 w 3269511"/>
                <a:gd name="connsiteY111" fmla="*/ 1390207 h 1509823"/>
                <a:gd name="connsiteX112" fmla="*/ 1786270 w 3269511"/>
                <a:gd name="connsiteY112" fmla="*/ 1395523 h 1509823"/>
                <a:gd name="connsiteX113" fmla="*/ 1791586 w 3269511"/>
                <a:gd name="connsiteY113" fmla="*/ 1411472 h 1509823"/>
                <a:gd name="connsiteX114" fmla="*/ 1794244 w 3269511"/>
                <a:gd name="connsiteY114" fmla="*/ 1419446 h 1509823"/>
                <a:gd name="connsiteX115" fmla="*/ 1791586 w 3269511"/>
                <a:gd name="connsiteY115" fmla="*/ 1432737 h 1509823"/>
                <a:gd name="connsiteX116" fmla="*/ 1780953 w 3269511"/>
                <a:gd name="connsiteY116" fmla="*/ 1454002 h 1509823"/>
                <a:gd name="connsiteX117" fmla="*/ 1772979 w 3269511"/>
                <a:gd name="connsiteY117" fmla="*/ 1456660 h 1509823"/>
                <a:gd name="connsiteX118" fmla="*/ 1743739 w 3269511"/>
                <a:gd name="connsiteY118" fmla="*/ 1454002 h 1509823"/>
                <a:gd name="connsiteX119" fmla="*/ 1735765 w 3269511"/>
                <a:gd name="connsiteY119" fmla="*/ 1451344 h 1509823"/>
                <a:gd name="connsiteX120" fmla="*/ 1714500 w 3269511"/>
                <a:gd name="connsiteY120" fmla="*/ 1446028 h 1509823"/>
                <a:gd name="connsiteX121" fmla="*/ 1695893 w 3269511"/>
                <a:gd name="connsiteY121" fmla="*/ 1443370 h 1509823"/>
                <a:gd name="connsiteX122" fmla="*/ 1656021 w 3269511"/>
                <a:gd name="connsiteY122" fmla="*/ 1446028 h 1509823"/>
                <a:gd name="connsiteX123" fmla="*/ 1637414 w 3269511"/>
                <a:gd name="connsiteY123" fmla="*/ 1469951 h 1509823"/>
                <a:gd name="connsiteX124" fmla="*/ 1618807 w 3269511"/>
                <a:gd name="connsiteY124" fmla="*/ 1483242 h 1509823"/>
                <a:gd name="connsiteX125" fmla="*/ 1610832 w 3269511"/>
                <a:gd name="connsiteY125" fmla="*/ 1488558 h 1509823"/>
                <a:gd name="connsiteX126" fmla="*/ 1568302 w 3269511"/>
                <a:gd name="connsiteY126" fmla="*/ 1496532 h 1509823"/>
                <a:gd name="connsiteX127" fmla="*/ 1525772 w 3269511"/>
                <a:gd name="connsiteY127" fmla="*/ 1499191 h 1509823"/>
                <a:gd name="connsiteX128" fmla="*/ 1517797 w 3269511"/>
                <a:gd name="connsiteY128" fmla="*/ 1504507 h 1509823"/>
                <a:gd name="connsiteX129" fmla="*/ 1509823 w 3269511"/>
                <a:gd name="connsiteY129" fmla="*/ 1507165 h 1509823"/>
                <a:gd name="connsiteX130" fmla="*/ 1443370 w 3269511"/>
                <a:gd name="connsiteY130" fmla="*/ 1509823 h 1509823"/>
                <a:gd name="connsiteX131" fmla="*/ 1406156 w 3269511"/>
                <a:gd name="connsiteY131" fmla="*/ 1501849 h 1509823"/>
                <a:gd name="connsiteX132" fmla="*/ 1398181 w 3269511"/>
                <a:gd name="connsiteY132" fmla="*/ 1499191 h 1509823"/>
                <a:gd name="connsiteX133" fmla="*/ 1392865 w 3269511"/>
                <a:gd name="connsiteY133" fmla="*/ 1493874 h 1509823"/>
                <a:gd name="connsiteX134" fmla="*/ 1387549 w 3269511"/>
                <a:gd name="connsiteY134" fmla="*/ 1485900 h 1509823"/>
                <a:gd name="connsiteX135" fmla="*/ 1379574 w 3269511"/>
                <a:gd name="connsiteY135" fmla="*/ 1483242 h 1509823"/>
                <a:gd name="connsiteX136" fmla="*/ 1374258 w 3269511"/>
                <a:gd name="connsiteY136" fmla="*/ 1477925 h 1509823"/>
                <a:gd name="connsiteX137" fmla="*/ 1363625 w 3269511"/>
                <a:gd name="connsiteY137" fmla="*/ 1451344 h 1509823"/>
                <a:gd name="connsiteX138" fmla="*/ 1355651 w 3269511"/>
                <a:gd name="connsiteY138" fmla="*/ 1446028 h 1509823"/>
                <a:gd name="connsiteX139" fmla="*/ 1347677 w 3269511"/>
                <a:gd name="connsiteY139" fmla="*/ 1422105 h 1509823"/>
                <a:gd name="connsiteX140" fmla="*/ 1345018 w 3269511"/>
                <a:gd name="connsiteY140" fmla="*/ 1414130 h 1509823"/>
                <a:gd name="connsiteX141" fmla="*/ 1337044 w 3269511"/>
                <a:gd name="connsiteY141" fmla="*/ 1403498 h 1509823"/>
                <a:gd name="connsiteX142" fmla="*/ 1334386 w 3269511"/>
                <a:gd name="connsiteY142" fmla="*/ 1395523 h 1509823"/>
                <a:gd name="connsiteX143" fmla="*/ 1331728 w 3269511"/>
                <a:gd name="connsiteY143" fmla="*/ 1384891 h 1509823"/>
                <a:gd name="connsiteX144" fmla="*/ 1323753 w 3269511"/>
                <a:gd name="connsiteY144" fmla="*/ 1376916 h 1509823"/>
                <a:gd name="connsiteX145" fmla="*/ 1315779 w 3269511"/>
                <a:gd name="connsiteY145" fmla="*/ 1360967 h 1509823"/>
                <a:gd name="connsiteX146" fmla="*/ 1313121 w 3269511"/>
                <a:gd name="connsiteY146" fmla="*/ 1352993 h 1509823"/>
                <a:gd name="connsiteX147" fmla="*/ 1305146 w 3269511"/>
                <a:gd name="connsiteY147" fmla="*/ 1347677 h 1509823"/>
                <a:gd name="connsiteX148" fmla="*/ 1291856 w 3269511"/>
                <a:gd name="connsiteY148" fmla="*/ 1339702 h 1509823"/>
                <a:gd name="connsiteX149" fmla="*/ 1286539 w 3269511"/>
                <a:gd name="connsiteY149" fmla="*/ 1334386 h 1509823"/>
                <a:gd name="connsiteX150" fmla="*/ 1267932 w 3269511"/>
                <a:gd name="connsiteY150" fmla="*/ 1329070 h 1509823"/>
                <a:gd name="connsiteX151" fmla="*/ 1275907 w 3269511"/>
                <a:gd name="connsiteY151" fmla="*/ 1345019 h 1509823"/>
                <a:gd name="connsiteX152" fmla="*/ 1278565 w 3269511"/>
                <a:gd name="connsiteY152" fmla="*/ 1358309 h 1509823"/>
                <a:gd name="connsiteX153" fmla="*/ 1297172 w 3269511"/>
                <a:gd name="connsiteY153" fmla="*/ 1366284 h 1509823"/>
                <a:gd name="connsiteX154" fmla="*/ 1299830 w 3269511"/>
                <a:gd name="connsiteY154" fmla="*/ 1374258 h 1509823"/>
                <a:gd name="connsiteX155" fmla="*/ 1307804 w 3269511"/>
                <a:gd name="connsiteY155" fmla="*/ 1376916 h 1509823"/>
                <a:gd name="connsiteX156" fmla="*/ 1291856 w 3269511"/>
                <a:gd name="connsiteY156" fmla="*/ 1366284 h 1509823"/>
                <a:gd name="connsiteX157" fmla="*/ 1286539 w 3269511"/>
                <a:gd name="connsiteY157" fmla="*/ 1360967 h 1509823"/>
                <a:gd name="connsiteX158" fmla="*/ 1281223 w 3269511"/>
                <a:gd name="connsiteY158" fmla="*/ 1352993 h 1509823"/>
                <a:gd name="connsiteX159" fmla="*/ 1273249 w 3269511"/>
                <a:gd name="connsiteY159" fmla="*/ 1350335 h 1509823"/>
                <a:gd name="connsiteX160" fmla="*/ 1262616 w 3269511"/>
                <a:gd name="connsiteY160" fmla="*/ 1352993 h 1509823"/>
                <a:gd name="connsiteX161" fmla="*/ 1238693 w 3269511"/>
                <a:gd name="connsiteY161" fmla="*/ 1347677 h 1509823"/>
                <a:gd name="connsiteX162" fmla="*/ 1196163 w 3269511"/>
                <a:gd name="connsiteY162" fmla="*/ 1342360 h 1509823"/>
                <a:gd name="connsiteX163" fmla="*/ 1166923 w 3269511"/>
                <a:gd name="connsiteY163" fmla="*/ 1337044 h 1509823"/>
                <a:gd name="connsiteX164" fmla="*/ 1158949 w 3269511"/>
                <a:gd name="connsiteY164" fmla="*/ 1334386 h 1509823"/>
                <a:gd name="connsiteX165" fmla="*/ 1148316 w 3269511"/>
                <a:gd name="connsiteY165" fmla="*/ 1331728 h 1509823"/>
                <a:gd name="connsiteX166" fmla="*/ 1143000 w 3269511"/>
                <a:gd name="connsiteY166" fmla="*/ 1323753 h 1509823"/>
                <a:gd name="connsiteX167" fmla="*/ 1127051 w 3269511"/>
                <a:gd name="connsiteY167" fmla="*/ 1313121 h 1509823"/>
                <a:gd name="connsiteX168" fmla="*/ 1119077 w 3269511"/>
                <a:gd name="connsiteY168" fmla="*/ 1297172 h 1509823"/>
                <a:gd name="connsiteX169" fmla="*/ 1111102 w 3269511"/>
                <a:gd name="connsiteY169" fmla="*/ 1294514 h 1509823"/>
                <a:gd name="connsiteX170" fmla="*/ 1105786 w 3269511"/>
                <a:gd name="connsiteY170" fmla="*/ 1286539 h 1509823"/>
                <a:gd name="connsiteX171" fmla="*/ 1084521 w 3269511"/>
                <a:gd name="connsiteY171" fmla="*/ 1278565 h 1509823"/>
                <a:gd name="connsiteX172" fmla="*/ 1063256 w 3269511"/>
                <a:gd name="connsiteY172" fmla="*/ 1273249 h 1509823"/>
                <a:gd name="connsiteX173" fmla="*/ 1044649 w 3269511"/>
                <a:gd name="connsiteY173" fmla="*/ 1267932 h 1509823"/>
                <a:gd name="connsiteX174" fmla="*/ 1036674 w 3269511"/>
                <a:gd name="connsiteY174" fmla="*/ 1262616 h 1509823"/>
                <a:gd name="connsiteX175" fmla="*/ 1018067 w 3269511"/>
                <a:gd name="connsiteY175" fmla="*/ 1257300 h 1509823"/>
                <a:gd name="connsiteX176" fmla="*/ 1010093 w 3269511"/>
                <a:gd name="connsiteY176" fmla="*/ 1254642 h 1509823"/>
                <a:gd name="connsiteX177" fmla="*/ 999460 w 3269511"/>
                <a:gd name="connsiteY177" fmla="*/ 1251984 h 1509823"/>
                <a:gd name="connsiteX178" fmla="*/ 980853 w 3269511"/>
                <a:gd name="connsiteY178" fmla="*/ 1244009 h 1509823"/>
                <a:gd name="connsiteX179" fmla="*/ 970221 w 3269511"/>
                <a:gd name="connsiteY179" fmla="*/ 1241351 h 1509823"/>
                <a:gd name="connsiteX180" fmla="*/ 893135 w 3269511"/>
                <a:gd name="connsiteY180" fmla="*/ 1246667 h 1509823"/>
                <a:gd name="connsiteX181" fmla="*/ 885160 w 3269511"/>
                <a:gd name="connsiteY181" fmla="*/ 1249325 h 1509823"/>
                <a:gd name="connsiteX182" fmla="*/ 879844 w 3269511"/>
                <a:gd name="connsiteY182" fmla="*/ 1254642 h 1509823"/>
                <a:gd name="connsiteX183" fmla="*/ 869211 w 3269511"/>
                <a:gd name="connsiteY183" fmla="*/ 1259958 h 1509823"/>
                <a:gd name="connsiteX184" fmla="*/ 858579 w 3269511"/>
                <a:gd name="connsiteY184" fmla="*/ 1283881 h 1509823"/>
                <a:gd name="connsiteX185" fmla="*/ 842630 w 3269511"/>
                <a:gd name="connsiteY185" fmla="*/ 1294514 h 1509823"/>
                <a:gd name="connsiteX186" fmla="*/ 837314 w 3269511"/>
                <a:gd name="connsiteY186" fmla="*/ 1302488 h 1509823"/>
                <a:gd name="connsiteX187" fmla="*/ 821365 w 3269511"/>
                <a:gd name="connsiteY187" fmla="*/ 1307805 h 1509823"/>
                <a:gd name="connsiteX188" fmla="*/ 781493 w 3269511"/>
                <a:gd name="connsiteY188" fmla="*/ 1305146 h 1509823"/>
                <a:gd name="connsiteX189" fmla="*/ 770860 w 3269511"/>
                <a:gd name="connsiteY189" fmla="*/ 1299830 h 1509823"/>
                <a:gd name="connsiteX190" fmla="*/ 754911 w 3269511"/>
                <a:gd name="connsiteY190" fmla="*/ 1294514 h 1509823"/>
                <a:gd name="connsiteX191" fmla="*/ 746937 w 3269511"/>
                <a:gd name="connsiteY191" fmla="*/ 1291856 h 1509823"/>
                <a:gd name="connsiteX192" fmla="*/ 733646 w 3269511"/>
                <a:gd name="connsiteY192" fmla="*/ 1289198 h 1509823"/>
                <a:gd name="connsiteX193" fmla="*/ 720356 w 3269511"/>
                <a:gd name="connsiteY193" fmla="*/ 1283881 h 1509823"/>
                <a:gd name="connsiteX194" fmla="*/ 677825 w 3269511"/>
                <a:gd name="connsiteY194" fmla="*/ 1278565 h 1509823"/>
                <a:gd name="connsiteX195" fmla="*/ 600739 w 3269511"/>
                <a:gd name="connsiteY195" fmla="*/ 1270591 h 1509823"/>
                <a:gd name="connsiteX196" fmla="*/ 590107 w 3269511"/>
                <a:gd name="connsiteY196" fmla="*/ 1267932 h 1509823"/>
                <a:gd name="connsiteX197" fmla="*/ 582132 w 3269511"/>
                <a:gd name="connsiteY197" fmla="*/ 1262616 h 1509823"/>
                <a:gd name="connsiteX198" fmla="*/ 574158 w 3269511"/>
                <a:gd name="connsiteY198" fmla="*/ 1244009 h 1509823"/>
                <a:gd name="connsiteX199" fmla="*/ 566184 w 3269511"/>
                <a:gd name="connsiteY199" fmla="*/ 1238693 h 1509823"/>
                <a:gd name="connsiteX200" fmla="*/ 563525 w 3269511"/>
                <a:gd name="connsiteY200" fmla="*/ 1230719 h 1509823"/>
                <a:gd name="connsiteX201" fmla="*/ 555551 w 3269511"/>
                <a:gd name="connsiteY201" fmla="*/ 1228060 h 1509823"/>
                <a:gd name="connsiteX202" fmla="*/ 539602 w 3269511"/>
                <a:gd name="connsiteY202" fmla="*/ 1220086 h 1509823"/>
                <a:gd name="connsiteX203" fmla="*/ 528970 w 3269511"/>
                <a:gd name="connsiteY203" fmla="*/ 1214770 h 1509823"/>
                <a:gd name="connsiteX204" fmla="*/ 510363 w 3269511"/>
                <a:gd name="connsiteY204" fmla="*/ 1209453 h 1509823"/>
                <a:gd name="connsiteX205" fmla="*/ 473149 w 3269511"/>
                <a:gd name="connsiteY205" fmla="*/ 1204137 h 1509823"/>
                <a:gd name="connsiteX206" fmla="*/ 374797 w 3269511"/>
                <a:gd name="connsiteY206" fmla="*/ 1201479 h 1509823"/>
                <a:gd name="connsiteX207" fmla="*/ 369481 w 3269511"/>
                <a:gd name="connsiteY207" fmla="*/ 1193505 h 1509823"/>
                <a:gd name="connsiteX208" fmla="*/ 364165 w 3269511"/>
                <a:gd name="connsiteY208" fmla="*/ 1188188 h 1509823"/>
                <a:gd name="connsiteX209" fmla="*/ 353532 w 3269511"/>
                <a:gd name="connsiteY209" fmla="*/ 1150974 h 1509823"/>
                <a:gd name="connsiteX210" fmla="*/ 348216 w 3269511"/>
                <a:gd name="connsiteY210" fmla="*/ 1143000 h 1509823"/>
                <a:gd name="connsiteX211" fmla="*/ 345558 w 3269511"/>
                <a:gd name="connsiteY211" fmla="*/ 1135025 h 1509823"/>
                <a:gd name="connsiteX212" fmla="*/ 334925 w 3269511"/>
                <a:gd name="connsiteY212" fmla="*/ 1121735 h 1509823"/>
                <a:gd name="connsiteX213" fmla="*/ 326951 w 3269511"/>
                <a:gd name="connsiteY213" fmla="*/ 1116419 h 1509823"/>
                <a:gd name="connsiteX214" fmla="*/ 318977 w 3269511"/>
                <a:gd name="connsiteY214" fmla="*/ 1108444 h 1509823"/>
                <a:gd name="connsiteX215" fmla="*/ 308344 w 3269511"/>
                <a:gd name="connsiteY215" fmla="*/ 1103128 h 1509823"/>
                <a:gd name="connsiteX216" fmla="*/ 284421 w 3269511"/>
                <a:gd name="connsiteY216" fmla="*/ 1097812 h 1509823"/>
                <a:gd name="connsiteX217" fmla="*/ 241891 w 3269511"/>
                <a:gd name="connsiteY217" fmla="*/ 1092495 h 1509823"/>
                <a:gd name="connsiteX218" fmla="*/ 204677 w 3269511"/>
                <a:gd name="connsiteY218" fmla="*/ 1084521 h 1509823"/>
                <a:gd name="connsiteX219" fmla="*/ 188728 w 3269511"/>
                <a:gd name="connsiteY219" fmla="*/ 1079205 h 1509823"/>
                <a:gd name="connsiteX220" fmla="*/ 170121 w 3269511"/>
                <a:gd name="connsiteY220" fmla="*/ 1065914 h 1509823"/>
                <a:gd name="connsiteX221" fmla="*/ 159488 w 3269511"/>
                <a:gd name="connsiteY221" fmla="*/ 1055281 h 1509823"/>
                <a:gd name="connsiteX222" fmla="*/ 138223 w 3269511"/>
                <a:gd name="connsiteY222" fmla="*/ 1047307 h 1509823"/>
                <a:gd name="connsiteX223" fmla="*/ 127591 w 3269511"/>
                <a:gd name="connsiteY223" fmla="*/ 1044649 h 1509823"/>
                <a:gd name="connsiteX224" fmla="*/ 71770 w 3269511"/>
                <a:gd name="connsiteY224" fmla="*/ 1039332 h 1509823"/>
                <a:gd name="connsiteX225" fmla="*/ 69111 w 3269511"/>
                <a:gd name="connsiteY225" fmla="*/ 994144 h 1509823"/>
                <a:gd name="connsiteX226" fmla="*/ 63795 w 3269511"/>
                <a:gd name="connsiteY226" fmla="*/ 972879 h 1509823"/>
                <a:gd name="connsiteX227" fmla="*/ 61137 w 3269511"/>
                <a:gd name="connsiteY227" fmla="*/ 962246 h 1509823"/>
                <a:gd name="connsiteX228" fmla="*/ 53163 w 3269511"/>
                <a:gd name="connsiteY228" fmla="*/ 959588 h 1509823"/>
                <a:gd name="connsiteX229" fmla="*/ 37214 w 3269511"/>
                <a:gd name="connsiteY229" fmla="*/ 948956 h 1509823"/>
                <a:gd name="connsiteX230" fmla="*/ 29239 w 3269511"/>
                <a:gd name="connsiteY230" fmla="*/ 943639 h 1509823"/>
                <a:gd name="connsiteX231" fmla="*/ 21265 w 3269511"/>
                <a:gd name="connsiteY231" fmla="*/ 940981 h 1509823"/>
                <a:gd name="connsiteX232" fmla="*/ 15949 w 3269511"/>
                <a:gd name="connsiteY232" fmla="*/ 933007 h 1509823"/>
                <a:gd name="connsiteX233" fmla="*/ 13291 w 3269511"/>
                <a:gd name="connsiteY233" fmla="*/ 925032 h 1509823"/>
                <a:gd name="connsiteX234" fmla="*/ 5316 w 3269511"/>
                <a:gd name="connsiteY234" fmla="*/ 922374 h 1509823"/>
                <a:gd name="connsiteX235" fmla="*/ 0 w 3269511"/>
                <a:gd name="connsiteY235" fmla="*/ 911742 h 1509823"/>
                <a:gd name="connsiteX236" fmla="*/ 5316 w 3269511"/>
                <a:gd name="connsiteY236" fmla="*/ 903767 h 1509823"/>
                <a:gd name="connsiteX237" fmla="*/ 15949 w 3269511"/>
                <a:gd name="connsiteY237" fmla="*/ 890477 h 1509823"/>
                <a:gd name="connsiteX238" fmla="*/ 31897 w 3269511"/>
                <a:gd name="connsiteY238" fmla="*/ 879844 h 1509823"/>
                <a:gd name="connsiteX239" fmla="*/ 37214 w 3269511"/>
                <a:gd name="connsiteY239" fmla="*/ 874528 h 1509823"/>
                <a:gd name="connsiteX240" fmla="*/ 53163 w 3269511"/>
                <a:gd name="connsiteY240" fmla="*/ 869212 h 1509823"/>
                <a:gd name="connsiteX241" fmla="*/ 58479 w 3269511"/>
                <a:gd name="connsiteY241" fmla="*/ 863895 h 1509823"/>
                <a:gd name="connsiteX242" fmla="*/ 69111 w 3269511"/>
                <a:gd name="connsiteY242" fmla="*/ 861237 h 1509823"/>
                <a:gd name="connsiteX243" fmla="*/ 71770 w 3269511"/>
                <a:gd name="connsiteY243" fmla="*/ 853263 h 1509823"/>
                <a:gd name="connsiteX244" fmla="*/ 87718 w 3269511"/>
                <a:gd name="connsiteY244" fmla="*/ 842630 h 1509823"/>
                <a:gd name="connsiteX245" fmla="*/ 93035 w 3269511"/>
                <a:gd name="connsiteY245" fmla="*/ 826681 h 1509823"/>
                <a:gd name="connsiteX246" fmla="*/ 95693 w 3269511"/>
                <a:gd name="connsiteY246" fmla="*/ 816049 h 1509823"/>
                <a:gd name="connsiteX247" fmla="*/ 101009 w 3269511"/>
                <a:gd name="connsiteY247" fmla="*/ 810732 h 1509823"/>
                <a:gd name="connsiteX248" fmla="*/ 106325 w 3269511"/>
                <a:gd name="connsiteY248" fmla="*/ 802758 h 1509823"/>
                <a:gd name="connsiteX249" fmla="*/ 114300 w 3269511"/>
                <a:gd name="connsiteY249" fmla="*/ 776177 h 1509823"/>
                <a:gd name="connsiteX250" fmla="*/ 116958 w 3269511"/>
                <a:gd name="connsiteY250" fmla="*/ 760228 h 1509823"/>
                <a:gd name="connsiteX251" fmla="*/ 119616 w 3269511"/>
                <a:gd name="connsiteY251" fmla="*/ 752253 h 1509823"/>
                <a:gd name="connsiteX252" fmla="*/ 124932 w 3269511"/>
                <a:gd name="connsiteY252" fmla="*/ 733646 h 1509823"/>
                <a:gd name="connsiteX253" fmla="*/ 132907 w 3269511"/>
                <a:gd name="connsiteY253" fmla="*/ 693774 h 1509823"/>
                <a:gd name="connsiteX254" fmla="*/ 138223 w 3269511"/>
                <a:gd name="connsiteY254" fmla="*/ 675167 h 1509823"/>
                <a:gd name="connsiteX255" fmla="*/ 143539 w 3269511"/>
                <a:gd name="connsiteY255" fmla="*/ 664535 h 1509823"/>
                <a:gd name="connsiteX256" fmla="*/ 148856 w 3269511"/>
                <a:gd name="connsiteY256" fmla="*/ 648586 h 1509823"/>
                <a:gd name="connsiteX257" fmla="*/ 151514 w 3269511"/>
                <a:gd name="connsiteY257" fmla="*/ 640612 h 1509823"/>
                <a:gd name="connsiteX258" fmla="*/ 156830 w 3269511"/>
                <a:gd name="connsiteY258" fmla="*/ 619346 h 1509823"/>
                <a:gd name="connsiteX259" fmla="*/ 162146 w 3269511"/>
                <a:gd name="connsiteY259" fmla="*/ 590107 h 1509823"/>
                <a:gd name="connsiteX260" fmla="*/ 164804 w 3269511"/>
                <a:gd name="connsiteY260" fmla="*/ 579474 h 1509823"/>
                <a:gd name="connsiteX261" fmla="*/ 170121 w 3269511"/>
                <a:gd name="connsiteY261" fmla="*/ 571500 h 1509823"/>
                <a:gd name="connsiteX262" fmla="*/ 175437 w 3269511"/>
                <a:gd name="connsiteY262" fmla="*/ 544919 h 1509823"/>
                <a:gd name="connsiteX263" fmla="*/ 180753 w 3269511"/>
                <a:gd name="connsiteY263" fmla="*/ 539602 h 1509823"/>
                <a:gd name="connsiteX264" fmla="*/ 183411 w 3269511"/>
                <a:gd name="connsiteY264" fmla="*/ 523653 h 1509823"/>
                <a:gd name="connsiteX265" fmla="*/ 188728 w 3269511"/>
                <a:gd name="connsiteY265" fmla="*/ 507705 h 1509823"/>
                <a:gd name="connsiteX266" fmla="*/ 191386 w 3269511"/>
                <a:gd name="connsiteY266" fmla="*/ 499730 h 1509823"/>
                <a:gd name="connsiteX267" fmla="*/ 199360 w 3269511"/>
                <a:gd name="connsiteY267" fmla="*/ 483781 h 1509823"/>
                <a:gd name="connsiteX268" fmla="*/ 202018 w 3269511"/>
                <a:gd name="connsiteY268" fmla="*/ 473149 h 1509823"/>
                <a:gd name="connsiteX269" fmla="*/ 204677 w 3269511"/>
                <a:gd name="connsiteY269" fmla="*/ 465174 h 1509823"/>
                <a:gd name="connsiteX270" fmla="*/ 207335 w 3269511"/>
                <a:gd name="connsiteY270" fmla="*/ 451884 h 1509823"/>
                <a:gd name="connsiteX271" fmla="*/ 212651 w 3269511"/>
                <a:gd name="connsiteY271" fmla="*/ 404037 h 1509823"/>
                <a:gd name="connsiteX272" fmla="*/ 217967 w 3269511"/>
                <a:gd name="connsiteY272" fmla="*/ 388088 h 1509823"/>
                <a:gd name="connsiteX273" fmla="*/ 225942 w 3269511"/>
                <a:gd name="connsiteY273" fmla="*/ 358849 h 1509823"/>
                <a:gd name="connsiteX274" fmla="*/ 231258 w 3269511"/>
                <a:gd name="connsiteY274" fmla="*/ 353532 h 1509823"/>
                <a:gd name="connsiteX275" fmla="*/ 233916 w 3269511"/>
                <a:gd name="connsiteY275" fmla="*/ 342900 h 1509823"/>
                <a:gd name="connsiteX276" fmla="*/ 241891 w 3269511"/>
                <a:gd name="connsiteY276" fmla="*/ 340242 h 1509823"/>
                <a:gd name="connsiteX277" fmla="*/ 252523 w 3269511"/>
                <a:gd name="connsiteY277" fmla="*/ 316319 h 1509823"/>
                <a:gd name="connsiteX278" fmla="*/ 260497 w 3269511"/>
                <a:gd name="connsiteY278" fmla="*/ 313660 h 1509823"/>
                <a:gd name="connsiteX279" fmla="*/ 276446 w 3269511"/>
                <a:gd name="connsiteY279" fmla="*/ 300370 h 1509823"/>
                <a:gd name="connsiteX280" fmla="*/ 281763 w 3269511"/>
                <a:gd name="connsiteY280" fmla="*/ 295053 h 1509823"/>
                <a:gd name="connsiteX281" fmla="*/ 289737 w 3269511"/>
                <a:gd name="connsiteY281" fmla="*/ 292395 h 1509823"/>
                <a:gd name="connsiteX282" fmla="*/ 297711 w 3269511"/>
                <a:gd name="connsiteY282" fmla="*/ 287079 h 1509823"/>
                <a:gd name="connsiteX283" fmla="*/ 303028 w 3269511"/>
                <a:gd name="connsiteY283" fmla="*/ 279105 h 1509823"/>
                <a:gd name="connsiteX284" fmla="*/ 308344 w 3269511"/>
                <a:gd name="connsiteY284" fmla="*/ 273788 h 1509823"/>
                <a:gd name="connsiteX285" fmla="*/ 300370 w 3269511"/>
                <a:gd name="connsiteY285" fmla="*/ 239232 h 1509823"/>
                <a:gd name="connsiteX286" fmla="*/ 265814 w 3269511"/>
                <a:gd name="connsiteY286" fmla="*/ 241891 h 1509823"/>
                <a:gd name="connsiteX287" fmla="*/ 255181 w 3269511"/>
                <a:gd name="connsiteY287" fmla="*/ 244549 h 1509823"/>
                <a:gd name="connsiteX288" fmla="*/ 236574 w 3269511"/>
                <a:gd name="connsiteY288" fmla="*/ 252523 h 1509823"/>
                <a:gd name="connsiteX289" fmla="*/ 228600 w 3269511"/>
                <a:gd name="connsiteY289" fmla="*/ 225942 h 1509823"/>
                <a:gd name="connsiteX290" fmla="*/ 231258 w 3269511"/>
                <a:gd name="connsiteY290" fmla="*/ 183412 h 1509823"/>
                <a:gd name="connsiteX291" fmla="*/ 233916 w 3269511"/>
                <a:gd name="connsiteY291" fmla="*/ 172779 h 1509823"/>
                <a:gd name="connsiteX292" fmla="*/ 239232 w 3269511"/>
                <a:gd name="connsiteY292" fmla="*/ 164805 h 1509823"/>
                <a:gd name="connsiteX293" fmla="*/ 247207 w 3269511"/>
                <a:gd name="connsiteY293" fmla="*/ 138223 h 1509823"/>
                <a:gd name="connsiteX294" fmla="*/ 257839 w 3269511"/>
                <a:gd name="connsiteY294" fmla="*/ 119616 h 1509823"/>
                <a:gd name="connsiteX295" fmla="*/ 265814 w 3269511"/>
                <a:gd name="connsiteY295" fmla="*/ 103667 h 1509823"/>
                <a:gd name="connsiteX296" fmla="*/ 276446 w 3269511"/>
                <a:gd name="connsiteY296" fmla="*/ 82402 h 1509823"/>
                <a:gd name="connsiteX297" fmla="*/ 281763 w 3269511"/>
                <a:gd name="connsiteY297" fmla="*/ 55821 h 1509823"/>
                <a:gd name="connsiteX298" fmla="*/ 284421 w 3269511"/>
                <a:gd name="connsiteY298" fmla="*/ 42530 h 1509823"/>
                <a:gd name="connsiteX299" fmla="*/ 287079 w 3269511"/>
                <a:gd name="connsiteY299" fmla="*/ 18607 h 1509823"/>
                <a:gd name="connsiteX300" fmla="*/ 289737 w 3269511"/>
                <a:gd name="connsiteY300" fmla="*/ 7974 h 1509823"/>
                <a:gd name="connsiteX301" fmla="*/ 295053 w 3269511"/>
                <a:gd name="connsiteY301" fmla="*/ 0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3269511" h="1509823">
                  <a:moveTo>
                    <a:pt x="3269511" y="887819"/>
                  </a:moveTo>
                  <a:cubicBezTo>
                    <a:pt x="3251416" y="898676"/>
                    <a:pt x="3261122" y="894160"/>
                    <a:pt x="3240272" y="901109"/>
                  </a:cubicBezTo>
                  <a:lnTo>
                    <a:pt x="3232297" y="903767"/>
                  </a:lnTo>
                  <a:lnTo>
                    <a:pt x="3224323" y="906425"/>
                  </a:lnTo>
                  <a:cubicBezTo>
                    <a:pt x="3217644" y="913106"/>
                    <a:pt x="3219109" y="910055"/>
                    <a:pt x="3216349" y="919716"/>
                  </a:cubicBezTo>
                  <a:cubicBezTo>
                    <a:pt x="3215345" y="923229"/>
                    <a:pt x="3215973" y="927496"/>
                    <a:pt x="3213691" y="930349"/>
                  </a:cubicBezTo>
                  <a:cubicBezTo>
                    <a:pt x="3211941" y="932537"/>
                    <a:pt x="3208374" y="932121"/>
                    <a:pt x="3205716" y="933007"/>
                  </a:cubicBezTo>
                  <a:cubicBezTo>
                    <a:pt x="3204200" y="937555"/>
                    <a:pt x="3202158" y="946012"/>
                    <a:pt x="3197742" y="948956"/>
                  </a:cubicBezTo>
                  <a:cubicBezTo>
                    <a:pt x="3194702" y="950983"/>
                    <a:pt x="3190653" y="950728"/>
                    <a:pt x="3187109" y="951614"/>
                  </a:cubicBezTo>
                  <a:cubicBezTo>
                    <a:pt x="3184451" y="953386"/>
                    <a:pt x="3181560" y="954851"/>
                    <a:pt x="3179135" y="956930"/>
                  </a:cubicBezTo>
                  <a:cubicBezTo>
                    <a:pt x="3175329" y="960192"/>
                    <a:pt x="3173257" y="965978"/>
                    <a:pt x="3168502" y="967563"/>
                  </a:cubicBezTo>
                  <a:lnTo>
                    <a:pt x="3160528" y="970221"/>
                  </a:lnTo>
                  <a:cubicBezTo>
                    <a:pt x="3158756" y="971993"/>
                    <a:pt x="3157360" y="974248"/>
                    <a:pt x="3155211" y="975537"/>
                  </a:cubicBezTo>
                  <a:cubicBezTo>
                    <a:pt x="3152808" y="976978"/>
                    <a:pt x="3149425" y="976445"/>
                    <a:pt x="3147237" y="978195"/>
                  </a:cubicBezTo>
                  <a:cubicBezTo>
                    <a:pt x="3130550" y="991546"/>
                    <a:pt x="3155706" y="982724"/>
                    <a:pt x="3131288" y="988828"/>
                  </a:cubicBezTo>
                  <a:cubicBezTo>
                    <a:pt x="3128630" y="991486"/>
                    <a:pt x="3125720" y="993914"/>
                    <a:pt x="3123314" y="996802"/>
                  </a:cubicBezTo>
                  <a:cubicBezTo>
                    <a:pt x="3121269" y="999256"/>
                    <a:pt x="3120256" y="1002518"/>
                    <a:pt x="3117997" y="1004777"/>
                  </a:cubicBezTo>
                  <a:cubicBezTo>
                    <a:pt x="3115738" y="1007036"/>
                    <a:pt x="3112681" y="1008321"/>
                    <a:pt x="3110023" y="1010093"/>
                  </a:cubicBezTo>
                  <a:cubicBezTo>
                    <a:pt x="3106785" y="1029523"/>
                    <a:pt x="3105009" y="1031882"/>
                    <a:pt x="3110023" y="1055281"/>
                  </a:cubicBezTo>
                  <a:cubicBezTo>
                    <a:pt x="3110692" y="1058405"/>
                    <a:pt x="3113567" y="1060598"/>
                    <a:pt x="3115339" y="1063256"/>
                  </a:cubicBezTo>
                  <a:cubicBezTo>
                    <a:pt x="3113588" y="1068509"/>
                    <a:pt x="3112049" y="1075458"/>
                    <a:pt x="3107365" y="1079205"/>
                  </a:cubicBezTo>
                  <a:cubicBezTo>
                    <a:pt x="3105177" y="1080955"/>
                    <a:pt x="3101966" y="1080759"/>
                    <a:pt x="3099391" y="1081863"/>
                  </a:cubicBezTo>
                  <a:cubicBezTo>
                    <a:pt x="3095749" y="1083424"/>
                    <a:pt x="3092199" y="1085213"/>
                    <a:pt x="3088758" y="1087179"/>
                  </a:cubicBezTo>
                  <a:cubicBezTo>
                    <a:pt x="3075408" y="1094807"/>
                    <a:pt x="3086220" y="1090925"/>
                    <a:pt x="3070151" y="1097812"/>
                  </a:cubicBezTo>
                  <a:cubicBezTo>
                    <a:pt x="3064812" y="1100100"/>
                    <a:pt x="3056939" y="1101779"/>
                    <a:pt x="3051544" y="1103128"/>
                  </a:cubicBezTo>
                  <a:cubicBezTo>
                    <a:pt x="3048886" y="1105786"/>
                    <a:pt x="3046698" y="1109017"/>
                    <a:pt x="3043570" y="1111102"/>
                  </a:cubicBezTo>
                  <a:cubicBezTo>
                    <a:pt x="3039850" y="1113582"/>
                    <a:pt x="3024571" y="1115801"/>
                    <a:pt x="3022304" y="1116419"/>
                  </a:cubicBezTo>
                  <a:cubicBezTo>
                    <a:pt x="3016898" y="1117894"/>
                    <a:pt x="3011851" y="1120636"/>
                    <a:pt x="3006356" y="1121735"/>
                  </a:cubicBezTo>
                  <a:cubicBezTo>
                    <a:pt x="2982134" y="1126579"/>
                    <a:pt x="3004094" y="1121616"/>
                    <a:pt x="2977116" y="1129709"/>
                  </a:cubicBezTo>
                  <a:cubicBezTo>
                    <a:pt x="2964763" y="1133415"/>
                    <a:pt x="2964912" y="1132149"/>
                    <a:pt x="2950535" y="1135025"/>
                  </a:cubicBezTo>
                  <a:cubicBezTo>
                    <a:pt x="2946952" y="1135742"/>
                    <a:pt x="2943446" y="1136798"/>
                    <a:pt x="2939902" y="1137684"/>
                  </a:cubicBezTo>
                  <a:cubicBezTo>
                    <a:pt x="2916865" y="1136798"/>
                    <a:pt x="2893744" y="1137177"/>
                    <a:pt x="2870791" y="1135025"/>
                  </a:cubicBezTo>
                  <a:cubicBezTo>
                    <a:pt x="2865212" y="1134502"/>
                    <a:pt x="2854842" y="1129709"/>
                    <a:pt x="2854842" y="1129709"/>
                  </a:cubicBezTo>
                  <a:cubicBezTo>
                    <a:pt x="2853956" y="1127051"/>
                    <a:pt x="2854165" y="1123716"/>
                    <a:pt x="2852184" y="1121735"/>
                  </a:cubicBezTo>
                  <a:cubicBezTo>
                    <a:pt x="2850203" y="1119754"/>
                    <a:pt x="2847004" y="1119270"/>
                    <a:pt x="2844209" y="1119077"/>
                  </a:cubicBezTo>
                  <a:cubicBezTo>
                    <a:pt x="2821209" y="1117491"/>
                    <a:pt x="2798134" y="1117305"/>
                    <a:pt x="2775097" y="1116419"/>
                  </a:cubicBezTo>
                  <a:cubicBezTo>
                    <a:pt x="2768800" y="1110121"/>
                    <a:pt x="2762154" y="1104169"/>
                    <a:pt x="2759149" y="1095153"/>
                  </a:cubicBezTo>
                  <a:cubicBezTo>
                    <a:pt x="2757058" y="1088879"/>
                    <a:pt x="2757256" y="1085512"/>
                    <a:pt x="2751174" y="1081863"/>
                  </a:cubicBezTo>
                  <a:cubicBezTo>
                    <a:pt x="2748771" y="1080422"/>
                    <a:pt x="2745858" y="1080091"/>
                    <a:pt x="2743200" y="1079205"/>
                  </a:cubicBezTo>
                  <a:cubicBezTo>
                    <a:pt x="2739656" y="1075661"/>
                    <a:pt x="2737322" y="1070157"/>
                    <a:pt x="2732567" y="1068572"/>
                  </a:cubicBezTo>
                  <a:lnTo>
                    <a:pt x="2716618" y="1063256"/>
                  </a:lnTo>
                  <a:cubicBezTo>
                    <a:pt x="2686771" y="1053308"/>
                    <a:pt x="2711455" y="1060706"/>
                    <a:pt x="2639532" y="1057939"/>
                  </a:cubicBezTo>
                  <a:cubicBezTo>
                    <a:pt x="2635590" y="1052025"/>
                    <a:pt x="2632658" y="1049144"/>
                    <a:pt x="2631558" y="1041991"/>
                  </a:cubicBezTo>
                  <a:cubicBezTo>
                    <a:pt x="2630204" y="1033190"/>
                    <a:pt x="2630254" y="1024210"/>
                    <a:pt x="2628900" y="1015409"/>
                  </a:cubicBezTo>
                  <a:cubicBezTo>
                    <a:pt x="2628474" y="1012640"/>
                    <a:pt x="2627992" y="1009623"/>
                    <a:pt x="2626242" y="1007435"/>
                  </a:cubicBezTo>
                  <a:cubicBezTo>
                    <a:pt x="2624246" y="1004940"/>
                    <a:pt x="2620762" y="1004115"/>
                    <a:pt x="2618267" y="1002119"/>
                  </a:cubicBezTo>
                  <a:cubicBezTo>
                    <a:pt x="2616310" y="1000553"/>
                    <a:pt x="2614723" y="998574"/>
                    <a:pt x="2612951" y="996802"/>
                  </a:cubicBezTo>
                  <a:cubicBezTo>
                    <a:pt x="2585916" y="1002209"/>
                    <a:pt x="2610765" y="996667"/>
                    <a:pt x="2591686" y="1002119"/>
                  </a:cubicBezTo>
                  <a:cubicBezTo>
                    <a:pt x="2582935" y="1004620"/>
                    <a:pt x="2576889" y="1005610"/>
                    <a:pt x="2567763" y="1007435"/>
                  </a:cubicBezTo>
                  <a:cubicBezTo>
                    <a:pt x="2557130" y="1006549"/>
                    <a:pt x="2546063" y="1007915"/>
                    <a:pt x="2535865" y="1004777"/>
                  </a:cubicBezTo>
                  <a:cubicBezTo>
                    <a:pt x="2533187" y="1003953"/>
                    <a:pt x="2533207" y="999604"/>
                    <a:pt x="2533207" y="996802"/>
                  </a:cubicBezTo>
                  <a:cubicBezTo>
                    <a:pt x="2533207" y="991412"/>
                    <a:pt x="2533248" y="985564"/>
                    <a:pt x="2535865" y="980853"/>
                  </a:cubicBezTo>
                  <a:cubicBezTo>
                    <a:pt x="2538016" y="976980"/>
                    <a:pt x="2543364" y="976011"/>
                    <a:pt x="2546497" y="972879"/>
                  </a:cubicBezTo>
                  <a:cubicBezTo>
                    <a:pt x="2548756" y="970620"/>
                    <a:pt x="2550042" y="967563"/>
                    <a:pt x="2551814" y="964905"/>
                  </a:cubicBezTo>
                  <a:cubicBezTo>
                    <a:pt x="2552700" y="962247"/>
                    <a:pt x="2553219" y="959436"/>
                    <a:pt x="2554472" y="956930"/>
                  </a:cubicBezTo>
                  <a:cubicBezTo>
                    <a:pt x="2557824" y="950225"/>
                    <a:pt x="2560161" y="948583"/>
                    <a:pt x="2565104" y="943639"/>
                  </a:cubicBezTo>
                  <a:cubicBezTo>
                    <a:pt x="2564218" y="940095"/>
                    <a:pt x="2564728" y="935860"/>
                    <a:pt x="2562446" y="933007"/>
                  </a:cubicBezTo>
                  <a:cubicBezTo>
                    <a:pt x="2560696" y="930819"/>
                    <a:pt x="2557274" y="930349"/>
                    <a:pt x="2554472" y="930349"/>
                  </a:cubicBezTo>
                  <a:cubicBezTo>
                    <a:pt x="2539383" y="930349"/>
                    <a:pt x="2524347" y="932121"/>
                    <a:pt x="2509284" y="933007"/>
                  </a:cubicBezTo>
                  <a:cubicBezTo>
                    <a:pt x="2505338" y="938924"/>
                    <a:pt x="2504059" y="941971"/>
                    <a:pt x="2498651" y="946298"/>
                  </a:cubicBezTo>
                  <a:cubicBezTo>
                    <a:pt x="2496157" y="948294"/>
                    <a:pt x="2493335" y="949842"/>
                    <a:pt x="2490677" y="951614"/>
                  </a:cubicBezTo>
                  <a:cubicBezTo>
                    <a:pt x="2488515" y="958098"/>
                    <a:pt x="2487853" y="962411"/>
                    <a:pt x="2482702" y="967563"/>
                  </a:cubicBezTo>
                  <a:cubicBezTo>
                    <a:pt x="2480443" y="969822"/>
                    <a:pt x="2477223" y="970883"/>
                    <a:pt x="2474728" y="972879"/>
                  </a:cubicBezTo>
                  <a:cubicBezTo>
                    <a:pt x="2472771" y="974445"/>
                    <a:pt x="2471715" y="977208"/>
                    <a:pt x="2469411" y="978195"/>
                  </a:cubicBezTo>
                  <a:cubicBezTo>
                    <a:pt x="2465259" y="979975"/>
                    <a:pt x="2460504" y="979757"/>
                    <a:pt x="2456121" y="980853"/>
                  </a:cubicBezTo>
                  <a:cubicBezTo>
                    <a:pt x="2453402" y="981533"/>
                    <a:pt x="2450924" y="983142"/>
                    <a:pt x="2448146" y="983512"/>
                  </a:cubicBezTo>
                  <a:cubicBezTo>
                    <a:pt x="2437570" y="984922"/>
                    <a:pt x="2426881" y="985284"/>
                    <a:pt x="2416249" y="986170"/>
                  </a:cubicBezTo>
                  <a:cubicBezTo>
                    <a:pt x="2414477" y="987942"/>
                    <a:pt x="2413174" y="990365"/>
                    <a:pt x="2410932" y="991486"/>
                  </a:cubicBezTo>
                  <a:cubicBezTo>
                    <a:pt x="2407665" y="993120"/>
                    <a:pt x="2403152" y="991862"/>
                    <a:pt x="2400300" y="994144"/>
                  </a:cubicBezTo>
                  <a:cubicBezTo>
                    <a:pt x="2398112" y="995895"/>
                    <a:pt x="2398528" y="999461"/>
                    <a:pt x="2397642" y="1002119"/>
                  </a:cubicBezTo>
                  <a:cubicBezTo>
                    <a:pt x="2387895" y="1000347"/>
                    <a:pt x="2378089" y="998878"/>
                    <a:pt x="2368402" y="996802"/>
                  </a:cubicBezTo>
                  <a:cubicBezTo>
                    <a:pt x="2365662" y="996215"/>
                    <a:pt x="2362616" y="995894"/>
                    <a:pt x="2360428" y="994144"/>
                  </a:cubicBezTo>
                  <a:cubicBezTo>
                    <a:pt x="2357933" y="992148"/>
                    <a:pt x="2356883" y="988828"/>
                    <a:pt x="2355111" y="986170"/>
                  </a:cubicBezTo>
                  <a:cubicBezTo>
                    <a:pt x="2354614" y="984183"/>
                    <a:pt x="2351430" y="970288"/>
                    <a:pt x="2349795" y="967563"/>
                  </a:cubicBezTo>
                  <a:cubicBezTo>
                    <a:pt x="2347269" y="963352"/>
                    <a:pt x="2340129" y="959346"/>
                    <a:pt x="2336504" y="956930"/>
                  </a:cubicBezTo>
                  <a:cubicBezTo>
                    <a:pt x="2305884" y="959714"/>
                    <a:pt x="2284357" y="963025"/>
                    <a:pt x="2251444" y="956930"/>
                  </a:cubicBezTo>
                  <a:cubicBezTo>
                    <a:pt x="2245161" y="955767"/>
                    <a:pt x="2235495" y="946298"/>
                    <a:pt x="2235495" y="946298"/>
                  </a:cubicBezTo>
                  <a:cubicBezTo>
                    <a:pt x="2233723" y="943640"/>
                    <a:pt x="2232438" y="940582"/>
                    <a:pt x="2230179" y="938323"/>
                  </a:cubicBezTo>
                  <a:cubicBezTo>
                    <a:pt x="2225027" y="933171"/>
                    <a:pt x="2220714" y="932510"/>
                    <a:pt x="2214230" y="930349"/>
                  </a:cubicBezTo>
                  <a:cubicBezTo>
                    <a:pt x="2199635" y="915754"/>
                    <a:pt x="2208352" y="921301"/>
                    <a:pt x="2187649" y="914400"/>
                  </a:cubicBezTo>
                  <a:lnTo>
                    <a:pt x="2179674" y="911742"/>
                  </a:lnTo>
                  <a:cubicBezTo>
                    <a:pt x="2174729" y="906796"/>
                    <a:pt x="2173091" y="904462"/>
                    <a:pt x="2166384" y="901109"/>
                  </a:cubicBezTo>
                  <a:cubicBezTo>
                    <a:pt x="2163878" y="899856"/>
                    <a:pt x="2161067" y="899337"/>
                    <a:pt x="2158409" y="898451"/>
                  </a:cubicBezTo>
                  <a:cubicBezTo>
                    <a:pt x="2142689" y="901071"/>
                    <a:pt x="2121117" y="903794"/>
                    <a:pt x="2105246" y="909084"/>
                  </a:cubicBezTo>
                  <a:lnTo>
                    <a:pt x="2089297" y="914400"/>
                  </a:lnTo>
                  <a:lnTo>
                    <a:pt x="2081323" y="917058"/>
                  </a:lnTo>
                  <a:cubicBezTo>
                    <a:pt x="2079551" y="919716"/>
                    <a:pt x="2078501" y="923036"/>
                    <a:pt x="2076007" y="925032"/>
                  </a:cubicBezTo>
                  <a:cubicBezTo>
                    <a:pt x="2073819" y="926783"/>
                    <a:pt x="2070538" y="926438"/>
                    <a:pt x="2068032" y="927691"/>
                  </a:cubicBezTo>
                  <a:cubicBezTo>
                    <a:pt x="2047425" y="937995"/>
                    <a:pt x="2072123" y="928985"/>
                    <a:pt x="2052084" y="935665"/>
                  </a:cubicBezTo>
                  <a:cubicBezTo>
                    <a:pt x="2051198" y="938323"/>
                    <a:pt x="2050867" y="941236"/>
                    <a:pt x="2049425" y="943639"/>
                  </a:cubicBezTo>
                  <a:cubicBezTo>
                    <a:pt x="2045945" y="949440"/>
                    <a:pt x="2039020" y="951501"/>
                    <a:pt x="2033477" y="954272"/>
                  </a:cubicBezTo>
                  <a:cubicBezTo>
                    <a:pt x="2032591" y="956930"/>
                    <a:pt x="2032568" y="960058"/>
                    <a:pt x="2030818" y="962246"/>
                  </a:cubicBezTo>
                  <a:cubicBezTo>
                    <a:pt x="2027069" y="966932"/>
                    <a:pt x="2020125" y="968469"/>
                    <a:pt x="2014870" y="970221"/>
                  </a:cubicBezTo>
                  <a:cubicBezTo>
                    <a:pt x="2013098" y="972879"/>
                    <a:pt x="2012262" y="976502"/>
                    <a:pt x="2009553" y="978195"/>
                  </a:cubicBezTo>
                  <a:cubicBezTo>
                    <a:pt x="2004801" y="981165"/>
                    <a:pt x="1998267" y="980403"/>
                    <a:pt x="1993604" y="983512"/>
                  </a:cubicBezTo>
                  <a:lnTo>
                    <a:pt x="1985630" y="988828"/>
                  </a:lnTo>
                  <a:cubicBezTo>
                    <a:pt x="1975041" y="1004712"/>
                    <a:pt x="1986607" y="990899"/>
                    <a:pt x="1972339" y="999460"/>
                  </a:cubicBezTo>
                  <a:cubicBezTo>
                    <a:pt x="1955410" y="1009618"/>
                    <a:pt x="1982617" y="1000879"/>
                    <a:pt x="1956391" y="1007435"/>
                  </a:cubicBezTo>
                  <a:cubicBezTo>
                    <a:pt x="1954619" y="1010093"/>
                    <a:pt x="1953783" y="1013716"/>
                    <a:pt x="1951074" y="1015409"/>
                  </a:cubicBezTo>
                  <a:cubicBezTo>
                    <a:pt x="1946322" y="1018379"/>
                    <a:pt x="1935125" y="1020725"/>
                    <a:pt x="1935125" y="1020725"/>
                  </a:cubicBezTo>
                  <a:cubicBezTo>
                    <a:pt x="1916428" y="1033192"/>
                    <a:pt x="1940133" y="1018848"/>
                    <a:pt x="1913860" y="1028700"/>
                  </a:cubicBezTo>
                  <a:cubicBezTo>
                    <a:pt x="1910869" y="1029822"/>
                    <a:pt x="1908805" y="1032719"/>
                    <a:pt x="1905886" y="1034016"/>
                  </a:cubicBezTo>
                  <a:cubicBezTo>
                    <a:pt x="1900765" y="1036292"/>
                    <a:pt x="1895432" y="1038233"/>
                    <a:pt x="1889937" y="1039332"/>
                  </a:cubicBezTo>
                  <a:cubicBezTo>
                    <a:pt x="1880805" y="1041159"/>
                    <a:pt x="1874770" y="1042147"/>
                    <a:pt x="1866014" y="1044649"/>
                  </a:cubicBezTo>
                  <a:cubicBezTo>
                    <a:pt x="1847525" y="1049931"/>
                    <a:pt x="1870097" y="1044115"/>
                    <a:pt x="1847407" y="1052623"/>
                  </a:cubicBezTo>
                  <a:cubicBezTo>
                    <a:pt x="1838626" y="1055916"/>
                    <a:pt x="1823227" y="1056974"/>
                    <a:pt x="1815509" y="1057939"/>
                  </a:cubicBezTo>
                  <a:cubicBezTo>
                    <a:pt x="1815419" y="1057961"/>
                    <a:pt x="1798171" y="1061987"/>
                    <a:pt x="1796902" y="1063256"/>
                  </a:cubicBezTo>
                  <a:cubicBezTo>
                    <a:pt x="1775575" y="1084583"/>
                    <a:pt x="1796340" y="1075849"/>
                    <a:pt x="1778295" y="1081863"/>
                  </a:cubicBezTo>
                  <a:cubicBezTo>
                    <a:pt x="1771824" y="1101278"/>
                    <a:pt x="1774338" y="1092375"/>
                    <a:pt x="1770321" y="1108444"/>
                  </a:cubicBezTo>
                  <a:cubicBezTo>
                    <a:pt x="1769435" y="1142114"/>
                    <a:pt x="1767663" y="1175772"/>
                    <a:pt x="1767663" y="1209453"/>
                  </a:cubicBezTo>
                  <a:cubicBezTo>
                    <a:pt x="1767663" y="1264395"/>
                    <a:pt x="1768631" y="1319342"/>
                    <a:pt x="1770321" y="1374258"/>
                  </a:cubicBezTo>
                  <a:cubicBezTo>
                    <a:pt x="1770458" y="1378718"/>
                    <a:pt x="1775451" y="1387363"/>
                    <a:pt x="1778295" y="1390207"/>
                  </a:cubicBezTo>
                  <a:cubicBezTo>
                    <a:pt x="1780554" y="1392466"/>
                    <a:pt x="1783612" y="1393751"/>
                    <a:pt x="1786270" y="1395523"/>
                  </a:cubicBezTo>
                  <a:lnTo>
                    <a:pt x="1791586" y="1411472"/>
                  </a:lnTo>
                  <a:lnTo>
                    <a:pt x="1794244" y="1419446"/>
                  </a:lnTo>
                  <a:cubicBezTo>
                    <a:pt x="1793358" y="1423876"/>
                    <a:pt x="1792775" y="1428378"/>
                    <a:pt x="1791586" y="1432737"/>
                  </a:cubicBezTo>
                  <a:cubicBezTo>
                    <a:pt x="1789511" y="1440347"/>
                    <a:pt x="1788429" y="1449517"/>
                    <a:pt x="1780953" y="1454002"/>
                  </a:cubicBezTo>
                  <a:cubicBezTo>
                    <a:pt x="1778550" y="1455443"/>
                    <a:pt x="1775637" y="1455774"/>
                    <a:pt x="1772979" y="1456660"/>
                  </a:cubicBezTo>
                  <a:cubicBezTo>
                    <a:pt x="1763232" y="1455774"/>
                    <a:pt x="1753428" y="1455386"/>
                    <a:pt x="1743739" y="1454002"/>
                  </a:cubicBezTo>
                  <a:cubicBezTo>
                    <a:pt x="1740965" y="1453606"/>
                    <a:pt x="1738468" y="1452081"/>
                    <a:pt x="1735765" y="1451344"/>
                  </a:cubicBezTo>
                  <a:cubicBezTo>
                    <a:pt x="1728716" y="1449422"/>
                    <a:pt x="1721665" y="1447461"/>
                    <a:pt x="1714500" y="1446028"/>
                  </a:cubicBezTo>
                  <a:cubicBezTo>
                    <a:pt x="1708356" y="1444799"/>
                    <a:pt x="1702095" y="1444256"/>
                    <a:pt x="1695893" y="1443370"/>
                  </a:cubicBezTo>
                  <a:cubicBezTo>
                    <a:pt x="1682602" y="1444256"/>
                    <a:pt x="1668779" y="1442200"/>
                    <a:pt x="1656021" y="1446028"/>
                  </a:cubicBezTo>
                  <a:cubicBezTo>
                    <a:pt x="1642548" y="1450070"/>
                    <a:pt x="1643875" y="1461336"/>
                    <a:pt x="1637414" y="1469951"/>
                  </a:cubicBezTo>
                  <a:cubicBezTo>
                    <a:pt x="1625291" y="1486114"/>
                    <a:pt x="1631261" y="1477015"/>
                    <a:pt x="1618807" y="1483242"/>
                  </a:cubicBezTo>
                  <a:cubicBezTo>
                    <a:pt x="1615949" y="1484671"/>
                    <a:pt x="1613751" y="1487261"/>
                    <a:pt x="1610832" y="1488558"/>
                  </a:cubicBezTo>
                  <a:cubicBezTo>
                    <a:pt x="1595081" y="1495558"/>
                    <a:pt x="1586722" y="1495115"/>
                    <a:pt x="1568302" y="1496532"/>
                  </a:cubicBezTo>
                  <a:cubicBezTo>
                    <a:pt x="1554140" y="1497622"/>
                    <a:pt x="1539949" y="1498305"/>
                    <a:pt x="1525772" y="1499191"/>
                  </a:cubicBezTo>
                  <a:cubicBezTo>
                    <a:pt x="1523114" y="1500963"/>
                    <a:pt x="1520655" y="1503078"/>
                    <a:pt x="1517797" y="1504507"/>
                  </a:cubicBezTo>
                  <a:cubicBezTo>
                    <a:pt x="1515291" y="1505760"/>
                    <a:pt x="1512618" y="1506965"/>
                    <a:pt x="1509823" y="1507165"/>
                  </a:cubicBezTo>
                  <a:cubicBezTo>
                    <a:pt x="1487711" y="1508744"/>
                    <a:pt x="1465521" y="1508937"/>
                    <a:pt x="1443370" y="1509823"/>
                  </a:cubicBezTo>
                  <a:cubicBezTo>
                    <a:pt x="1433190" y="1507787"/>
                    <a:pt x="1417475" y="1505083"/>
                    <a:pt x="1406156" y="1501849"/>
                  </a:cubicBezTo>
                  <a:cubicBezTo>
                    <a:pt x="1403462" y="1501079"/>
                    <a:pt x="1400839" y="1500077"/>
                    <a:pt x="1398181" y="1499191"/>
                  </a:cubicBezTo>
                  <a:cubicBezTo>
                    <a:pt x="1396409" y="1497419"/>
                    <a:pt x="1394431" y="1495831"/>
                    <a:pt x="1392865" y="1493874"/>
                  </a:cubicBezTo>
                  <a:cubicBezTo>
                    <a:pt x="1390869" y="1491379"/>
                    <a:pt x="1390044" y="1487896"/>
                    <a:pt x="1387549" y="1485900"/>
                  </a:cubicBezTo>
                  <a:cubicBezTo>
                    <a:pt x="1385361" y="1484150"/>
                    <a:pt x="1382232" y="1484128"/>
                    <a:pt x="1379574" y="1483242"/>
                  </a:cubicBezTo>
                  <a:cubicBezTo>
                    <a:pt x="1377802" y="1481470"/>
                    <a:pt x="1375379" y="1480167"/>
                    <a:pt x="1374258" y="1477925"/>
                  </a:cubicBezTo>
                  <a:cubicBezTo>
                    <a:pt x="1370538" y="1470484"/>
                    <a:pt x="1369433" y="1458314"/>
                    <a:pt x="1363625" y="1451344"/>
                  </a:cubicBezTo>
                  <a:cubicBezTo>
                    <a:pt x="1361580" y="1448890"/>
                    <a:pt x="1358309" y="1447800"/>
                    <a:pt x="1355651" y="1446028"/>
                  </a:cubicBezTo>
                  <a:lnTo>
                    <a:pt x="1347677" y="1422105"/>
                  </a:lnTo>
                  <a:cubicBezTo>
                    <a:pt x="1346791" y="1419447"/>
                    <a:pt x="1346699" y="1416372"/>
                    <a:pt x="1345018" y="1414130"/>
                  </a:cubicBezTo>
                  <a:lnTo>
                    <a:pt x="1337044" y="1403498"/>
                  </a:lnTo>
                  <a:cubicBezTo>
                    <a:pt x="1336158" y="1400840"/>
                    <a:pt x="1335156" y="1398217"/>
                    <a:pt x="1334386" y="1395523"/>
                  </a:cubicBezTo>
                  <a:cubicBezTo>
                    <a:pt x="1333382" y="1392010"/>
                    <a:pt x="1333540" y="1388063"/>
                    <a:pt x="1331728" y="1384891"/>
                  </a:cubicBezTo>
                  <a:cubicBezTo>
                    <a:pt x="1329863" y="1381627"/>
                    <a:pt x="1326411" y="1379574"/>
                    <a:pt x="1323753" y="1376916"/>
                  </a:cubicBezTo>
                  <a:cubicBezTo>
                    <a:pt x="1317198" y="1350695"/>
                    <a:pt x="1325935" y="1377894"/>
                    <a:pt x="1315779" y="1360967"/>
                  </a:cubicBezTo>
                  <a:cubicBezTo>
                    <a:pt x="1314338" y="1358564"/>
                    <a:pt x="1314871" y="1355181"/>
                    <a:pt x="1313121" y="1352993"/>
                  </a:cubicBezTo>
                  <a:cubicBezTo>
                    <a:pt x="1311125" y="1350498"/>
                    <a:pt x="1307641" y="1349673"/>
                    <a:pt x="1305146" y="1347677"/>
                  </a:cubicBezTo>
                  <a:cubicBezTo>
                    <a:pt x="1294719" y="1339335"/>
                    <a:pt x="1305707" y="1344319"/>
                    <a:pt x="1291856" y="1339702"/>
                  </a:cubicBezTo>
                  <a:cubicBezTo>
                    <a:pt x="1290084" y="1337930"/>
                    <a:pt x="1288688" y="1335675"/>
                    <a:pt x="1286539" y="1334386"/>
                  </a:cubicBezTo>
                  <a:cubicBezTo>
                    <a:pt x="1283814" y="1332751"/>
                    <a:pt x="1269919" y="1329567"/>
                    <a:pt x="1267932" y="1329070"/>
                  </a:cubicBezTo>
                  <a:cubicBezTo>
                    <a:pt x="1273131" y="1336868"/>
                    <a:pt x="1273706" y="1336213"/>
                    <a:pt x="1275907" y="1345019"/>
                  </a:cubicBezTo>
                  <a:cubicBezTo>
                    <a:pt x="1277003" y="1349402"/>
                    <a:pt x="1275939" y="1354633"/>
                    <a:pt x="1278565" y="1358309"/>
                  </a:cubicBezTo>
                  <a:cubicBezTo>
                    <a:pt x="1280617" y="1361182"/>
                    <a:pt x="1293279" y="1364986"/>
                    <a:pt x="1297172" y="1366284"/>
                  </a:cubicBezTo>
                  <a:cubicBezTo>
                    <a:pt x="1298058" y="1368942"/>
                    <a:pt x="1297849" y="1372277"/>
                    <a:pt x="1299830" y="1374258"/>
                  </a:cubicBezTo>
                  <a:cubicBezTo>
                    <a:pt x="1301811" y="1376239"/>
                    <a:pt x="1307804" y="1379718"/>
                    <a:pt x="1307804" y="1376916"/>
                  </a:cubicBezTo>
                  <a:cubicBezTo>
                    <a:pt x="1307804" y="1370279"/>
                    <a:pt x="1295976" y="1367657"/>
                    <a:pt x="1291856" y="1366284"/>
                  </a:cubicBezTo>
                  <a:cubicBezTo>
                    <a:pt x="1290084" y="1364512"/>
                    <a:pt x="1288105" y="1362924"/>
                    <a:pt x="1286539" y="1360967"/>
                  </a:cubicBezTo>
                  <a:cubicBezTo>
                    <a:pt x="1284543" y="1358473"/>
                    <a:pt x="1283717" y="1354989"/>
                    <a:pt x="1281223" y="1352993"/>
                  </a:cubicBezTo>
                  <a:cubicBezTo>
                    <a:pt x="1279035" y="1351243"/>
                    <a:pt x="1275907" y="1351221"/>
                    <a:pt x="1273249" y="1350335"/>
                  </a:cubicBezTo>
                  <a:cubicBezTo>
                    <a:pt x="1269705" y="1351221"/>
                    <a:pt x="1266269" y="1352993"/>
                    <a:pt x="1262616" y="1352993"/>
                  </a:cubicBezTo>
                  <a:cubicBezTo>
                    <a:pt x="1257338" y="1352993"/>
                    <a:pt x="1244333" y="1348702"/>
                    <a:pt x="1238693" y="1347677"/>
                  </a:cubicBezTo>
                  <a:cubicBezTo>
                    <a:pt x="1215901" y="1343533"/>
                    <a:pt x="1221501" y="1346161"/>
                    <a:pt x="1196163" y="1342360"/>
                  </a:cubicBezTo>
                  <a:cubicBezTo>
                    <a:pt x="1186366" y="1340890"/>
                    <a:pt x="1176610" y="1339120"/>
                    <a:pt x="1166923" y="1337044"/>
                  </a:cubicBezTo>
                  <a:cubicBezTo>
                    <a:pt x="1164183" y="1336457"/>
                    <a:pt x="1161643" y="1335156"/>
                    <a:pt x="1158949" y="1334386"/>
                  </a:cubicBezTo>
                  <a:cubicBezTo>
                    <a:pt x="1155436" y="1333382"/>
                    <a:pt x="1151860" y="1332614"/>
                    <a:pt x="1148316" y="1331728"/>
                  </a:cubicBezTo>
                  <a:cubicBezTo>
                    <a:pt x="1146544" y="1329070"/>
                    <a:pt x="1145404" y="1325857"/>
                    <a:pt x="1143000" y="1323753"/>
                  </a:cubicBezTo>
                  <a:cubicBezTo>
                    <a:pt x="1138192" y="1319546"/>
                    <a:pt x="1127051" y="1313121"/>
                    <a:pt x="1127051" y="1313121"/>
                  </a:cubicBezTo>
                  <a:cubicBezTo>
                    <a:pt x="1125300" y="1307868"/>
                    <a:pt x="1123762" y="1300919"/>
                    <a:pt x="1119077" y="1297172"/>
                  </a:cubicBezTo>
                  <a:cubicBezTo>
                    <a:pt x="1116889" y="1295422"/>
                    <a:pt x="1113760" y="1295400"/>
                    <a:pt x="1111102" y="1294514"/>
                  </a:cubicBezTo>
                  <a:cubicBezTo>
                    <a:pt x="1109330" y="1291856"/>
                    <a:pt x="1108045" y="1288798"/>
                    <a:pt x="1105786" y="1286539"/>
                  </a:cubicBezTo>
                  <a:cubicBezTo>
                    <a:pt x="1098673" y="1279426"/>
                    <a:pt x="1094408" y="1280847"/>
                    <a:pt x="1084521" y="1278565"/>
                  </a:cubicBezTo>
                  <a:cubicBezTo>
                    <a:pt x="1077402" y="1276922"/>
                    <a:pt x="1070188" y="1275559"/>
                    <a:pt x="1063256" y="1273249"/>
                  </a:cubicBezTo>
                  <a:cubicBezTo>
                    <a:pt x="1051815" y="1269436"/>
                    <a:pt x="1057999" y="1271271"/>
                    <a:pt x="1044649" y="1267932"/>
                  </a:cubicBezTo>
                  <a:cubicBezTo>
                    <a:pt x="1041991" y="1266160"/>
                    <a:pt x="1039532" y="1264045"/>
                    <a:pt x="1036674" y="1262616"/>
                  </a:cubicBezTo>
                  <a:cubicBezTo>
                    <a:pt x="1032424" y="1260491"/>
                    <a:pt x="1022043" y="1258436"/>
                    <a:pt x="1018067" y="1257300"/>
                  </a:cubicBezTo>
                  <a:cubicBezTo>
                    <a:pt x="1015373" y="1256530"/>
                    <a:pt x="1012787" y="1255412"/>
                    <a:pt x="1010093" y="1254642"/>
                  </a:cubicBezTo>
                  <a:cubicBezTo>
                    <a:pt x="1006580" y="1253638"/>
                    <a:pt x="1002973" y="1252988"/>
                    <a:pt x="999460" y="1251984"/>
                  </a:cubicBezTo>
                  <a:cubicBezTo>
                    <a:pt x="980988" y="1246706"/>
                    <a:pt x="1003522" y="1252510"/>
                    <a:pt x="980853" y="1244009"/>
                  </a:cubicBezTo>
                  <a:cubicBezTo>
                    <a:pt x="977433" y="1242726"/>
                    <a:pt x="973765" y="1242237"/>
                    <a:pt x="970221" y="1241351"/>
                  </a:cubicBezTo>
                  <a:cubicBezTo>
                    <a:pt x="944526" y="1243123"/>
                    <a:pt x="918779" y="1244263"/>
                    <a:pt x="893135" y="1246667"/>
                  </a:cubicBezTo>
                  <a:cubicBezTo>
                    <a:pt x="890345" y="1246929"/>
                    <a:pt x="887563" y="1247883"/>
                    <a:pt x="885160" y="1249325"/>
                  </a:cubicBezTo>
                  <a:cubicBezTo>
                    <a:pt x="883011" y="1250614"/>
                    <a:pt x="881929" y="1253252"/>
                    <a:pt x="879844" y="1254642"/>
                  </a:cubicBezTo>
                  <a:cubicBezTo>
                    <a:pt x="876547" y="1256840"/>
                    <a:pt x="872755" y="1258186"/>
                    <a:pt x="869211" y="1259958"/>
                  </a:cubicBezTo>
                  <a:cubicBezTo>
                    <a:pt x="867231" y="1265898"/>
                    <a:pt x="864526" y="1278677"/>
                    <a:pt x="858579" y="1283881"/>
                  </a:cubicBezTo>
                  <a:cubicBezTo>
                    <a:pt x="853770" y="1288089"/>
                    <a:pt x="842630" y="1294514"/>
                    <a:pt x="842630" y="1294514"/>
                  </a:cubicBezTo>
                  <a:cubicBezTo>
                    <a:pt x="840858" y="1297172"/>
                    <a:pt x="840023" y="1300795"/>
                    <a:pt x="837314" y="1302488"/>
                  </a:cubicBezTo>
                  <a:cubicBezTo>
                    <a:pt x="832562" y="1305458"/>
                    <a:pt x="821365" y="1307805"/>
                    <a:pt x="821365" y="1307805"/>
                  </a:cubicBezTo>
                  <a:cubicBezTo>
                    <a:pt x="808074" y="1306919"/>
                    <a:pt x="794650" y="1307224"/>
                    <a:pt x="781493" y="1305146"/>
                  </a:cubicBezTo>
                  <a:cubicBezTo>
                    <a:pt x="777579" y="1304528"/>
                    <a:pt x="774539" y="1301302"/>
                    <a:pt x="770860" y="1299830"/>
                  </a:cubicBezTo>
                  <a:cubicBezTo>
                    <a:pt x="765657" y="1297749"/>
                    <a:pt x="760227" y="1296286"/>
                    <a:pt x="754911" y="1294514"/>
                  </a:cubicBezTo>
                  <a:cubicBezTo>
                    <a:pt x="752253" y="1293628"/>
                    <a:pt x="749684" y="1292405"/>
                    <a:pt x="746937" y="1291856"/>
                  </a:cubicBezTo>
                  <a:lnTo>
                    <a:pt x="733646" y="1289198"/>
                  </a:lnTo>
                  <a:cubicBezTo>
                    <a:pt x="729216" y="1287426"/>
                    <a:pt x="724959" y="1285137"/>
                    <a:pt x="720356" y="1283881"/>
                  </a:cubicBezTo>
                  <a:cubicBezTo>
                    <a:pt x="711177" y="1281377"/>
                    <a:pt x="684072" y="1279086"/>
                    <a:pt x="677825" y="1278565"/>
                  </a:cubicBezTo>
                  <a:cubicBezTo>
                    <a:pt x="635120" y="1275006"/>
                    <a:pt x="644439" y="1277492"/>
                    <a:pt x="600739" y="1270591"/>
                  </a:cubicBezTo>
                  <a:cubicBezTo>
                    <a:pt x="597131" y="1270021"/>
                    <a:pt x="593651" y="1268818"/>
                    <a:pt x="590107" y="1267932"/>
                  </a:cubicBezTo>
                  <a:cubicBezTo>
                    <a:pt x="587449" y="1266160"/>
                    <a:pt x="583904" y="1265274"/>
                    <a:pt x="582132" y="1262616"/>
                  </a:cubicBezTo>
                  <a:cubicBezTo>
                    <a:pt x="569927" y="1244311"/>
                    <a:pt x="589172" y="1259024"/>
                    <a:pt x="574158" y="1244009"/>
                  </a:cubicBezTo>
                  <a:cubicBezTo>
                    <a:pt x="571899" y="1241750"/>
                    <a:pt x="568842" y="1240465"/>
                    <a:pt x="566184" y="1238693"/>
                  </a:cubicBezTo>
                  <a:cubicBezTo>
                    <a:pt x="565298" y="1236035"/>
                    <a:pt x="565506" y="1232700"/>
                    <a:pt x="563525" y="1230719"/>
                  </a:cubicBezTo>
                  <a:cubicBezTo>
                    <a:pt x="561544" y="1228738"/>
                    <a:pt x="558057" y="1229313"/>
                    <a:pt x="555551" y="1228060"/>
                  </a:cubicBezTo>
                  <a:cubicBezTo>
                    <a:pt x="504525" y="1202544"/>
                    <a:pt x="586326" y="1240110"/>
                    <a:pt x="539602" y="1220086"/>
                  </a:cubicBezTo>
                  <a:cubicBezTo>
                    <a:pt x="535960" y="1218525"/>
                    <a:pt x="532612" y="1216331"/>
                    <a:pt x="528970" y="1214770"/>
                  </a:cubicBezTo>
                  <a:cubicBezTo>
                    <a:pt x="522604" y="1212042"/>
                    <a:pt x="517097" y="1211377"/>
                    <a:pt x="510363" y="1209453"/>
                  </a:cubicBezTo>
                  <a:cubicBezTo>
                    <a:pt x="491592" y="1204089"/>
                    <a:pt x="510457" y="1205691"/>
                    <a:pt x="473149" y="1204137"/>
                  </a:cubicBezTo>
                  <a:cubicBezTo>
                    <a:pt x="440381" y="1202772"/>
                    <a:pt x="407581" y="1202365"/>
                    <a:pt x="374797" y="1201479"/>
                  </a:cubicBezTo>
                  <a:cubicBezTo>
                    <a:pt x="373025" y="1198821"/>
                    <a:pt x="371477" y="1196000"/>
                    <a:pt x="369481" y="1193505"/>
                  </a:cubicBezTo>
                  <a:cubicBezTo>
                    <a:pt x="367915" y="1191548"/>
                    <a:pt x="365096" y="1190515"/>
                    <a:pt x="364165" y="1188188"/>
                  </a:cubicBezTo>
                  <a:cubicBezTo>
                    <a:pt x="362390" y="1183751"/>
                    <a:pt x="357401" y="1156778"/>
                    <a:pt x="353532" y="1150974"/>
                  </a:cubicBezTo>
                  <a:lnTo>
                    <a:pt x="348216" y="1143000"/>
                  </a:lnTo>
                  <a:cubicBezTo>
                    <a:pt x="347330" y="1140342"/>
                    <a:pt x="346811" y="1137531"/>
                    <a:pt x="345558" y="1135025"/>
                  </a:cubicBezTo>
                  <a:cubicBezTo>
                    <a:pt x="343254" y="1130418"/>
                    <a:pt x="339047" y="1125032"/>
                    <a:pt x="334925" y="1121735"/>
                  </a:cubicBezTo>
                  <a:cubicBezTo>
                    <a:pt x="332430" y="1119739"/>
                    <a:pt x="329405" y="1118464"/>
                    <a:pt x="326951" y="1116419"/>
                  </a:cubicBezTo>
                  <a:cubicBezTo>
                    <a:pt x="324063" y="1114012"/>
                    <a:pt x="322036" y="1110629"/>
                    <a:pt x="318977" y="1108444"/>
                  </a:cubicBezTo>
                  <a:cubicBezTo>
                    <a:pt x="315753" y="1106141"/>
                    <a:pt x="311986" y="1104689"/>
                    <a:pt x="308344" y="1103128"/>
                  </a:cubicBezTo>
                  <a:cubicBezTo>
                    <a:pt x="300530" y="1099779"/>
                    <a:pt x="292990" y="1098981"/>
                    <a:pt x="284421" y="1097812"/>
                  </a:cubicBezTo>
                  <a:cubicBezTo>
                    <a:pt x="270265" y="1095881"/>
                    <a:pt x="256012" y="1094668"/>
                    <a:pt x="241891" y="1092495"/>
                  </a:cubicBezTo>
                  <a:cubicBezTo>
                    <a:pt x="237663" y="1091844"/>
                    <a:pt x="213590" y="1087195"/>
                    <a:pt x="204677" y="1084521"/>
                  </a:cubicBezTo>
                  <a:cubicBezTo>
                    <a:pt x="199309" y="1082911"/>
                    <a:pt x="188728" y="1079205"/>
                    <a:pt x="188728" y="1079205"/>
                  </a:cubicBezTo>
                  <a:cubicBezTo>
                    <a:pt x="182775" y="1075236"/>
                    <a:pt x="175394" y="1070528"/>
                    <a:pt x="170121" y="1065914"/>
                  </a:cubicBezTo>
                  <a:cubicBezTo>
                    <a:pt x="166349" y="1062613"/>
                    <a:pt x="164142" y="1057142"/>
                    <a:pt x="159488" y="1055281"/>
                  </a:cubicBezTo>
                  <a:cubicBezTo>
                    <a:pt x="152468" y="1052473"/>
                    <a:pt x="145514" y="1049390"/>
                    <a:pt x="138223" y="1047307"/>
                  </a:cubicBezTo>
                  <a:cubicBezTo>
                    <a:pt x="134710" y="1046303"/>
                    <a:pt x="131218" y="1045084"/>
                    <a:pt x="127591" y="1044649"/>
                  </a:cubicBezTo>
                  <a:cubicBezTo>
                    <a:pt x="109033" y="1042422"/>
                    <a:pt x="90377" y="1041104"/>
                    <a:pt x="71770" y="1039332"/>
                  </a:cubicBezTo>
                  <a:cubicBezTo>
                    <a:pt x="70884" y="1024269"/>
                    <a:pt x="70909" y="1009125"/>
                    <a:pt x="69111" y="994144"/>
                  </a:cubicBezTo>
                  <a:cubicBezTo>
                    <a:pt x="68240" y="986890"/>
                    <a:pt x="65567" y="979967"/>
                    <a:pt x="63795" y="972879"/>
                  </a:cubicBezTo>
                  <a:cubicBezTo>
                    <a:pt x="62909" y="969335"/>
                    <a:pt x="64603" y="963401"/>
                    <a:pt x="61137" y="962246"/>
                  </a:cubicBezTo>
                  <a:cubicBezTo>
                    <a:pt x="58479" y="961360"/>
                    <a:pt x="55612" y="960949"/>
                    <a:pt x="53163" y="959588"/>
                  </a:cubicBezTo>
                  <a:cubicBezTo>
                    <a:pt x="47578" y="956485"/>
                    <a:pt x="42530" y="952500"/>
                    <a:pt x="37214" y="948956"/>
                  </a:cubicBezTo>
                  <a:cubicBezTo>
                    <a:pt x="34556" y="947184"/>
                    <a:pt x="32270" y="944649"/>
                    <a:pt x="29239" y="943639"/>
                  </a:cubicBezTo>
                  <a:lnTo>
                    <a:pt x="21265" y="940981"/>
                  </a:lnTo>
                  <a:cubicBezTo>
                    <a:pt x="19493" y="938323"/>
                    <a:pt x="17378" y="935864"/>
                    <a:pt x="15949" y="933007"/>
                  </a:cubicBezTo>
                  <a:cubicBezTo>
                    <a:pt x="14696" y="930501"/>
                    <a:pt x="15272" y="927013"/>
                    <a:pt x="13291" y="925032"/>
                  </a:cubicBezTo>
                  <a:cubicBezTo>
                    <a:pt x="11310" y="923051"/>
                    <a:pt x="7974" y="923260"/>
                    <a:pt x="5316" y="922374"/>
                  </a:cubicBezTo>
                  <a:cubicBezTo>
                    <a:pt x="3544" y="918830"/>
                    <a:pt x="0" y="915704"/>
                    <a:pt x="0" y="911742"/>
                  </a:cubicBezTo>
                  <a:cubicBezTo>
                    <a:pt x="0" y="908547"/>
                    <a:pt x="4058" y="906704"/>
                    <a:pt x="5316" y="903767"/>
                  </a:cubicBezTo>
                  <a:cubicBezTo>
                    <a:pt x="11435" y="889490"/>
                    <a:pt x="2375" y="895001"/>
                    <a:pt x="15949" y="890477"/>
                  </a:cubicBezTo>
                  <a:cubicBezTo>
                    <a:pt x="28134" y="878290"/>
                    <a:pt x="12593" y="892713"/>
                    <a:pt x="31897" y="879844"/>
                  </a:cubicBezTo>
                  <a:cubicBezTo>
                    <a:pt x="33982" y="878454"/>
                    <a:pt x="34972" y="875649"/>
                    <a:pt x="37214" y="874528"/>
                  </a:cubicBezTo>
                  <a:cubicBezTo>
                    <a:pt x="42226" y="872022"/>
                    <a:pt x="53163" y="869212"/>
                    <a:pt x="53163" y="869212"/>
                  </a:cubicBezTo>
                  <a:cubicBezTo>
                    <a:pt x="54935" y="867440"/>
                    <a:pt x="56237" y="865016"/>
                    <a:pt x="58479" y="863895"/>
                  </a:cubicBezTo>
                  <a:cubicBezTo>
                    <a:pt x="61746" y="862261"/>
                    <a:pt x="66258" y="863519"/>
                    <a:pt x="69111" y="861237"/>
                  </a:cubicBezTo>
                  <a:cubicBezTo>
                    <a:pt x="71299" y="859487"/>
                    <a:pt x="70328" y="855666"/>
                    <a:pt x="71770" y="853263"/>
                  </a:cubicBezTo>
                  <a:cubicBezTo>
                    <a:pt x="75250" y="847462"/>
                    <a:pt x="82175" y="845401"/>
                    <a:pt x="87718" y="842630"/>
                  </a:cubicBezTo>
                  <a:cubicBezTo>
                    <a:pt x="89490" y="837314"/>
                    <a:pt x="91676" y="832118"/>
                    <a:pt x="93035" y="826681"/>
                  </a:cubicBezTo>
                  <a:cubicBezTo>
                    <a:pt x="93921" y="823137"/>
                    <a:pt x="94059" y="819316"/>
                    <a:pt x="95693" y="816049"/>
                  </a:cubicBezTo>
                  <a:cubicBezTo>
                    <a:pt x="96814" y="813807"/>
                    <a:pt x="99443" y="812689"/>
                    <a:pt x="101009" y="810732"/>
                  </a:cubicBezTo>
                  <a:cubicBezTo>
                    <a:pt x="103005" y="808237"/>
                    <a:pt x="105028" y="805677"/>
                    <a:pt x="106325" y="802758"/>
                  </a:cubicBezTo>
                  <a:cubicBezTo>
                    <a:pt x="108792" y="797208"/>
                    <a:pt x="112894" y="783208"/>
                    <a:pt x="114300" y="776177"/>
                  </a:cubicBezTo>
                  <a:cubicBezTo>
                    <a:pt x="115357" y="770892"/>
                    <a:pt x="115789" y="765489"/>
                    <a:pt x="116958" y="760228"/>
                  </a:cubicBezTo>
                  <a:cubicBezTo>
                    <a:pt x="117566" y="757493"/>
                    <a:pt x="118811" y="754937"/>
                    <a:pt x="119616" y="752253"/>
                  </a:cubicBezTo>
                  <a:cubicBezTo>
                    <a:pt x="121469" y="746075"/>
                    <a:pt x="123270" y="739879"/>
                    <a:pt x="124932" y="733646"/>
                  </a:cubicBezTo>
                  <a:cubicBezTo>
                    <a:pt x="134483" y="697830"/>
                    <a:pt x="126888" y="726879"/>
                    <a:pt x="132907" y="693774"/>
                  </a:cubicBezTo>
                  <a:cubicBezTo>
                    <a:pt x="133617" y="689871"/>
                    <a:pt x="136426" y="679361"/>
                    <a:pt x="138223" y="675167"/>
                  </a:cubicBezTo>
                  <a:cubicBezTo>
                    <a:pt x="139784" y="671525"/>
                    <a:pt x="142067" y="668214"/>
                    <a:pt x="143539" y="664535"/>
                  </a:cubicBezTo>
                  <a:cubicBezTo>
                    <a:pt x="145620" y="659332"/>
                    <a:pt x="147084" y="653902"/>
                    <a:pt x="148856" y="648586"/>
                  </a:cubicBezTo>
                  <a:cubicBezTo>
                    <a:pt x="149742" y="645928"/>
                    <a:pt x="150835" y="643330"/>
                    <a:pt x="151514" y="640612"/>
                  </a:cubicBezTo>
                  <a:cubicBezTo>
                    <a:pt x="153286" y="633523"/>
                    <a:pt x="155523" y="626535"/>
                    <a:pt x="156830" y="619346"/>
                  </a:cubicBezTo>
                  <a:cubicBezTo>
                    <a:pt x="158602" y="609600"/>
                    <a:pt x="160203" y="599821"/>
                    <a:pt x="162146" y="590107"/>
                  </a:cubicBezTo>
                  <a:cubicBezTo>
                    <a:pt x="162862" y="586525"/>
                    <a:pt x="163365" y="582832"/>
                    <a:pt x="164804" y="579474"/>
                  </a:cubicBezTo>
                  <a:cubicBezTo>
                    <a:pt x="166063" y="576538"/>
                    <a:pt x="168349" y="574158"/>
                    <a:pt x="170121" y="571500"/>
                  </a:cubicBezTo>
                  <a:cubicBezTo>
                    <a:pt x="170455" y="569497"/>
                    <a:pt x="173454" y="548885"/>
                    <a:pt x="175437" y="544919"/>
                  </a:cubicBezTo>
                  <a:cubicBezTo>
                    <a:pt x="176558" y="542677"/>
                    <a:pt x="178981" y="541374"/>
                    <a:pt x="180753" y="539602"/>
                  </a:cubicBezTo>
                  <a:cubicBezTo>
                    <a:pt x="181639" y="534286"/>
                    <a:pt x="182104" y="528882"/>
                    <a:pt x="183411" y="523653"/>
                  </a:cubicBezTo>
                  <a:cubicBezTo>
                    <a:pt x="184770" y="518217"/>
                    <a:pt x="186956" y="513021"/>
                    <a:pt x="188728" y="507705"/>
                  </a:cubicBezTo>
                  <a:cubicBezTo>
                    <a:pt x="189614" y="505047"/>
                    <a:pt x="190706" y="502448"/>
                    <a:pt x="191386" y="499730"/>
                  </a:cubicBezTo>
                  <a:cubicBezTo>
                    <a:pt x="194652" y="486667"/>
                    <a:pt x="191461" y="491681"/>
                    <a:pt x="199360" y="483781"/>
                  </a:cubicBezTo>
                  <a:cubicBezTo>
                    <a:pt x="200246" y="480237"/>
                    <a:pt x="201014" y="476661"/>
                    <a:pt x="202018" y="473149"/>
                  </a:cubicBezTo>
                  <a:cubicBezTo>
                    <a:pt x="202788" y="470455"/>
                    <a:pt x="203997" y="467893"/>
                    <a:pt x="204677" y="465174"/>
                  </a:cubicBezTo>
                  <a:cubicBezTo>
                    <a:pt x="205773" y="460791"/>
                    <a:pt x="206449" y="456314"/>
                    <a:pt x="207335" y="451884"/>
                  </a:cubicBezTo>
                  <a:cubicBezTo>
                    <a:pt x="208257" y="440819"/>
                    <a:pt x="209342" y="417274"/>
                    <a:pt x="212651" y="404037"/>
                  </a:cubicBezTo>
                  <a:cubicBezTo>
                    <a:pt x="214010" y="398600"/>
                    <a:pt x="216493" y="393494"/>
                    <a:pt x="217967" y="388088"/>
                  </a:cubicBezTo>
                  <a:cubicBezTo>
                    <a:pt x="219525" y="382376"/>
                    <a:pt x="221924" y="362868"/>
                    <a:pt x="225942" y="358849"/>
                  </a:cubicBezTo>
                  <a:lnTo>
                    <a:pt x="231258" y="353532"/>
                  </a:lnTo>
                  <a:cubicBezTo>
                    <a:pt x="232144" y="349988"/>
                    <a:pt x="231634" y="345752"/>
                    <a:pt x="233916" y="342900"/>
                  </a:cubicBezTo>
                  <a:cubicBezTo>
                    <a:pt x="235667" y="340712"/>
                    <a:pt x="240262" y="342522"/>
                    <a:pt x="241891" y="340242"/>
                  </a:cubicBezTo>
                  <a:cubicBezTo>
                    <a:pt x="247850" y="331900"/>
                    <a:pt x="244308" y="322892"/>
                    <a:pt x="252523" y="316319"/>
                  </a:cubicBezTo>
                  <a:cubicBezTo>
                    <a:pt x="254711" y="314569"/>
                    <a:pt x="257839" y="314546"/>
                    <a:pt x="260497" y="313660"/>
                  </a:cubicBezTo>
                  <a:cubicBezTo>
                    <a:pt x="265324" y="299183"/>
                    <a:pt x="259432" y="310093"/>
                    <a:pt x="276446" y="300370"/>
                  </a:cubicBezTo>
                  <a:cubicBezTo>
                    <a:pt x="278622" y="299126"/>
                    <a:pt x="279614" y="296343"/>
                    <a:pt x="281763" y="295053"/>
                  </a:cubicBezTo>
                  <a:cubicBezTo>
                    <a:pt x="284165" y="293611"/>
                    <a:pt x="287231" y="293648"/>
                    <a:pt x="289737" y="292395"/>
                  </a:cubicBezTo>
                  <a:cubicBezTo>
                    <a:pt x="292594" y="290966"/>
                    <a:pt x="295053" y="288851"/>
                    <a:pt x="297711" y="287079"/>
                  </a:cubicBezTo>
                  <a:cubicBezTo>
                    <a:pt x="299483" y="284421"/>
                    <a:pt x="301032" y="281600"/>
                    <a:pt x="303028" y="279105"/>
                  </a:cubicBezTo>
                  <a:cubicBezTo>
                    <a:pt x="304594" y="277148"/>
                    <a:pt x="308152" y="276287"/>
                    <a:pt x="308344" y="273788"/>
                  </a:cubicBezTo>
                  <a:cubicBezTo>
                    <a:pt x="310405" y="246999"/>
                    <a:pt x="311339" y="250203"/>
                    <a:pt x="300370" y="239232"/>
                  </a:cubicBezTo>
                  <a:cubicBezTo>
                    <a:pt x="288851" y="240118"/>
                    <a:pt x="277288" y="240541"/>
                    <a:pt x="265814" y="241891"/>
                  </a:cubicBezTo>
                  <a:cubicBezTo>
                    <a:pt x="262186" y="242318"/>
                    <a:pt x="258694" y="243545"/>
                    <a:pt x="255181" y="244549"/>
                  </a:cubicBezTo>
                  <a:cubicBezTo>
                    <a:pt x="246056" y="247156"/>
                    <a:pt x="246024" y="247799"/>
                    <a:pt x="236574" y="252523"/>
                  </a:cubicBezTo>
                  <a:cubicBezTo>
                    <a:pt x="230103" y="233108"/>
                    <a:pt x="232617" y="242011"/>
                    <a:pt x="228600" y="225942"/>
                  </a:cubicBezTo>
                  <a:cubicBezTo>
                    <a:pt x="229486" y="211765"/>
                    <a:pt x="229845" y="197546"/>
                    <a:pt x="231258" y="183412"/>
                  </a:cubicBezTo>
                  <a:cubicBezTo>
                    <a:pt x="231622" y="179777"/>
                    <a:pt x="232477" y="176137"/>
                    <a:pt x="233916" y="172779"/>
                  </a:cubicBezTo>
                  <a:cubicBezTo>
                    <a:pt x="235174" y="169843"/>
                    <a:pt x="237460" y="167463"/>
                    <a:pt x="239232" y="164805"/>
                  </a:cubicBezTo>
                  <a:cubicBezTo>
                    <a:pt x="240718" y="158864"/>
                    <a:pt x="244621" y="142102"/>
                    <a:pt x="247207" y="138223"/>
                  </a:cubicBezTo>
                  <a:cubicBezTo>
                    <a:pt x="252547" y="130213"/>
                    <a:pt x="253791" y="129061"/>
                    <a:pt x="257839" y="119616"/>
                  </a:cubicBezTo>
                  <a:cubicBezTo>
                    <a:pt x="264441" y="104211"/>
                    <a:pt x="255598" y="118990"/>
                    <a:pt x="265814" y="103667"/>
                  </a:cubicBezTo>
                  <a:cubicBezTo>
                    <a:pt x="271923" y="85341"/>
                    <a:pt x="267168" y="91682"/>
                    <a:pt x="276446" y="82402"/>
                  </a:cubicBezTo>
                  <a:cubicBezTo>
                    <a:pt x="281540" y="67120"/>
                    <a:pt x="277690" y="80253"/>
                    <a:pt x="281763" y="55821"/>
                  </a:cubicBezTo>
                  <a:cubicBezTo>
                    <a:pt x="282506" y="51364"/>
                    <a:pt x="283782" y="47003"/>
                    <a:pt x="284421" y="42530"/>
                  </a:cubicBezTo>
                  <a:cubicBezTo>
                    <a:pt x="285556" y="34587"/>
                    <a:pt x="285859" y="26537"/>
                    <a:pt x="287079" y="18607"/>
                  </a:cubicBezTo>
                  <a:cubicBezTo>
                    <a:pt x="287634" y="14996"/>
                    <a:pt x="288298" y="11332"/>
                    <a:pt x="289737" y="7974"/>
                  </a:cubicBezTo>
                  <a:cubicBezTo>
                    <a:pt x="290995" y="5038"/>
                    <a:pt x="295053" y="0"/>
                    <a:pt x="295053"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3" name="Forme libre 12"/>
            <p:cNvSpPr/>
            <p:nvPr/>
          </p:nvSpPr>
          <p:spPr>
            <a:xfrm>
              <a:off x="3237614" y="1839433"/>
              <a:ext cx="1071779" cy="1578934"/>
            </a:xfrm>
            <a:custGeom>
              <a:avLst/>
              <a:gdLst>
                <a:gd name="connsiteX0" fmla="*/ 858579 w 1071779"/>
                <a:gd name="connsiteY0" fmla="*/ 1451344 h 1578934"/>
                <a:gd name="connsiteX1" fmla="*/ 842630 w 1071779"/>
                <a:gd name="connsiteY1" fmla="*/ 1430079 h 1578934"/>
                <a:gd name="connsiteX2" fmla="*/ 839972 w 1071779"/>
                <a:gd name="connsiteY2" fmla="*/ 1419446 h 1578934"/>
                <a:gd name="connsiteX3" fmla="*/ 845288 w 1071779"/>
                <a:gd name="connsiteY3" fmla="*/ 1392865 h 1578934"/>
                <a:gd name="connsiteX4" fmla="*/ 850605 w 1071779"/>
                <a:gd name="connsiteY4" fmla="*/ 1387548 h 1578934"/>
                <a:gd name="connsiteX5" fmla="*/ 858579 w 1071779"/>
                <a:gd name="connsiteY5" fmla="*/ 1371600 h 1578934"/>
                <a:gd name="connsiteX6" fmla="*/ 869212 w 1071779"/>
                <a:gd name="connsiteY6" fmla="*/ 1355651 h 1578934"/>
                <a:gd name="connsiteX7" fmla="*/ 871870 w 1071779"/>
                <a:gd name="connsiteY7" fmla="*/ 1347676 h 1578934"/>
                <a:gd name="connsiteX8" fmla="*/ 879844 w 1071779"/>
                <a:gd name="connsiteY8" fmla="*/ 1331727 h 1578934"/>
                <a:gd name="connsiteX9" fmla="*/ 887819 w 1071779"/>
                <a:gd name="connsiteY9" fmla="*/ 1294514 h 1578934"/>
                <a:gd name="connsiteX10" fmla="*/ 895793 w 1071779"/>
                <a:gd name="connsiteY10" fmla="*/ 1291855 h 1578934"/>
                <a:gd name="connsiteX11" fmla="*/ 901109 w 1071779"/>
                <a:gd name="connsiteY11" fmla="*/ 1297172 h 1578934"/>
                <a:gd name="connsiteX12" fmla="*/ 909084 w 1071779"/>
                <a:gd name="connsiteY12" fmla="*/ 1302488 h 1578934"/>
                <a:gd name="connsiteX13" fmla="*/ 911742 w 1071779"/>
                <a:gd name="connsiteY13" fmla="*/ 1310462 h 1578934"/>
                <a:gd name="connsiteX14" fmla="*/ 925033 w 1071779"/>
                <a:gd name="connsiteY14" fmla="*/ 1321095 h 1578934"/>
                <a:gd name="connsiteX15" fmla="*/ 930349 w 1071779"/>
                <a:gd name="connsiteY15" fmla="*/ 1337044 h 1578934"/>
                <a:gd name="connsiteX16" fmla="*/ 933007 w 1071779"/>
                <a:gd name="connsiteY16" fmla="*/ 1345018 h 1578934"/>
                <a:gd name="connsiteX17" fmla="*/ 943639 w 1071779"/>
                <a:gd name="connsiteY17" fmla="*/ 1360967 h 1578934"/>
                <a:gd name="connsiteX18" fmla="*/ 951614 w 1071779"/>
                <a:gd name="connsiteY18" fmla="*/ 1374258 h 1578934"/>
                <a:gd name="connsiteX19" fmla="*/ 962246 w 1071779"/>
                <a:gd name="connsiteY19" fmla="*/ 1387548 h 1578934"/>
                <a:gd name="connsiteX20" fmla="*/ 967563 w 1071779"/>
                <a:gd name="connsiteY20" fmla="*/ 1406155 h 1578934"/>
                <a:gd name="connsiteX21" fmla="*/ 972879 w 1071779"/>
                <a:gd name="connsiteY21" fmla="*/ 1422104 h 1578934"/>
                <a:gd name="connsiteX22" fmla="*/ 975537 w 1071779"/>
                <a:gd name="connsiteY22" fmla="*/ 1430079 h 1578934"/>
                <a:gd name="connsiteX23" fmla="*/ 983512 w 1071779"/>
                <a:gd name="connsiteY23" fmla="*/ 1435395 h 1578934"/>
                <a:gd name="connsiteX24" fmla="*/ 988828 w 1071779"/>
                <a:gd name="connsiteY24" fmla="*/ 1451344 h 1578934"/>
                <a:gd name="connsiteX25" fmla="*/ 991486 w 1071779"/>
                <a:gd name="connsiteY25" fmla="*/ 1459318 h 1578934"/>
                <a:gd name="connsiteX26" fmla="*/ 999460 w 1071779"/>
                <a:gd name="connsiteY26" fmla="*/ 1467293 h 1578934"/>
                <a:gd name="connsiteX27" fmla="*/ 1004777 w 1071779"/>
                <a:gd name="connsiteY27" fmla="*/ 1485900 h 1578934"/>
                <a:gd name="connsiteX28" fmla="*/ 1010093 w 1071779"/>
                <a:gd name="connsiteY28" fmla="*/ 1496532 h 1578934"/>
                <a:gd name="connsiteX29" fmla="*/ 1015409 w 1071779"/>
                <a:gd name="connsiteY29" fmla="*/ 1504507 h 1578934"/>
                <a:gd name="connsiteX30" fmla="*/ 1020726 w 1071779"/>
                <a:gd name="connsiteY30" fmla="*/ 1520455 h 1578934"/>
                <a:gd name="connsiteX31" fmla="*/ 1023384 w 1071779"/>
                <a:gd name="connsiteY31" fmla="*/ 1531088 h 1578934"/>
                <a:gd name="connsiteX32" fmla="*/ 1028700 w 1071779"/>
                <a:gd name="connsiteY32" fmla="*/ 1557669 h 1578934"/>
                <a:gd name="connsiteX33" fmla="*/ 1034016 w 1071779"/>
                <a:gd name="connsiteY33" fmla="*/ 1562986 h 1578934"/>
                <a:gd name="connsiteX34" fmla="*/ 1036674 w 1071779"/>
                <a:gd name="connsiteY34" fmla="*/ 1570960 h 1578934"/>
                <a:gd name="connsiteX35" fmla="*/ 1052623 w 1071779"/>
                <a:gd name="connsiteY35" fmla="*/ 1578934 h 1578934"/>
                <a:gd name="connsiteX36" fmla="*/ 1063256 w 1071779"/>
                <a:gd name="connsiteY36" fmla="*/ 1576276 h 1578934"/>
                <a:gd name="connsiteX37" fmla="*/ 1071230 w 1071779"/>
                <a:gd name="connsiteY37" fmla="*/ 1573618 h 1578934"/>
                <a:gd name="connsiteX38" fmla="*/ 1068572 w 1071779"/>
                <a:gd name="connsiteY38" fmla="*/ 1533746 h 1578934"/>
                <a:gd name="connsiteX39" fmla="*/ 1060598 w 1071779"/>
                <a:gd name="connsiteY39" fmla="*/ 1509823 h 1578934"/>
                <a:gd name="connsiteX40" fmla="*/ 1049965 w 1071779"/>
                <a:gd name="connsiteY40" fmla="*/ 1483241 h 1578934"/>
                <a:gd name="connsiteX41" fmla="*/ 1047307 w 1071779"/>
                <a:gd name="connsiteY41" fmla="*/ 1467293 h 1578934"/>
                <a:gd name="connsiteX42" fmla="*/ 1044649 w 1071779"/>
                <a:gd name="connsiteY42" fmla="*/ 1456660 h 1578934"/>
                <a:gd name="connsiteX43" fmla="*/ 1039333 w 1071779"/>
                <a:gd name="connsiteY43" fmla="*/ 1427420 h 1578934"/>
                <a:gd name="connsiteX44" fmla="*/ 1036674 w 1071779"/>
                <a:gd name="connsiteY44" fmla="*/ 1395523 h 1578934"/>
                <a:gd name="connsiteX45" fmla="*/ 1028700 w 1071779"/>
                <a:gd name="connsiteY45" fmla="*/ 1368941 h 1578934"/>
                <a:gd name="connsiteX46" fmla="*/ 1026042 w 1071779"/>
                <a:gd name="connsiteY46" fmla="*/ 1352993 h 1578934"/>
                <a:gd name="connsiteX47" fmla="*/ 1020726 w 1071779"/>
                <a:gd name="connsiteY47" fmla="*/ 1337044 h 1578934"/>
                <a:gd name="connsiteX48" fmla="*/ 1018067 w 1071779"/>
                <a:gd name="connsiteY48" fmla="*/ 1329069 h 1578934"/>
                <a:gd name="connsiteX49" fmla="*/ 1012751 w 1071779"/>
                <a:gd name="connsiteY49" fmla="*/ 1318437 h 1578934"/>
                <a:gd name="connsiteX50" fmla="*/ 1010093 w 1071779"/>
                <a:gd name="connsiteY50" fmla="*/ 1307804 h 1578934"/>
                <a:gd name="connsiteX51" fmla="*/ 1002119 w 1071779"/>
                <a:gd name="connsiteY51" fmla="*/ 1283881 h 1578934"/>
                <a:gd name="connsiteX52" fmla="*/ 999460 w 1071779"/>
                <a:gd name="connsiteY52" fmla="*/ 1275907 h 1578934"/>
                <a:gd name="connsiteX53" fmla="*/ 991486 w 1071779"/>
                <a:gd name="connsiteY53" fmla="*/ 1273248 h 1578934"/>
                <a:gd name="connsiteX54" fmla="*/ 983512 w 1071779"/>
                <a:gd name="connsiteY54" fmla="*/ 1257300 h 1578934"/>
                <a:gd name="connsiteX55" fmla="*/ 975537 w 1071779"/>
                <a:gd name="connsiteY55" fmla="*/ 1251983 h 1578934"/>
                <a:gd name="connsiteX56" fmla="*/ 972879 w 1071779"/>
                <a:gd name="connsiteY56" fmla="*/ 1244009 h 1578934"/>
                <a:gd name="connsiteX57" fmla="*/ 956930 w 1071779"/>
                <a:gd name="connsiteY57" fmla="*/ 1233376 h 1578934"/>
                <a:gd name="connsiteX58" fmla="*/ 951614 w 1071779"/>
                <a:gd name="connsiteY58" fmla="*/ 1225402 h 1578934"/>
                <a:gd name="connsiteX59" fmla="*/ 943639 w 1071779"/>
                <a:gd name="connsiteY59" fmla="*/ 1222744 h 1578934"/>
                <a:gd name="connsiteX60" fmla="*/ 935665 w 1071779"/>
                <a:gd name="connsiteY60" fmla="*/ 1217427 h 1578934"/>
                <a:gd name="connsiteX61" fmla="*/ 927691 w 1071779"/>
                <a:gd name="connsiteY61" fmla="*/ 1214769 h 1578934"/>
                <a:gd name="connsiteX62" fmla="*/ 909084 w 1071779"/>
                <a:gd name="connsiteY62" fmla="*/ 1206795 h 1578934"/>
                <a:gd name="connsiteX63" fmla="*/ 898451 w 1071779"/>
                <a:gd name="connsiteY63" fmla="*/ 1204137 h 1578934"/>
                <a:gd name="connsiteX64" fmla="*/ 882502 w 1071779"/>
                <a:gd name="connsiteY64" fmla="*/ 1198820 h 1578934"/>
                <a:gd name="connsiteX65" fmla="*/ 879844 w 1071779"/>
                <a:gd name="connsiteY65" fmla="*/ 1190846 h 1578934"/>
                <a:gd name="connsiteX66" fmla="*/ 861237 w 1071779"/>
                <a:gd name="connsiteY66" fmla="*/ 1185530 h 1578934"/>
                <a:gd name="connsiteX67" fmla="*/ 845288 w 1071779"/>
                <a:gd name="connsiteY67" fmla="*/ 1180214 h 1578934"/>
                <a:gd name="connsiteX68" fmla="*/ 842630 w 1071779"/>
                <a:gd name="connsiteY68" fmla="*/ 1172239 h 1578934"/>
                <a:gd name="connsiteX69" fmla="*/ 858579 w 1071779"/>
                <a:gd name="connsiteY69" fmla="*/ 1166923 h 1578934"/>
                <a:gd name="connsiteX70" fmla="*/ 866553 w 1071779"/>
                <a:gd name="connsiteY70" fmla="*/ 1161607 h 1578934"/>
                <a:gd name="connsiteX71" fmla="*/ 885160 w 1071779"/>
                <a:gd name="connsiteY71" fmla="*/ 1143000 h 1578934"/>
                <a:gd name="connsiteX72" fmla="*/ 890477 w 1071779"/>
                <a:gd name="connsiteY72" fmla="*/ 1137683 h 1578934"/>
                <a:gd name="connsiteX73" fmla="*/ 893135 w 1071779"/>
                <a:gd name="connsiteY73" fmla="*/ 1129709 h 1578934"/>
                <a:gd name="connsiteX74" fmla="*/ 903767 w 1071779"/>
                <a:gd name="connsiteY74" fmla="*/ 1124393 h 1578934"/>
                <a:gd name="connsiteX75" fmla="*/ 906426 w 1071779"/>
                <a:gd name="connsiteY75" fmla="*/ 1113760 h 1578934"/>
                <a:gd name="connsiteX76" fmla="*/ 922374 w 1071779"/>
                <a:gd name="connsiteY76" fmla="*/ 1103127 h 1578934"/>
                <a:gd name="connsiteX77" fmla="*/ 925033 w 1071779"/>
                <a:gd name="connsiteY77" fmla="*/ 1095153 h 1578934"/>
                <a:gd name="connsiteX78" fmla="*/ 935665 w 1071779"/>
                <a:gd name="connsiteY78" fmla="*/ 1081862 h 1578934"/>
                <a:gd name="connsiteX79" fmla="*/ 940981 w 1071779"/>
                <a:gd name="connsiteY79" fmla="*/ 1071230 h 1578934"/>
                <a:gd name="connsiteX80" fmla="*/ 946298 w 1071779"/>
                <a:gd name="connsiteY80" fmla="*/ 1055281 h 1578934"/>
                <a:gd name="connsiteX81" fmla="*/ 948956 w 1071779"/>
                <a:gd name="connsiteY81" fmla="*/ 1047307 h 1578934"/>
                <a:gd name="connsiteX82" fmla="*/ 946298 w 1071779"/>
                <a:gd name="connsiteY82" fmla="*/ 1026041 h 1578934"/>
                <a:gd name="connsiteX83" fmla="*/ 943639 w 1071779"/>
                <a:gd name="connsiteY83" fmla="*/ 1018067 h 1578934"/>
                <a:gd name="connsiteX84" fmla="*/ 935665 w 1071779"/>
                <a:gd name="connsiteY84" fmla="*/ 1012751 h 1578934"/>
                <a:gd name="connsiteX85" fmla="*/ 930349 w 1071779"/>
                <a:gd name="connsiteY85" fmla="*/ 1007434 h 1578934"/>
                <a:gd name="connsiteX86" fmla="*/ 925033 w 1071779"/>
                <a:gd name="connsiteY86" fmla="*/ 999460 h 1578934"/>
                <a:gd name="connsiteX87" fmla="*/ 917058 w 1071779"/>
                <a:gd name="connsiteY87" fmla="*/ 996802 h 1578934"/>
                <a:gd name="connsiteX88" fmla="*/ 898451 w 1071779"/>
                <a:gd name="connsiteY88" fmla="*/ 978195 h 1578934"/>
                <a:gd name="connsiteX89" fmla="*/ 893135 w 1071779"/>
                <a:gd name="connsiteY89" fmla="*/ 970220 h 1578934"/>
                <a:gd name="connsiteX90" fmla="*/ 887819 w 1071779"/>
                <a:gd name="connsiteY90" fmla="*/ 954272 h 1578934"/>
                <a:gd name="connsiteX91" fmla="*/ 882502 w 1071779"/>
                <a:gd name="connsiteY91" fmla="*/ 946297 h 1578934"/>
                <a:gd name="connsiteX92" fmla="*/ 885160 w 1071779"/>
                <a:gd name="connsiteY92" fmla="*/ 935665 h 1578934"/>
                <a:gd name="connsiteX93" fmla="*/ 890477 w 1071779"/>
                <a:gd name="connsiteY93" fmla="*/ 919716 h 1578934"/>
                <a:gd name="connsiteX94" fmla="*/ 898451 w 1071779"/>
                <a:gd name="connsiteY94" fmla="*/ 901109 h 1578934"/>
                <a:gd name="connsiteX95" fmla="*/ 906426 w 1071779"/>
                <a:gd name="connsiteY95" fmla="*/ 898451 h 1578934"/>
                <a:gd name="connsiteX96" fmla="*/ 909084 w 1071779"/>
                <a:gd name="connsiteY96" fmla="*/ 866553 h 1578934"/>
                <a:gd name="connsiteX97" fmla="*/ 898451 w 1071779"/>
                <a:gd name="connsiteY97" fmla="*/ 863895 h 1578934"/>
                <a:gd name="connsiteX98" fmla="*/ 890477 w 1071779"/>
                <a:gd name="connsiteY98" fmla="*/ 861237 h 1578934"/>
                <a:gd name="connsiteX99" fmla="*/ 805416 w 1071779"/>
                <a:gd name="connsiteY99" fmla="*/ 858579 h 1578934"/>
                <a:gd name="connsiteX100" fmla="*/ 784151 w 1071779"/>
                <a:gd name="connsiteY100" fmla="*/ 847946 h 1578934"/>
                <a:gd name="connsiteX101" fmla="*/ 776177 w 1071779"/>
                <a:gd name="connsiteY101" fmla="*/ 845288 h 1578934"/>
                <a:gd name="connsiteX102" fmla="*/ 770860 w 1071779"/>
                <a:gd name="connsiteY102" fmla="*/ 839972 h 1578934"/>
                <a:gd name="connsiteX103" fmla="*/ 765544 w 1071779"/>
                <a:gd name="connsiteY103" fmla="*/ 831997 h 1578934"/>
                <a:gd name="connsiteX104" fmla="*/ 757570 w 1071779"/>
                <a:gd name="connsiteY104" fmla="*/ 829339 h 1578934"/>
                <a:gd name="connsiteX105" fmla="*/ 749595 w 1071779"/>
                <a:gd name="connsiteY105" fmla="*/ 816048 h 1578934"/>
                <a:gd name="connsiteX106" fmla="*/ 744279 w 1071779"/>
                <a:gd name="connsiteY106" fmla="*/ 808074 h 1578934"/>
                <a:gd name="connsiteX107" fmla="*/ 736305 w 1071779"/>
                <a:gd name="connsiteY107" fmla="*/ 802758 h 1578934"/>
                <a:gd name="connsiteX108" fmla="*/ 730988 w 1071779"/>
                <a:gd name="connsiteY108" fmla="*/ 797441 h 1578934"/>
                <a:gd name="connsiteX109" fmla="*/ 728330 w 1071779"/>
                <a:gd name="connsiteY109" fmla="*/ 789467 h 1578934"/>
                <a:gd name="connsiteX110" fmla="*/ 720356 w 1071779"/>
                <a:gd name="connsiteY110" fmla="*/ 786809 h 1578934"/>
                <a:gd name="connsiteX111" fmla="*/ 717698 w 1071779"/>
                <a:gd name="connsiteY111" fmla="*/ 776176 h 1578934"/>
                <a:gd name="connsiteX112" fmla="*/ 712381 w 1071779"/>
                <a:gd name="connsiteY112" fmla="*/ 770860 h 1578934"/>
                <a:gd name="connsiteX113" fmla="*/ 707065 w 1071779"/>
                <a:gd name="connsiteY113" fmla="*/ 760227 h 1578934"/>
                <a:gd name="connsiteX114" fmla="*/ 699091 w 1071779"/>
                <a:gd name="connsiteY114" fmla="*/ 757569 h 1578934"/>
                <a:gd name="connsiteX115" fmla="*/ 683142 w 1071779"/>
                <a:gd name="connsiteY115" fmla="*/ 746937 h 1578934"/>
                <a:gd name="connsiteX116" fmla="*/ 664535 w 1071779"/>
                <a:gd name="connsiteY116" fmla="*/ 733646 h 1578934"/>
                <a:gd name="connsiteX117" fmla="*/ 651244 w 1071779"/>
                <a:gd name="connsiteY117" fmla="*/ 723014 h 1578934"/>
                <a:gd name="connsiteX118" fmla="*/ 637953 w 1071779"/>
                <a:gd name="connsiteY118" fmla="*/ 707065 h 1578934"/>
                <a:gd name="connsiteX119" fmla="*/ 632637 w 1071779"/>
                <a:gd name="connsiteY119" fmla="*/ 701748 h 1578934"/>
                <a:gd name="connsiteX120" fmla="*/ 622005 w 1071779"/>
                <a:gd name="connsiteY120" fmla="*/ 680483 h 1578934"/>
                <a:gd name="connsiteX121" fmla="*/ 614030 w 1071779"/>
                <a:gd name="connsiteY121" fmla="*/ 664534 h 1578934"/>
                <a:gd name="connsiteX122" fmla="*/ 608714 w 1071779"/>
                <a:gd name="connsiteY122" fmla="*/ 648586 h 1578934"/>
                <a:gd name="connsiteX123" fmla="*/ 590107 w 1071779"/>
                <a:gd name="connsiteY123" fmla="*/ 622004 h 1578934"/>
                <a:gd name="connsiteX124" fmla="*/ 587449 w 1071779"/>
                <a:gd name="connsiteY124" fmla="*/ 614030 h 1578934"/>
                <a:gd name="connsiteX125" fmla="*/ 576816 w 1071779"/>
                <a:gd name="connsiteY125" fmla="*/ 598081 h 1578934"/>
                <a:gd name="connsiteX126" fmla="*/ 582133 w 1071779"/>
                <a:gd name="connsiteY126" fmla="*/ 566183 h 1578934"/>
                <a:gd name="connsiteX127" fmla="*/ 592765 w 1071779"/>
                <a:gd name="connsiteY127" fmla="*/ 555551 h 1578934"/>
                <a:gd name="connsiteX128" fmla="*/ 608714 w 1071779"/>
                <a:gd name="connsiteY128" fmla="*/ 547576 h 1578934"/>
                <a:gd name="connsiteX129" fmla="*/ 616688 w 1071779"/>
                <a:gd name="connsiteY129" fmla="*/ 542260 h 1578934"/>
                <a:gd name="connsiteX130" fmla="*/ 622005 w 1071779"/>
                <a:gd name="connsiteY130" fmla="*/ 536944 h 1578934"/>
                <a:gd name="connsiteX131" fmla="*/ 629979 w 1071779"/>
                <a:gd name="connsiteY131" fmla="*/ 534286 h 1578934"/>
                <a:gd name="connsiteX132" fmla="*/ 640612 w 1071779"/>
                <a:gd name="connsiteY132" fmla="*/ 520995 h 1578934"/>
                <a:gd name="connsiteX133" fmla="*/ 645928 w 1071779"/>
                <a:gd name="connsiteY133" fmla="*/ 502388 h 1578934"/>
                <a:gd name="connsiteX134" fmla="*/ 632637 w 1071779"/>
                <a:gd name="connsiteY134" fmla="*/ 473148 h 1578934"/>
                <a:gd name="connsiteX135" fmla="*/ 627321 w 1071779"/>
                <a:gd name="connsiteY135" fmla="*/ 465174 h 1578934"/>
                <a:gd name="connsiteX136" fmla="*/ 611372 w 1071779"/>
                <a:gd name="connsiteY136" fmla="*/ 459858 h 1578934"/>
                <a:gd name="connsiteX137" fmla="*/ 603398 w 1071779"/>
                <a:gd name="connsiteY137" fmla="*/ 457200 h 1578934"/>
                <a:gd name="connsiteX138" fmla="*/ 590107 w 1071779"/>
                <a:gd name="connsiteY138" fmla="*/ 435934 h 1578934"/>
                <a:gd name="connsiteX139" fmla="*/ 587449 w 1071779"/>
                <a:gd name="connsiteY139" fmla="*/ 427960 h 1578934"/>
                <a:gd name="connsiteX140" fmla="*/ 590107 w 1071779"/>
                <a:gd name="connsiteY140" fmla="*/ 390746 h 1578934"/>
                <a:gd name="connsiteX141" fmla="*/ 611372 w 1071779"/>
                <a:gd name="connsiteY141" fmla="*/ 393404 h 1578934"/>
                <a:gd name="connsiteX142" fmla="*/ 635295 w 1071779"/>
                <a:gd name="connsiteY142" fmla="*/ 398720 h 1578934"/>
                <a:gd name="connsiteX143" fmla="*/ 653902 w 1071779"/>
                <a:gd name="connsiteY143" fmla="*/ 406695 h 1578934"/>
                <a:gd name="connsiteX144" fmla="*/ 661877 w 1071779"/>
                <a:gd name="connsiteY144" fmla="*/ 412011 h 1578934"/>
                <a:gd name="connsiteX145" fmla="*/ 712381 w 1071779"/>
                <a:gd name="connsiteY145" fmla="*/ 417327 h 1578934"/>
                <a:gd name="connsiteX146" fmla="*/ 723014 w 1071779"/>
                <a:gd name="connsiteY146" fmla="*/ 419986 h 1578934"/>
                <a:gd name="connsiteX147" fmla="*/ 728330 w 1071779"/>
                <a:gd name="connsiteY147" fmla="*/ 427960 h 1578934"/>
                <a:gd name="connsiteX148" fmla="*/ 744279 w 1071779"/>
                <a:gd name="connsiteY148" fmla="*/ 433276 h 1578934"/>
                <a:gd name="connsiteX149" fmla="*/ 757570 w 1071779"/>
                <a:gd name="connsiteY149" fmla="*/ 435934 h 1578934"/>
                <a:gd name="connsiteX150" fmla="*/ 754912 w 1071779"/>
                <a:gd name="connsiteY150" fmla="*/ 422644 h 1578934"/>
                <a:gd name="connsiteX151" fmla="*/ 749595 w 1071779"/>
                <a:gd name="connsiteY151" fmla="*/ 417327 h 1578934"/>
                <a:gd name="connsiteX152" fmla="*/ 736305 w 1071779"/>
                <a:gd name="connsiteY152" fmla="*/ 401379 h 1578934"/>
                <a:gd name="connsiteX153" fmla="*/ 720356 w 1071779"/>
                <a:gd name="connsiteY153" fmla="*/ 377455 h 1578934"/>
                <a:gd name="connsiteX154" fmla="*/ 717698 w 1071779"/>
                <a:gd name="connsiteY154" fmla="*/ 369481 h 1578934"/>
                <a:gd name="connsiteX155" fmla="*/ 699091 w 1071779"/>
                <a:gd name="connsiteY155" fmla="*/ 356190 h 1578934"/>
                <a:gd name="connsiteX156" fmla="*/ 696433 w 1071779"/>
                <a:gd name="connsiteY156" fmla="*/ 348216 h 1578934"/>
                <a:gd name="connsiteX157" fmla="*/ 680484 w 1071779"/>
                <a:gd name="connsiteY157" fmla="*/ 342900 h 1578934"/>
                <a:gd name="connsiteX158" fmla="*/ 675167 w 1071779"/>
                <a:gd name="connsiteY158" fmla="*/ 337583 h 1578934"/>
                <a:gd name="connsiteX159" fmla="*/ 656560 w 1071779"/>
                <a:gd name="connsiteY159" fmla="*/ 329609 h 1578934"/>
                <a:gd name="connsiteX160" fmla="*/ 637953 w 1071779"/>
                <a:gd name="connsiteY160" fmla="*/ 326951 h 1578934"/>
                <a:gd name="connsiteX161" fmla="*/ 563526 w 1071779"/>
                <a:gd name="connsiteY161" fmla="*/ 329609 h 1578934"/>
                <a:gd name="connsiteX162" fmla="*/ 555551 w 1071779"/>
                <a:gd name="connsiteY162" fmla="*/ 334925 h 1578934"/>
                <a:gd name="connsiteX163" fmla="*/ 536944 w 1071779"/>
                <a:gd name="connsiteY163" fmla="*/ 340241 h 1578934"/>
                <a:gd name="connsiteX164" fmla="*/ 531628 w 1071779"/>
                <a:gd name="connsiteY164" fmla="*/ 345558 h 1578934"/>
                <a:gd name="connsiteX165" fmla="*/ 489098 w 1071779"/>
                <a:gd name="connsiteY165" fmla="*/ 345558 h 1578934"/>
                <a:gd name="connsiteX166" fmla="*/ 481123 w 1071779"/>
                <a:gd name="connsiteY166" fmla="*/ 342900 h 1578934"/>
                <a:gd name="connsiteX167" fmla="*/ 473149 w 1071779"/>
                <a:gd name="connsiteY167" fmla="*/ 324293 h 1578934"/>
                <a:gd name="connsiteX168" fmla="*/ 475807 w 1071779"/>
                <a:gd name="connsiteY168" fmla="*/ 287079 h 1578934"/>
                <a:gd name="connsiteX169" fmla="*/ 483781 w 1071779"/>
                <a:gd name="connsiteY169" fmla="*/ 281762 h 1578934"/>
                <a:gd name="connsiteX170" fmla="*/ 494414 w 1071779"/>
                <a:gd name="connsiteY170" fmla="*/ 268472 h 1578934"/>
                <a:gd name="connsiteX171" fmla="*/ 502388 w 1071779"/>
                <a:gd name="connsiteY171" fmla="*/ 263155 h 1578934"/>
                <a:gd name="connsiteX172" fmla="*/ 510363 w 1071779"/>
                <a:gd name="connsiteY172" fmla="*/ 236574 h 1578934"/>
                <a:gd name="connsiteX173" fmla="*/ 513021 w 1071779"/>
                <a:gd name="connsiteY173" fmla="*/ 228600 h 1578934"/>
                <a:gd name="connsiteX174" fmla="*/ 507705 w 1071779"/>
                <a:gd name="connsiteY174" fmla="*/ 220625 h 1578934"/>
                <a:gd name="connsiteX175" fmla="*/ 499730 w 1071779"/>
                <a:gd name="connsiteY175" fmla="*/ 217967 h 1578934"/>
                <a:gd name="connsiteX176" fmla="*/ 483781 w 1071779"/>
                <a:gd name="connsiteY176" fmla="*/ 209993 h 1578934"/>
                <a:gd name="connsiteX177" fmla="*/ 470491 w 1071779"/>
                <a:gd name="connsiteY177" fmla="*/ 202018 h 1578934"/>
                <a:gd name="connsiteX178" fmla="*/ 465174 w 1071779"/>
                <a:gd name="connsiteY178" fmla="*/ 196702 h 1578934"/>
                <a:gd name="connsiteX179" fmla="*/ 454542 w 1071779"/>
                <a:gd name="connsiteY179" fmla="*/ 194044 h 1578934"/>
                <a:gd name="connsiteX180" fmla="*/ 438593 w 1071779"/>
                <a:gd name="connsiteY180" fmla="*/ 188727 h 1578934"/>
                <a:gd name="connsiteX181" fmla="*/ 425302 w 1071779"/>
                <a:gd name="connsiteY181" fmla="*/ 207334 h 1578934"/>
                <a:gd name="connsiteX182" fmla="*/ 412012 w 1071779"/>
                <a:gd name="connsiteY182" fmla="*/ 217967 h 1578934"/>
                <a:gd name="connsiteX183" fmla="*/ 404037 w 1071779"/>
                <a:gd name="connsiteY183" fmla="*/ 231258 h 1578934"/>
                <a:gd name="connsiteX184" fmla="*/ 401379 w 1071779"/>
                <a:gd name="connsiteY184" fmla="*/ 239232 h 1578934"/>
                <a:gd name="connsiteX185" fmla="*/ 385430 w 1071779"/>
                <a:gd name="connsiteY185" fmla="*/ 247207 h 1578934"/>
                <a:gd name="connsiteX186" fmla="*/ 374798 w 1071779"/>
                <a:gd name="connsiteY186" fmla="*/ 233916 h 1578934"/>
                <a:gd name="connsiteX187" fmla="*/ 377456 w 1071779"/>
                <a:gd name="connsiteY187" fmla="*/ 217967 h 1578934"/>
                <a:gd name="connsiteX188" fmla="*/ 382772 w 1071779"/>
                <a:gd name="connsiteY188" fmla="*/ 196702 h 1578934"/>
                <a:gd name="connsiteX189" fmla="*/ 380114 w 1071779"/>
                <a:gd name="connsiteY189" fmla="*/ 164804 h 1578934"/>
                <a:gd name="connsiteX190" fmla="*/ 369481 w 1071779"/>
                <a:gd name="connsiteY190" fmla="*/ 162146 h 1578934"/>
                <a:gd name="connsiteX191" fmla="*/ 356191 w 1071779"/>
                <a:gd name="connsiteY191" fmla="*/ 159488 h 1578934"/>
                <a:gd name="connsiteX192" fmla="*/ 297712 w 1071779"/>
                <a:gd name="connsiteY192" fmla="*/ 162146 h 1578934"/>
                <a:gd name="connsiteX193" fmla="*/ 281763 w 1071779"/>
                <a:gd name="connsiteY193" fmla="*/ 180753 h 1578934"/>
                <a:gd name="connsiteX194" fmla="*/ 260498 w 1071779"/>
                <a:gd name="connsiteY194" fmla="*/ 194044 h 1578934"/>
                <a:gd name="connsiteX195" fmla="*/ 244549 w 1071779"/>
                <a:gd name="connsiteY195" fmla="*/ 188727 h 1578934"/>
                <a:gd name="connsiteX196" fmla="*/ 236574 w 1071779"/>
                <a:gd name="connsiteY196" fmla="*/ 170120 h 1578934"/>
                <a:gd name="connsiteX197" fmla="*/ 233916 w 1071779"/>
                <a:gd name="connsiteY197" fmla="*/ 122274 h 1578934"/>
                <a:gd name="connsiteX198" fmla="*/ 231258 w 1071779"/>
                <a:gd name="connsiteY198" fmla="*/ 111641 h 1578934"/>
                <a:gd name="connsiteX199" fmla="*/ 225942 w 1071779"/>
                <a:gd name="connsiteY199" fmla="*/ 103667 h 1578934"/>
                <a:gd name="connsiteX200" fmla="*/ 223284 w 1071779"/>
                <a:gd name="connsiteY200" fmla="*/ 95693 h 1578934"/>
                <a:gd name="connsiteX201" fmla="*/ 207335 w 1071779"/>
                <a:gd name="connsiteY201" fmla="*/ 90376 h 1578934"/>
                <a:gd name="connsiteX202" fmla="*/ 178095 w 1071779"/>
                <a:gd name="connsiteY202" fmla="*/ 85060 h 1578934"/>
                <a:gd name="connsiteX203" fmla="*/ 146198 w 1071779"/>
                <a:gd name="connsiteY203" fmla="*/ 74427 h 1578934"/>
                <a:gd name="connsiteX204" fmla="*/ 130249 w 1071779"/>
                <a:gd name="connsiteY204" fmla="*/ 69111 h 1578934"/>
                <a:gd name="connsiteX205" fmla="*/ 122274 w 1071779"/>
                <a:gd name="connsiteY205" fmla="*/ 63795 h 1578934"/>
                <a:gd name="connsiteX206" fmla="*/ 111642 w 1071779"/>
                <a:gd name="connsiteY206" fmla="*/ 61137 h 1578934"/>
                <a:gd name="connsiteX207" fmla="*/ 103667 w 1071779"/>
                <a:gd name="connsiteY207" fmla="*/ 58479 h 1578934"/>
                <a:gd name="connsiteX208" fmla="*/ 98351 w 1071779"/>
                <a:gd name="connsiteY208" fmla="*/ 31897 h 1578934"/>
                <a:gd name="connsiteX209" fmla="*/ 23923 w 1071779"/>
                <a:gd name="connsiteY209" fmla="*/ 21265 h 1578934"/>
                <a:gd name="connsiteX210" fmla="*/ 15949 w 1071779"/>
                <a:gd name="connsiteY210" fmla="*/ 18607 h 1578934"/>
                <a:gd name="connsiteX211" fmla="*/ 2658 w 1071779"/>
                <a:gd name="connsiteY211" fmla="*/ 2658 h 1578934"/>
                <a:gd name="connsiteX212" fmla="*/ 0 w 1071779"/>
                <a:gd name="connsiteY212" fmla="*/ 0 h 157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071779" h="1578934">
                  <a:moveTo>
                    <a:pt x="858579" y="1451344"/>
                  </a:moveTo>
                  <a:cubicBezTo>
                    <a:pt x="857513" y="1450011"/>
                    <a:pt x="844583" y="1434636"/>
                    <a:pt x="842630" y="1430079"/>
                  </a:cubicBezTo>
                  <a:cubicBezTo>
                    <a:pt x="841191" y="1426721"/>
                    <a:pt x="840858" y="1422990"/>
                    <a:pt x="839972" y="1419446"/>
                  </a:cubicBezTo>
                  <a:cubicBezTo>
                    <a:pt x="840433" y="1416221"/>
                    <a:pt x="841809" y="1398664"/>
                    <a:pt x="845288" y="1392865"/>
                  </a:cubicBezTo>
                  <a:cubicBezTo>
                    <a:pt x="846578" y="1390716"/>
                    <a:pt x="848833" y="1389320"/>
                    <a:pt x="850605" y="1387548"/>
                  </a:cubicBezTo>
                  <a:cubicBezTo>
                    <a:pt x="857287" y="1367502"/>
                    <a:pt x="848272" y="1392214"/>
                    <a:pt x="858579" y="1371600"/>
                  </a:cubicBezTo>
                  <a:cubicBezTo>
                    <a:pt x="866272" y="1356212"/>
                    <a:pt x="854095" y="1370766"/>
                    <a:pt x="869212" y="1355651"/>
                  </a:cubicBezTo>
                  <a:cubicBezTo>
                    <a:pt x="870098" y="1352993"/>
                    <a:pt x="870617" y="1350182"/>
                    <a:pt x="871870" y="1347676"/>
                  </a:cubicBezTo>
                  <a:cubicBezTo>
                    <a:pt x="878368" y="1334679"/>
                    <a:pt x="876503" y="1345093"/>
                    <a:pt x="879844" y="1331727"/>
                  </a:cubicBezTo>
                  <a:cubicBezTo>
                    <a:pt x="881882" y="1323575"/>
                    <a:pt x="885540" y="1299072"/>
                    <a:pt x="887819" y="1294514"/>
                  </a:cubicBezTo>
                  <a:cubicBezTo>
                    <a:pt x="889072" y="1292008"/>
                    <a:pt x="893135" y="1292741"/>
                    <a:pt x="895793" y="1291855"/>
                  </a:cubicBezTo>
                  <a:cubicBezTo>
                    <a:pt x="897565" y="1293627"/>
                    <a:pt x="899152" y="1295606"/>
                    <a:pt x="901109" y="1297172"/>
                  </a:cubicBezTo>
                  <a:cubicBezTo>
                    <a:pt x="903604" y="1299168"/>
                    <a:pt x="907088" y="1299993"/>
                    <a:pt x="909084" y="1302488"/>
                  </a:cubicBezTo>
                  <a:cubicBezTo>
                    <a:pt x="910834" y="1304676"/>
                    <a:pt x="910301" y="1308059"/>
                    <a:pt x="911742" y="1310462"/>
                  </a:cubicBezTo>
                  <a:cubicBezTo>
                    <a:pt x="914268" y="1314673"/>
                    <a:pt x="921408" y="1318679"/>
                    <a:pt x="925033" y="1321095"/>
                  </a:cubicBezTo>
                  <a:lnTo>
                    <a:pt x="930349" y="1337044"/>
                  </a:lnTo>
                  <a:cubicBezTo>
                    <a:pt x="931235" y="1339702"/>
                    <a:pt x="931453" y="1342687"/>
                    <a:pt x="933007" y="1345018"/>
                  </a:cubicBezTo>
                  <a:cubicBezTo>
                    <a:pt x="936551" y="1350334"/>
                    <a:pt x="941618" y="1354906"/>
                    <a:pt x="943639" y="1360967"/>
                  </a:cubicBezTo>
                  <a:cubicBezTo>
                    <a:pt x="947091" y="1371319"/>
                    <a:pt x="944317" y="1366960"/>
                    <a:pt x="951614" y="1374258"/>
                  </a:cubicBezTo>
                  <a:cubicBezTo>
                    <a:pt x="958266" y="1400866"/>
                    <a:pt x="948264" y="1373566"/>
                    <a:pt x="962246" y="1387548"/>
                  </a:cubicBezTo>
                  <a:cubicBezTo>
                    <a:pt x="963524" y="1388826"/>
                    <a:pt x="967532" y="1406053"/>
                    <a:pt x="967563" y="1406155"/>
                  </a:cubicBezTo>
                  <a:cubicBezTo>
                    <a:pt x="969173" y="1411523"/>
                    <a:pt x="971107" y="1416788"/>
                    <a:pt x="972879" y="1422104"/>
                  </a:cubicBezTo>
                  <a:cubicBezTo>
                    <a:pt x="973765" y="1424762"/>
                    <a:pt x="973205" y="1428525"/>
                    <a:pt x="975537" y="1430079"/>
                  </a:cubicBezTo>
                  <a:lnTo>
                    <a:pt x="983512" y="1435395"/>
                  </a:lnTo>
                  <a:lnTo>
                    <a:pt x="988828" y="1451344"/>
                  </a:lnTo>
                  <a:cubicBezTo>
                    <a:pt x="989714" y="1454002"/>
                    <a:pt x="989505" y="1457337"/>
                    <a:pt x="991486" y="1459318"/>
                  </a:cubicBezTo>
                  <a:lnTo>
                    <a:pt x="999460" y="1467293"/>
                  </a:lnTo>
                  <a:cubicBezTo>
                    <a:pt x="1000808" y="1472682"/>
                    <a:pt x="1002491" y="1480566"/>
                    <a:pt x="1004777" y="1485900"/>
                  </a:cubicBezTo>
                  <a:cubicBezTo>
                    <a:pt x="1006338" y="1489542"/>
                    <a:pt x="1008127" y="1493092"/>
                    <a:pt x="1010093" y="1496532"/>
                  </a:cubicBezTo>
                  <a:cubicBezTo>
                    <a:pt x="1011678" y="1499306"/>
                    <a:pt x="1014111" y="1501588"/>
                    <a:pt x="1015409" y="1504507"/>
                  </a:cubicBezTo>
                  <a:cubicBezTo>
                    <a:pt x="1017685" y="1509628"/>
                    <a:pt x="1019367" y="1515019"/>
                    <a:pt x="1020726" y="1520455"/>
                  </a:cubicBezTo>
                  <a:cubicBezTo>
                    <a:pt x="1021612" y="1523999"/>
                    <a:pt x="1022731" y="1527494"/>
                    <a:pt x="1023384" y="1531088"/>
                  </a:cubicBezTo>
                  <a:cubicBezTo>
                    <a:pt x="1024025" y="1534616"/>
                    <a:pt x="1025140" y="1551735"/>
                    <a:pt x="1028700" y="1557669"/>
                  </a:cubicBezTo>
                  <a:cubicBezTo>
                    <a:pt x="1029989" y="1559818"/>
                    <a:pt x="1032244" y="1561214"/>
                    <a:pt x="1034016" y="1562986"/>
                  </a:cubicBezTo>
                  <a:cubicBezTo>
                    <a:pt x="1034902" y="1565644"/>
                    <a:pt x="1035232" y="1568558"/>
                    <a:pt x="1036674" y="1570960"/>
                  </a:cubicBezTo>
                  <a:cubicBezTo>
                    <a:pt x="1040856" y="1577929"/>
                    <a:pt x="1044979" y="1577023"/>
                    <a:pt x="1052623" y="1578934"/>
                  </a:cubicBezTo>
                  <a:cubicBezTo>
                    <a:pt x="1056167" y="1578048"/>
                    <a:pt x="1059743" y="1577280"/>
                    <a:pt x="1063256" y="1576276"/>
                  </a:cubicBezTo>
                  <a:cubicBezTo>
                    <a:pt x="1065950" y="1575506"/>
                    <a:pt x="1070882" y="1576398"/>
                    <a:pt x="1071230" y="1573618"/>
                  </a:cubicBezTo>
                  <a:cubicBezTo>
                    <a:pt x="1072882" y="1560401"/>
                    <a:pt x="1070456" y="1546932"/>
                    <a:pt x="1068572" y="1533746"/>
                  </a:cubicBezTo>
                  <a:cubicBezTo>
                    <a:pt x="1067686" y="1527545"/>
                    <a:pt x="1062370" y="1516911"/>
                    <a:pt x="1060598" y="1509823"/>
                  </a:cubicBezTo>
                  <a:cubicBezTo>
                    <a:pt x="1054673" y="1486127"/>
                    <a:pt x="1060447" y="1493725"/>
                    <a:pt x="1049965" y="1483241"/>
                  </a:cubicBezTo>
                  <a:cubicBezTo>
                    <a:pt x="1049079" y="1477925"/>
                    <a:pt x="1048364" y="1472578"/>
                    <a:pt x="1047307" y="1467293"/>
                  </a:cubicBezTo>
                  <a:cubicBezTo>
                    <a:pt x="1046591" y="1463711"/>
                    <a:pt x="1045441" y="1460226"/>
                    <a:pt x="1044649" y="1456660"/>
                  </a:cubicBezTo>
                  <a:cubicBezTo>
                    <a:pt x="1043247" y="1450351"/>
                    <a:pt x="1039974" y="1433192"/>
                    <a:pt x="1039333" y="1427420"/>
                  </a:cubicBezTo>
                  <a:cubicBezTo>
                    <a:pt x="1038155" y="1416816"/>
                    <a:pt x="1038338" y="1406062"/>
                    <a:pt x="1036674" y="1395523"/>
                  </a:cubicBezTo>
                  <a:cubicBezTo>
                    <a:pt x="1031145" y="1360506"/>
                    <a:pt x="1033156" y="1388993"/>
                    <a:pt x="1028700" y="1368941"/>
                  </a:cubicBezTo>
                  <a:cubicBezTo>
                    <a:pt x="1027531" y="1363680"/>
                    <a:pt x="1027349" y="1358221"/>
                    <a:pt x="1026042" y="1352993"/>
                  </a:cubicBezTo>
                  <a:cubicBezTo>
                    <a:pt x="1024683" y="1347556"/>
                    <a:pt x="1022498" y="1342360"/>
                    <a:pt x="1020726" y="1337044"/>
                  </a:cubicBezTo>
                  <a:cubicBezTo>
                    <a:pt x="1019840" y="1334386"/>
                    <a:pt x="1019320" y="1331575"/>
                    <a:pt x="1018067" y="1329069"/>
                  </a:cubicBezTo>
                  <a:lnTo>
                    <a:pt x="1012751" y="1318437"/>
                  </a:lnTo>
                  <a:cubicBezTo>
                    <a:pt x="1011865" y="1314893"/>
                    <a:pt x="1011143" y="1311303"/>
                    <a:pt x="1010093" y="1307804"/>
                  </a:cubicBezTo>
                  <a:cubicBezTo>
                    <a:pt x="1007678" y="1299753"/>
                    <a:pt x="1004778" y="1291855"/>
                    <a:pt x="1002119" y="1283881"/>
                  </a:cubicBezTo>
                  <a:cubicBezTo>
                    <a:pt x="1001233" y="1281223"/>
                    <a:pt x="1002118" y="1276793"/>
                    <a:pt x="999460" y="1275907"/>
                  </a:cubicBezTo>
                  <a:lnTo>
                    <a:pt x="991486" y="1273248"/>
                  </a:lnTo>
                  <a:cubicBezTo>
                    <a:pt x="989324" y="1266763"/>
                    <a:pt x="988665" y="1262453"/>
                    <a:pt x="983512" y="1257300"/>
                  </a:cubicBezTo>
                  <a:cubicBezTo>
                    <a:pt x="981253" y="1255041"/>
                    <a:pt x="978195" y="1253755"/>
                    <a:pt x="975537" y="1251983"/>
                  </a:cubicBezTo>
                  <a:cubicBezTo>
                    <a:pt x="974651" y="1249325"/>
                    <a:pt x="974860" y="1245990"/>
                    <a:pt x="972879" y="1244009"/>
                  </a:cubicBezTo>
                  <a:cubicBezTo>
                    <a:pt x="968361" y="1239491"/>
                    <a:pt x="956930" y="1233376"/>
                    <a:pt x="956930" y="1233376"/>
                  </a:cubicBezTo>
                  <a:cubicBezTo>
                    <a:pt x="955158" y="1230718"/>
                    <a:pt x="954109" y="1227398"/>
                    <a:pt x="951614" y="1225402"/>
                  </a:cubicBezTo>
                  <a:cubicBezTo>
                    <a:pt x="949426" y="1223652"/>
                    <a:pt x="946145" y="1223997"/>
                    <a:pt x="943639" y="1222744"/>
                  </a:cubicBezTo>
                  <a:cubicBezTo>
                    <a:pt x="940782" y="1221315"/>
                    <a:pt x="938522" y="1218856"/>
                    <a:pt x="935665" y="1217427"/>
                  </a:cubicBezTo>
                  <a:cubicBezTo>
                    <a:pt x="933159" y="1216174"/>
                    <a:pt x="930266" y="1215873"/>
                    <a:pt x="927691" y="1214769"/>
                  </a:cubicBezTo>
                  <a:cubicBezTo>
                    <a:pt x="913518" y="1208695"/>
                    <a:pt x="921548" y="1210356"/>
                    <a:pt x="909084" y="1206795"/>
                  </a:cubicBezTo>
                  <a:cubicBezTo>
                    <a:pt x="905571" y="1205791"/>
                    <a:pt x="901950" y="1205187"/>
                    <a:pt x="898451" y="1204137"/>
                  </a:cubicBezTo>
                  <a:cubicBezTo>
                    <a:pt x="893083" y="1202527"/>
                    <a:pt x="882502" y="1198820"/>
                    <a:pt x="882502" y="1198820"/>
                  </a:cubicBezTo>
                  <a:cubicBezTo>
                    <a:pt x="881616" y="1196162"/>
                    <a:pt x="881825" y="1192827"/>
                    <a:pt x="879844" y="1190846"/>
                  </a:cubicBezTo>
                  <a:cubicBezTo>
                    <a:pt x="878568" y="1189570"/>
                    <a:pt x="861335" y="1185560"/>
                    <a:pt x="861237" y="1185530"/>
                  </a:cubicBezTo>
                  <a:cubicBezTo>
                    <a:pt x="855869" y="1183920"/>
                    <a:pt x="845288" y="1180214"/>
                    <a:pt x="845288" y="1180214"/>
                  </a:cubicBezTo>
                  <a:cubicBezTo>
                    <a:pt x="844402" y="1177556"/>
                    <a:pt x="840649" y="1174220"/>
                    <a:pt x="842630" y="1172239"/>
                  </a:cubicBezTo>
                  <a:cubicBezTo>
                    <a:pt x="846593" y="1168276"/>
                    <a:pt x="853916" y="1170031"/>
                    <a:pt x="858579" y="1166923"/>
                  </a:cubicBezTo>
                  <a:lnTo>
                    <a:pt x="866553" y="1161607"/>
                  </a:lnTo>
                  <a:cubicBezTo>
                    <a:pt x="878740" y="1143327"/>
                    <a:pt x="871124" y="1147679"/>
                    <a:pt x="885160" y="1143000"/>
                  </a:cubicBezTo>
                  <a:cubicBezTo>
                    <a:pt x="886932" y="1141228"/>
                    <a:pt x="889187" y="1139832"/>
                    <a:pt x="890477" y="1137683"/>
                  </a:cubicBezTo>
                  <a:cubicBezTo>
                    <a:pt x="891919" y="1135281"/>
                    <a:pt x="891154" y="1131690"/>
                    <a:pt x="893135" y="1129709"/>
                  </a:cubicBezTo>
                  <a:cubicBezTo>
                    <a:pt x="895937" y="1126907"/>
                    <a:pt x="900223" y="1126165"/>
                    <a:pt x="903767" y="1124393"/>
                  </a:cubicBezTo>
                  <a:cubicBezTo>
                    <a:pt x="904653" y="1120849"/>
                    <a:pt x="904020" y="1116510"/>
                    <a:pt x="906426" y="1113760"/>
                  </a:cubicBezTo>
                  <a:cubicBezTo>
                    <a:pt x="910633" y="1108952"/>
                    <a:pt x="922374" y="1103127"/>
                    <a:pt x="922374" y="1103127"/>
                  </a:cubicBezTo>
                  <a:cubicBezTo>
                    <a:pt x="923260" y="1100469"/>
                    <a:pt x="923780" y="1097659"/>
                    <a:pt x="925033" y="1095153"/>
                  </a:cubicBezTo>
                  <a:cubicBezTo>
                    <a:pt x="934692" y="1075838"/>
                    <a:pt x="925774" y="1096699"/>
                    <a:pt x="935665" y="1081862"/>
                  </a:cubicBezTo>
                  <a:cubicBezTo>
                    <a:pt x="937863" y="1078565"/>
                    <a:pt x="939509" y="1074909"/>
                    <a:pt x="940981" y="1071230"/>
                  </a:cubicBezTo>
                  <a:cubicBezTo>
                    <a:pt x="943062" y="1066027"/>
                    <a:pt x="944526" y="1060597"/>
                    <a:pt x="946298" y="1055281"/>
                  </a:cubicBezTo>
                  <a:lnTo>
                    <a:pt x="948956" y="1047307"/>
                  </a:lnTo>
                  <a:cubicBezTo>
                    <a:pt x="948070" y="1040218"/>
                    <a:pt x="947576" y="1033070"/>
                    <a:pt x="946298" y="1026041"/>
                  </a:cubicBezTo>
                  <a:cubicBezTo>
                    <a:pt x="945797" y="1023284"/>
                    <a:pt x="945389" y="1020255"/>
                    <a:pt x="943639" y="1018067"/>
                  </a:cubicBezTo>
                  <a:cubicBezTo>
                    <a:pt x="941643" y="1015573"/>
                    <a:pt x="938159" y="1014747"/>
                    <a:pt x="935665" y="1012751"/>
                  </a:cubicBezTo>
                  <a:cubicBezTo>
                    <a:pt x="933708" y="1011185"/>
                    <a:pt x="931915" y="1009391"/>
                    <a:pt x="930349" y="1007434"/>
                  </a:cubicBezTo>
                  <a:cubicBezTo>
                    <a:pt x="928353" y="1004939"/>
                    <a:pt x="927528" y="1001456"/>
                    <a:pt x="925033" y="999460"/>
                  </a:cubicBezTo>
                  <a:cubicBezTo>
                    <a:pt x="922845" y="997710"/>
                    <a:pt x="919716" y="997688"/>
                    <a:pt x="917058" y="996802"/>
                  </a:cubicBezTo>
                  <a:cubicBezTo>
                    <a:pt x="904872" y="978521"/>
                    <a:pt x="912488" y="982873"/>
                    <a:pt x="898451" y="978195"/>
                  </a:cubicBezTo>
                  <a:cubicBezTo>
                    <a:pt x="896679" y="975537"/>
                    <a:pt x="894432" y="973139"/>
                    <a:pt x="893135" y="970220"/>
                  </a:cubicBezTo>
                  <a:cubicBezTo>
                    <a:pt x="890859" y="965099"/>
                    <a:pt x="890927" y="958934"/>
                    <a:pt x="887819" y="954272"/>
                  </a:cubicBezTo>
                  <a:lnTo>
                    <a:pt x="882502" y="946297"/>
                  </a:lnTo>
                  <a:cubicBezTo>
                    <a:pt x="883388" y="942753"/>
                    <a:pt x="884110" y="939164"/>
                    <a:pt x="885160" y="935665"/>
                  </a:cubicBezTo>
                  <a:cubicBezTo>
                    <a:pt x="886770" y="930297"/>
                    <a:pt x="889118" y="925153"/>
                    <a:pt x="890477" y="919716"/>
                  </a:cubicBezTo>
                  <a:cubicBezTo>
                    <a:pt x="892073" y="913332"/>
                    <a:pt x="892715" y="905698"/>
                    <a:pt x="898451" y="901109"/>
                  </a:cubicBezTo>
                  <a:cubicBezTo>
                    <a:pt x="900639" y="899359"/>
                    <a:pt x="903768" y="899337"/>
                    <a:pt x="906426" y="898451"/>
                  </a:cubicBezTo>
                  <a:cubicBezTo>
                    <a:pt x="909555" y="889062"/>
                    <a:pt x="916405" y="876803"/>
                    <a:pt x="909084" y="866553"/>
                  </a:cubicBezTo>
                  <a:cubicBezTo>
                    <a:pt x="906960" y="863580"/>
                    <a:pt x="901964" y="864899"/>
                    <a:pt x="898451" y="863895"/>
                  </a:cubicBezTo>
                  <a:cubicBezTo>
                    <a:pt x="895757" y="863125"/>
                    <a:pt x="893274" y="861397"/>
                    <a:pt x="890477" y="861237"/>
                  </a:cubicBezTo>
                  <a:cubicBezTo>
                    <a:pt x="862156" y="859619"/>
                    <a:pt x="833770" y="859465"/>
                    <a:pt x="805416" y="858579"/>
                  </a:cubicBezTo>
                  <a:cubicBezTo>
                    <a:pt x="796138" y="849299"/>
                    <a:pt x="802478" y="854055"/>
                    <a:pt x="784151" y="847946"/>
                  </a:cubicBezTo>
                  <a:lnTo>
                    <a:pt x="776177" y="845288"/>
                  </a:lnTo>
                  <a:cubicBezTo>
                    <a:pt x="774405" y="843516"/>
                    <a:pt x="772426" y="841929"/>
                    <a:pt x="770860" y="839972"/>
                  </a:cubicBezTo>
                  <a:cubicBezTo>
                    <a:pt x="768864" y="837477"/>
                    <a:pt x="768039" y="833993"/>
                    <a:pt x="765544" y="831997"/>
                  </a:cubicBezTo>
                  <a:cubicBezTo>
                    <a:pt x="763356" y="830247"/>
                    <a:pt x="760228" y="830225"/>
                    <a:pt x="757570" y="829339"/>
                  </a:cubicBezTo>
                  <a:cubicBezTo>
                    <a:pt x="752954" y="815491"/>
                    <a:pt x="757936" y="826474"/>
                    <a:pt x="749595" y="816048"/>
                  </a:cubicBezTo>
                  <a:cubicBezTo>
                    <a:pt x="747599" y="813554"/>
                    <a:pt x="746538" y="810333"/>
                    <a:pt x="744279" y="808074"/>
                  </a:cubicBezTo>
                  <a:cubicBezTo>
                    <a:pt x="742020" y="805815"/>
                    <a:pt x="738799" y="804754"/>
                    <a:pt x="736305" y="802758"/>
                  </a:cubicBezTo>
                  <a:cubicBezTo>
                    <a:pt x="734348" y="801192"/>
                    <a:pt x="732760" y="799213"/>
                    <a:pt x="730988" y="797441"/>
                  </a:cubicBezTo>
                  <a:cubicBezTo>
                    <a:pt x="730102" y="794783"/>
                    <a:pt x="730311" y="791448"/>
                    <a:pt x="728330" y="789467"/>
                  </a:cubicBezTo>
                  <a:cubicBezTo>
                    <a:pt x="726349" y="787486"/>
                    <a:pt x="722106" y="788997"/>
                    <a:pt x="720356" y="786809"/>
                  </a:cubicBezTo>
                  <a:cubicBezTo>
                    <a:pt x="718074" y="783956"/>
                    <a:pt x="719332" y="779444"/>
                    <a:pt x="717698" y="776176"/>
                  </a:cubicBezTo>
                  <a:cubicBezTo>
                    <a:pt x="716577" y="773934"/>
                    <a:pt x="714153" y="772632"/>
                    <a:pt x="712381" y="770860"/>
                  </a:cubicBezTo>
                  <a:cubicBezTo>
                    <a:pt x="710609" y="767316"/>
                    <a:pt x="709867" y="763029"/>
                    <a:pt x="707065" y="760227"/>
                  </a:cubicBezTo>
                  <a:cubicBezTo>
                    <a:pt x="705084" y="758246"/>
                    <a:pt x="701540" y="758930"/>
                    <a:pt x="699091" y="757569"/>
                  </a:cubicBezTo>
                  <a:cubicBezTo>
                    <a:pt x="693506" y="754466"/>
                    <a:pt x="687660" y="751455"/>
                    <a:pt x="683142" y="746937"/>
                  </a:cubicBezTo>
                  <a:cubicBezTo>
                    <a:pt x="670528" y="734323"/>
                    <a:pt x="677264" y="737889"/>
                    <a:pt x="664535" y="733646"/>
                  </a:cubicBezTo>
                  <a:cubicBezTo>
                    <a:pt x="653946" y="717762"/>
                    <a:pt x="665512" y="731575"/>
                    <a:pt x="651244" y="723014"/>
                  </a:cubicBezTo>
                  <a:cubicBezTo>
                    <a:pt x="647240" y="720612"/>
                    <a:pt x="639575" y="709012"/>
                    <a:pt x="637953" y="707065"/>
                  </a:cubicBezTo>
                  <a:cubicBezTo>
                    <a:pt x="636349" y="705140"/>
                    <a:pt x="634409" y="703520"/>
                    <a:pt x="632637" y="701748"/>
                  </a:cubicBezTo>
                  <a:cubicBezTo>
                    <a:pt x="626528" y="683422"/>
                    <a:pt x="631283" y="689763"/>
                    <a:pt x="622005" y="680483"/>
                  </a:cubicBezTo>
                  <a:cubicBezTo>
                    <a:pt x="612301" y="651382"/>
                    <a:pt x="627780" y="695474"/>
                    <a:pt x="614030" y="664534"/>
                  </a:cubicBezTo>
                  <a:cubicBezTo>
                    <a:pt x="611754" y="659413"/>
                    <a:pt x="612676" y="652549"/>
                    <a:pt x="608714" y="648586"/>
                  </a:cubicBezTo>
                  <a:cubicBezTo>
                    <a:pt x="600557" y="640427"/>
                    <a:pt x="594492" y="635158"/>
                    <a:pt x="590107" y="622004"/>
                  </a:cubicBezTo>
                  <a:cubicBezTo>
                    <a:pt x="589221" y="619346"/>
                    <a:pt x="588810" y="616479"/>
                    <a:pt x="587449" y="614030"/>
                  </a:cubicBezTo>
                  <a:cubicBezTo>
                    <a:pt x="584346" y="608445"/>
                    <a:pt x="576816" y="598081"/>
                    <a:pt x="576816" y="598081"/>
                  </a:cubicBezTo>
                  <a:cubicBezTo>
                    <a:pt x="571500" y="582132"/>
                    <a:pt x="573272" y="592765"/>
                    <a:pt x="582133" y="566183"/>
                  </a:cubicBezTo>
                  <a:cubicBezTo>
                    <a:pt x="585677" y="555551"/>
                    <a:pt x="582133" y="559095"/>
                    <a:pt x="592765" y="555551"/>
                  </a:cubicBezTo>
                  <a:cubicBezTo>
                    <a:pt x="615607" y="540320"/>
                    <a:pt x="586712" y="558576"/>
                    <a:pt x="608714" y="547576"/>
                  </a:cubicBezTo>
                  <a:cubicBezTo>
                    <a:pt x="611571" y="546147"/>
                    <a:pt x="614193" y="544256"/>
                    <a:pt x="616688" y="542260"/>
                  </a:cubicBezTo>
                  <a:cubicBezTo>
                    <a:pt x="618645" y="540694"/>
                    <a:pt x="619856" y="538233"/>
                    <a:pt x="622005" y="536944"/>
                  </a:cubicBezTo>
                  <a:cubicBezTo>
                    <a:pt x="624408" y="535503"/>
                    <a:pt x="627321" y="535172"/>
                    <a:pt x="629979" y="534286"/>
                  </a:cubicBezTo>
                  <a:cubicBezTo>
                    <a:pt x="634921" y="529343"/>
                    <a:pt x="637260" y="527698"/>
                    <a:pt x="640612" y="520995"/>
                  </a:cubicBezTo>
                  <a:cubicBezTo>
                    <a:pt x="642518" y="517184"/>
                    <a:pt x="645077" y="505792"/>
                    <a:pt x="645928" y="502388"/>
                  </a:cubicBezTo>
                  <a:cubicBezTo>
                    <a:pt x="640850" y="466837"/>
                    <a:pt x="649070" y="497797"/>
                    <a:pt x="632637" y="473148"/>
                  </a:cubicBezTo>
                  <a:cubicBezTo>
                    <a:pt x="630865" y="470490"/>
                    <a:pt x="630030" y="466867"/>
                    <a:pt x="627321" y="465174"/>
                  </a:cubicBezTo>
                  <a:cubicBezTo>
                    <a:pt x="622569" y="462204"/>
                    <a:pt x="616688" y="461630"/>
                    <a:pt x="611372" y="459858"/>
                  </a:cubicBezTo>
                  <a:lnTo>
                    <a:pt x="603398" y="457200"/>
                  </a:lnTo>
                  <a:cubicBezTo>
                    <a:pt x="590760" y="448774"/>
                    <a:pt x="596433" y="454914"/>
                    <a:pt x="590107" y="435934"/>
                  </a:cubicBezTo>
                  <a:lnTo>
                    <a:pt x="587449" y="427960"/>
                  </a:lnTo>
                  <a:cubicBezTo>
                    <a:pt x="588335" y="415555"/>
                    <a:pt x="583028" y="400971"/>
                    <a:pt x="590107" y="390746"/>
                  </a:cubicBezTo>
                  <a:cubicBezTo>
                    <a:pt x="594173" y="384873"/>
                    <a:pt x="604312" y="392318"/>
                    <a:pt x="611372" y="393404"/>
                  </a:cubicBezTo>
                  <a:cubicBezTo>
                    <a:pt x="620148" y="394754"/>
                    <a:pt x="626827" y="396603"/>
                    <a:pt x="635295" y="398720"/>
                  </a:cubicBezTo>
                  <a:cubicBezTo>
                    <a:pt x="655313" y="412066"/>
                    <a:pt x="629876" y="396399"/>
                    <a:pt x="653902" y="406695"/>
                  </a:cubicBezTo>
                  <a:cubicBezTo>
                    <a:pt x="656839" y="407953"/>
                    <a:pt x="659019" y="410582"/>
                    <a:pt x="661877" y="412011"/>
                  </a:cubicBezTo>
                  <a:cubicBezTo>
                    <a:pt x="675156" y="418650"/>
                    <a:pt x="708476" y="417083"/>
                    <a:pt x="712381" y="417327"/>
                  </a:cubicBezTo>
                  <a:cubicBezTo>
                    <a:pt x="715925" y="418213"/>
                    <a:pt x="719974" y="417959"/>
                    <a:pt x="723014" y="419986"/>
                  </a:cubicBezTo>
                  <a:cubicBezTo>
                    <a:pt x="725672" y="421758"/>
                    <a:pt x="725621" y="426267"/>
                    <a:pt x="728330" y="427960"/>
                  </a:cubicBezTo>
                  <a:cubicBezTo>
                    <a:pt x="733082" y="430930"/>
                    <a:pt x="744279" y="433276"/>
                    <a:pt x="744279" y="433276"/>
                  </a:cubicBezTo>
                  <a:cubicBezTo>
                    <a:pt x="745404" y="434402"/>
                    <a:pt x="754118" y="446288"/>
                    <a:pt x="757570" y="435934"/>
                  </a:cubicBezTo>
                  <a:cubicBezTo>
                    <a:pt x="758999" y="431648"/>
                    <a:pt x="756692" y="426796"/>
                    <a:pt x="754912" y="422644"/>
                  </a:cubicBezTo>
                  <a:cubicBezTo>
                    <a:pt x="753925" y="420340"/>
                    <a:pt x="750985" y="419412"/>
                    <a:pt x="749595" y="417327"/>
                  </a:cubicBezTo>
                  <a:cubicBezTo>
                    <a:pt x="738803" y="401139"/>
                    <a:pt x="750839" y="411068"/>
                    <a:pt x="736305" y="401379"/>
                  </a:cubicBezTo>
                  <a:cubicBezTo>
                    <a:pt x="729587" y="381227"/>
                    <a:pt x="735471" y="388793"/>
                    <a:pt x="720356" y="377455"/>
                  </a:cubicBezTo>
                  <a:cubicBezTo>
                    <a:pt x="719470" y="374797"/>
                    <a:pt x="719327" y="371761"/>
                    <a:pt x="717698" y="369481"/>
                  </a:cubicBezTo>
                  <a:cubicBezTo>
                    <a:pt x="709814" y="358444"/>
                    <a:pt x="709176" y="359552"/>
                    <a:pt x="699091" y="356190"/>
                  </a:cubicBezTo>
                  <a:cubicBezTo>
                    <a:pt x="698205" y="353532"/>
                    <a:pt x="698713" y="349844"/>
                    <a:pt x="696433" y="348216"/>
                  </a:cubicBezTo>
                  <a:cubicBezTo>
                    <a:pt x="691873" y="344959"/>
                    <a:pt x="680484" y="342900"/>
                    <a:pt x="680484" y="342900"/>
                  </a:cubicBezTo>
                  <a:cubicBezTo>
                    <a:pt x="678712" y="341128"/>
                    <a:pt x="677252" y="338973"/>
                    <a:pt x="675167" y="337583"/>
                  </a:cubicBezTo>
                  <a:cubicBezTo>
                    <a:pt x="671461" y="335112"/>
                    <a:pt x="661624" y="330622"/>
                    <a:pt x="656560" y="329609"/>
                  </a:cubicBezTo>
                  <a:cubicBezTo>
                    <a:pt x="650416" y="328380"/>
                    <a:pt x="644155" y="327837"/>
                    <a:pt x="637953" y="326951"/>
                  </a:cubicBezTo>
                  <a:cubicBezTo>
                    <a:pt x="613144" y="327837"/>
                    <a:pt x="588235" y="327218"/>
                    <a:pt x="563526" y="329609"/>
                  </a:cubicBezTo>
                  <a:cubicBezTo>
                    <a:pt x="560346" y="329917"/>
                    <a:pt x="558409" y="333496"/>
                    <a:pt x="555551" y="334925"/>
                  </a:cubicBezTo>
                  <a:cubicBezTo>
                    <a:pt x="551736" y="336832"/>
                    <a:pt x="540352" y="339389"/>
                    <a:pt x="536944" y="340241"/>
                  </a:cubicBezTo>
                  <a:cubicBezTo>
                    <a:pt x="535172" y="342013"/>
                    <a:pt x="533777" y="344269"/>
                    <a:pt x="531628" y="345558"/>
                  </a:cubicBezTo>
                  <a:cubicBezTo>
                    <a:pt x="520154" y="352443"/>
                    <a:pt x="495688" y="346065"/>
                    <a:pt x="489098" y="345558"/>
                  </a:cubicBezTo>
                  <a:cubicBezTo>
                    <a:pt x="486440" y="344672"/>
                    <a:pt x="483104" y="344881"/>
                    <a:pt x="481123" y="342900"/>
                  </a:cubicBezTo>
                  <a:cubicBezTo>
                    <a:pt x="477839" y="339616"/>
                    <a:pt x="474737" y="329058"/>
                    <a:pt x="473149" y="324293"/>
                  </a:cubicBezTo>
                  <a:cubicBezTo>
                    <a:pt x="474035" y="311888"/>
                    <a:pt x="472791" y="299144"/>
                    <a:pt x="475807" y="287079"/>
                  </a:cubicBezTo>
                  <a:cubicBezTo>
                    <a:pt x="476582" y="283980"/>
                    <a:pt x="481286" y="283758"/>
                    <a:pt x="483781" y="281762"/>
                  </a:cubicBezTo>
                  <a:cubicBezTo>
                    <a:pt x="496938" y="271236"/>
                    <a:pt x="480594" y="282293"/>
                    <a:pt x="494414" y="268472"/>
                  </a:cubicBezTo>
                  <a:cubicBezTo>
                    <a:pt x="496673" y="266213"/>
                    <a:pt x="499730" y="264927"/>
                    <a:pt x="502388" y="263155"/>
                  </a:cubicBezTo>
                  <a:cubicBezTo>
                    <a:pt x="506406" y="247084"/>
                    <a:pt x="503890" y="255992"/>
                    <a:pt x="510363" y="236574"/>
                  </a:cubicBezTo>
                  <a:lnTo>
                    <a:pt x="513021" y="228600"/>
                  </a:lnTo>
                  <a:cubicBezTo>
                    <a:pt x="511249" y="225942"/>
                    <a:pt x="510200" y="222621"/>
                    <a:pt x="507705" y="220625"/>
                  </a:cubicBezTo>
                  <a:cubicBezTo>
                    <a:pt x="505517" y="218875"/>
                    <a:pt x="502236" y="219220"/>
                    <a:pt x="499730" y="217967"/>
                  </a:cubicBezTo>
                  <a:cubicBezTo>
                    <a:pt x="479118" y="207662"/>
                    <a:pt x="503827" y="216674"/>
                    <a:pt x="483781" y="209993"/>
                  </a:cubicBezTo>
                  <a:cubicBezTo>
                    <a:pt x="470316" y="196525"/>
                    <a:pt x="487738" y="212366"/>
                    <a:pt x="470491" y="202018"/>
                  </a:cubicBezTo>
                  <a:cubicBezTo>
                    <a:pt x="468342" y="200729"/>
                    <a:pt x="467416" y="197823"/>
                    <a:pt x="465174" y="196702"/>
                  </a:cubicBezTo>
                  <a:cubicBezTo>
                    <a:pt x="461907" y="195068"/>
                    <a:pt x="458041" y="195094"/>
                    <a:pt x="454542" y="194044"/>
                  </a:cubicBezTo>
                  <a:cubicBezTo>
                    <a:pt x="449174" y="192434"/>
                    <a:pt x="438593" y="188727"/>
                    <a:pt x="438593" y="188727"/>
                  </a:cubicBezTo>
                  <a:cubicBezTo>
                    <a:pt x="416003" y="196260"/>
                    <a:pt x="450106" y="182525"/>
                    <a:pt x="425302" y="207334"/>
                  </a:cubicBezTo>
                  <a:cubicBezTo>
                    <a:pt x="417727" y="214910"/>
                    <a:pt x="422071" y="211261"/>
                    <a:pt x="412012" y="217967"/>
                  </a:cubicBezTo>
                  <a:cubicBezTo>
                    <a:pt x="404478" y="240561"/>
                    <a:pt x="414986" y="213009"/>
                    <a:pt x="404037" y="231258"/>
                  </a:cubicBezTo>
                  <a:cubicBezTo>
                    <a:pt x="402596" y="233661"/>
                    <a:pt x="403129" y="237044"/>
                    <a:pt x="401379" y="239232"/>
                  </a:cubicBezTo>
                  <a:cubicBezTo>
                    <a:pt x="397632" y="243916"/>
                    <a:pt x="390682" y="245456"/>
                    <a:pt x="385430" y="247207"/>
                  </a:cubicBezTo>
                  <a:cubicBezTo>
                    <a:pt x="382788" y="244564"/>
                    <a:pt x="375217" y="237687"/>
                    <a:pt x="374798" y="233916"/>
                  </a:cubicBezTo>
                  <a:cubicBezTo>
                    <a:pt x="374203" y="228559"/>
                    <a:pt x="376492" y="223270"/>
                    <a:pt x="377456" y="217967"/>
                  </a:cubicBezTo>
                  <a:cubicBezTo>
                    <a:pt x="380022" y="203853"/>
                    <a:pt x="379083" y="207769"/>
                    <a:pt x="382772" y="196702"/>
                  </a:cubicBezTo>
                  <a:cubicBezTo>
                    <a:pt x="381886" y="186069"/>
                    <a:pt x="383944" y="174762"/>
                    <a:pt x="380114" y="164804"/>
                  </a:cubicBezTo>
                  <a:cubicBezTo>
                    <a:pt x="378802" y="161394"/>
                    <a:pt x="373047" y="162939"/>
                    <a:pt x="369481" y="162146"/>
                  </a:cubicBezTo>
                  <a:cubicBezTo>
                    <a:pt x="365071" y="161166"/>
                    <a:pt x="360621" y="160374"/>
                    <a:pt x="356191" y="159488"/>
                  </a:cubicBezTo>
                  <a:cubicBezTo>
                    <a:pt x="336698" y="160374"/>
                    <a:pt x="316874" y="158461"/>
                    <a:pt x="297712" y="162146"/>
                  </a:cubicBezTo>
                  <a:cubicBezTo>
                    <a:pt x="291161" y="163406"/>
                    <a:pt x="285818" y="176022"/>
                    <a:pt x="281763" y="180753"/>
                  </a:cubicBezTo>
                  <a:cubicBezTo>
                    <a:pt x="270950" y="193368"/>
                    <a:pt x="274242" y="190608"/>
                    <a:pt x="260498" y="194044"/>
                  </a:cubicBezTo>
                  <a:cubicBezTo>
                    <a:pt x="255182" y="192272"/>
                    <a:pt x="249032" y="192089"/>
                    <a:pt x="244549" y="188727"/>
                  </a:cubicBezTo>
                  <a:cubicBezTo>
                    <a:pt x="241631" y="186538"/>
                    <a:pt x="237904" y="174110"/>
                    <a:pt x="236574" y="170120"/>
                  </a:cubicBezTo>
                  <a:cubicBezTo>
                    <a:pt x="235688" y="154171"/>
                    <a:pt x="235362" y="138182"/>
                    <a:pt x="233916" y="122274"/>
                  </a:cubicBezTo>
                  <a:cubicBezTo>
                    <a:pt x="233585" y="118636"/>
                    <a:pt x="232697" y="114999"/>
                    <a:pt x="231258" y="111641"/>
                  </a:cubicBezTo>
                  <a:cubicBezTo>
                    <a:pt x="230000" y="108705"/>
                    <a:pt x="227371" y="106524"/>
                    <a:pt x="225942" y="103667"/>
                  </a:cubicBezTo>
                  <a:cubicBezTo>
                    <a:pt x="224689" y="101161"/>
                    <a:pt x="225564" y="97322"/>
                    <a:pt x="223284" y="95693"/>
                  </a:cubicBezTo>
                  <a:cubicBezTo>
                    <a:pt x="218724" y="92436"/>
                    <a:pt x="212651" y="92148"/>
                    <a:pt x="207335" y="90376"/>
                  </a:cubicBezTo>
                  <a:cubicBezTo>
                    <a:pt x="192587" y="85460"/>
                    <a:pt x="202130" y="88064"/>
                    <a:pt x="178095" y="85060"/>
                  </a:cubicBezTo>
                  <a:lnTo>
                    <a:pt x="146198" y="74427"/>
                  </a:lnTo>
                  <a:cubicBezTo>
                    <a:pt x="146197" y="74427"/>
                    <a:pt x="130250" y="69112"/>
                    <a:pt x="130249" y="69111"/>
                  </a:cubicBezTo>
                  <a:cubicBezTo>
                    <a:pt x="127591" y="67339"/>
                    <a:pt x="125211" y="65053"/>
                    <a:pt x="122274" y="63795"/>
                  </a:cubicBezTo>
                  <a:cubicBezTo>
                    <a:pt x="118916" y="62356"/>
                    <a:pt x="115155" y="62141"/>
                    <a:pt x="111642" y="61137"/>
                  </a:cubicBezTo>
                  <a:cubicBezTo>
                    <a:pt x="108948" y="60367"/>
                    <a:pt x="106325" y="59365"/>
                    <a:pt x="103667" y="58479"/>
                  </a:cubicBezTo>
                  <a:cubicBezTo>
                    <a:pt x="101895" y="49618"/>
                    <a:pt x="100383" y="40702"/>
                    <a:pt x="98351" y="31897"/>
                  </a:cubicBezTo>
                  <a:cubicBezTo>
                    <a:pt x="91297" y="1329"/>
                    <a:pt x="71366" y="23022"/>
                    <a:pt x="23923" y="21265"/>
                  </a:cubicBezTo>
                  <a:cubicBezTo>
                    <a:pt x="21265" y="20379"/>
                    <a:pt x="18280" y="20161"/>
                    <a:pt x="15949" y="18607"/>
                  </a:cubicBezTo>
                  <a:cubicBezTo>
                    <a:pt x="8654" y="13744"/>
                    <a:pt x="7562" y="9197"/>
                    <a:pt x="2658" y="2658"/>
                  </a:cubicBezTo>
                  <a:cubicBezTo>
                    <a:pt x="1906" y="1656"/>
                    <a:pt x="886" y="886"/>
                    <a:pt x="0"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prstClr val="white">
                      <a:lumMod val="95000"/>
                    </a:prstClr>
                  </a:solidFill>
                  <a:effectLst>
                    <a:outerShdw blurRad="38100" dist="38100" dir="2700000" algn="tl">
                      <a:srgbClr val="000000">
                        <a:alpha val="43137"/>
                      </a:srgbClr>
                    </a:outerShdw>
                  </a:effectLst>
                </a:rPr>
                <a:t> </a:t>
              </a:r>
              <a:endParaRPr lang="fr-FR" dirty="0">
                <a:solidFill>
                  <a:prstClr val="white">
                    <a:lumMod val="95000"/>
                  </a:prstClr>
                </a:solidFill>
                <a:effectLst>
                  <a:outerShdw blurRad="38100" dist="38100" dir="2700000" algn="tl">
                    <a:srgbClr val="000000">
                      <a:alpha val="43137"/>
                    </a:srgbClr>
                  </a:outerShdw>
                </a:effectLst>
              </a:endParaRPr>
            </a:p>
          </p:txBody>
        </p:sp>
        <p:sp>
          <p:nvSpPr>
            <p:cNvPr id="14" name="Forme libre 13"/>
            <p:cNvSpPr/>
            <p:nvPr/>
          </p:nvSpPr>
          <p:spPr>
            <a:xfrm>
              <a:off x="2989826" y="544919"/>
              <a:ext cx="2222821" cy="1329446"/>
            </a:xfrm>
            <a:custGeom>
              <a:avLst/>
              <a:gdLst>
                <a:gd name="connsiteX0" fmla="*/ 253104 w 2222821"/>
                <a:gd name="connsiteY0" fmla="*/ 1305146 h 1329446"/>
                <a:gd name="connsiteX1" fmla="*/ 239814 w 2222821"/>
                <a:gd name="connsiteY1" fmla="*/ 1294514 h 1329446"/>
                <a:gd name="connsiteX2" fmla="*/ 234497 w 2222821"/>
                <a:gd name="connsiteY2" fmla="*/ 1289197 h 1329446"/>
                <a:gd name="connsiteX3" fmla="*/ 223865 w 2222821"/>
                <a:gd name="connsiteY3" fmla="*/ 1286539 h 1329446"/>
                <a:gd name="connsiteX4" fmla="*/ 210574 w 2222821"/>
                <a:gd name="connsiteY4" fmla="*/ 1278565 h 1329446"/>
                <a:gd name="connsiteX5" fmla="*/ 194625 w 2222821"/>
                <a:gd name="connsiteY5" fmla="*/ 1270590 h 1329446"/>
                <a:gd name="connsiteX6" fmla="*/ 176018 w 2222821"/>
                <a:gd name="connsiteY6" fmla="*/ 1275907 h 1329446"/>
                <a:gd name="connsiteX7" fmla="*/ 173360 w 2222821"/>
                <a:gd name="connsiteY7" fmla="*/ 1283881 h 1329446"/>
                <a:gd name="connsiteX8" fmla="*/ 168044 w 2222821"/>
                <a:gd name="connsiteY8" fmla="*/ 1291855 h 1329446"/>
                <a:gd name="connsiteX9" fmla="*/ 165386 w 2222821"/>
                <a:gd name="connsiteY9" fmla="*/ 1326411 h 1329446"/>
                <a:gd name="connsiteX10" fmla="*/ 128172 w 2222821"/>
                <a:gd name="connsiteY10" fmla="*/ 1326411 h 1329446"/>
                <a:gd name="connsiteX11" fmla="*/ 117539 w 2222821"/>
                <a:gd name="connsiteY11" fmla="*/ 1299830 h 1329446"/>
                <a:gd name="connsiteX12" fmla="*/ 114881 w 2222821"/>
                <a:gd name="connsiteY12" fmla="*/ 1291855 h 1329446"/>
                <a:gd name="connsiteX13" fmla="*/ 112223 w 2222821"/>
                <a:gd name="connsiteY13" fmla="*/ 1281223 h 1329446"/>
                <a:gd name="connsiteX14" fmla="*/ 106907 w 2222821"/>
                <a:gd name="connsiteY14" fmla="*/ 1273248 h 1329446"/>
                <a:gd name="connsiteX15" fmla="*/ 98932 w 2222821"/>
                <a:gd name="connsiteY15" fmla="*/ 1267932 h 1329446"/>
                <a:gd name="connsiteX16" fmla="*/ 96274 w 2222821"/>
                <a:gd name="connsiteY16" fmla="*/ 1259958 h 1329446"/>
                <a:gd name="connsiteX17" fmla="*/ 90958 w 2222821"/>
                <a:gd name="connsiteY17" fmla="*/ 1254641 h 1329446"/>
                <a:gd name="connsiteX18" fmla="*/ 82983 w 2222821"/>
                <a:gd name="connsiteY18" fmla="*/ 1244009 h 1329446"/>
                <a:gd name="connsiteX19" fmla="*/ 77667 w 2222821"/>
                <a:gd name="connsiteY19" fmla="*/ 1236034 h 1329446"/>
                <a:gd name="connsiteX20" fmla="*/ 69693 w 2222821"/>
                <a:gd name="connsiteY20" fmla="*/ 1220086 h 1329446"/>
                <a:gd name="connsiteX21" fmla="*/ 61718 w 2222821"/>
                <a:gd name="connsiteY21" fmla="*/ 1217428 h 1329446"/>
                <a:gd name="connsiteX22" fmla="*/ 59060 w 2222821"/>
                <a:gd name="connsiteY22" fmla="*/ 1209453 h 1329446"/>
                <a:gd name="connsiteX23" fmla="*/ 43111 w 2222821"/>
                <a:gd name="connsiteY23" fmla="*/ 1201479 h 1329446"/>
                <a:gd name="connsiteX24" fmla="*/ 37795 w 2222821"/>
                <a:gd name="connsiteY24" fmla="*/ 1193504 h 1329446"/>
                <a:gd name="connsiteX25" fmla="*/ 27162 w 2222821"/>
                <a:gd name="connsiteY25" fmla="*/ 1190846 h 1329446"/>
                <a:gd name="connsiteX26" fmla="*/ 19188 w 2222821"/>
                <a:gd name="connsiteY26" fmla="*/ 1188188 h 1329446"/>
                <a:gd name="connsiteX27" fmla="*/ 8555 w 2222821"/>
                <a:gd name="connsiteY27" fmla="*/ 1185530 h 1329446"/>
                <a:gd name="connsiteX28" fmla="*/ 581 w 2222821"/>
                <a:gd name="connsiteY28" fmla="*/ 1182872 h 1329446"/>
                <a:gd name="connsiteX29" fmla="*/ 48427 w 2222821"/>
                <a:gd name="connsiteY29" fmla="*/ 1185530 h 1329446"/>
                <a:gd name="connsiteX30" fmla="*/ 82983 w 2222821"/>
                <a:gd name="connsiteY30" fmla="*/ 1193504 h 1329446"/>
                <a:gd name="connsiteX31" fmla="*/ 88300 w 2222821"/>
                <a:gd name="connsiteY31" fmla="*/ 1198821 h 1329446"/>
                <a:gd name="connsiteX32" fmla="*/ 104248 w 2222821"/>
                <a:gd name="connsiteY32" fmla="*/ 1204137 h 1329446"/>
                <a:gd name="connsiteX33" fmla="*/ 133488 w 2222821"/>
                <a:gd name="connsiteY33" fmla="*/ 1201479 h 1329446"/>
                <a:gd name="connsiteX34" fmla="*/ 141462 w 2222821"/>
                <a:gd name="connsiteY34" fmla="*/ 1198821 h 1329446"/>
                <a:gd name="connsiteX35" fmla="*/ 154753 w 2222821"/>
                <a:gd name="connsiteY35" fmla="*/ 1188188 h 1329446"/>
                <a:gd name="connsiteX36" fmla="*/ 162727 w 2222821"/>
                <a:gd name="connsiteY36" fmla="*/ 1172239 h 1329446"/>
                <a:gd name="connsiteX37" fmla="*/ 160069 w 2222821"/>
                <a:gd name="connsiteY37" fmla="*/ 1158948 h 1329446"/>
                <a:gd name="connsiteX38" fmla="*/ 157411 w 2222821"/>
                <a:gd name="connsiteY38" fmla="*/ 1150974 h 1329446"/>
                <a:gd name="connsiteX39" fmla="*/ 141462 w 2222821"/>
                <a:gd name="connsiteY39" fmla="*/ 1143000 h 1329446"/>
                <a:gd name="connsiteX40" fmla="*/ 138804 w 2222821"/>
                <a:gd name="connsiteY40" fmla="*/ 1135025 h 1329446"/>
                <a:gd name="connsiteX41" fmla="*/ 130830 w 2222821"/>
                <a:gd name="connsiteY41" fmla="*/ 1132367 h 1329446"/>
                <a:gd name="connsiteX42" fmla="*/ 122855 w 2222821"/>
                <a:gd name="connsiteY42" fmla="*/ 1127051 h 1329446"/>
                <a:gd name="connsiteX43" fmla="*/ 112223 w 2222821"/>
                <a:gd name="connsiteY43" fmla="*/ 1124393 h 1329446"/>
                <a:gd name="connsiteX44" fmla="*/ 104248 w 2222821"/>
                <a:gd name="connsiteY44" fmla="*/ 1121734 h 1329446"/>
                <a:gd name="connsiteX45" fmla="*/ 101590 w 2222821"/>
                <a:gd name="connsiteY45" fmla="*/ 1103128 h 1329446"/>
                <a:gd name="connsiteX46" fmla="*/ 117539 w 2222821"/>
                <a:gd name="connsiteY46" fmla="*/ 1097811 h 1329446"/>
                <a:gd name="connsiteX47" fmla="*/ 173360 w 2222821"/>
                <a:gd name="connsiteY47" fmla="*/ 1092495 h 1329446"/>
                <a:gd name="connsiteX48" fmla="*/ 176018 w 2222821"/>
                <a:gd name="connsiteY48" fmla="*/ 1084521 h 1329446"/>
                <a:gd name="connsiteX49" fmla="*/ 168044 w 2222821"/>
                <a:gd name="connsiteY49" fmla="*/ 1057939 h 1329446"/>
                <a:gd name="connsiteX50" fmla="*/ 160069 w 2222821"/>
                <a:gd name="connsiteY50" fmla="*/ 1055281 h 1329446"/>
                <a:gd name="connsiteX51" fmla="*/ 149437 w 2222821"/>
                <a:gd name="connsiteY51" fmla="*/ 1041990 h 1329446"/>
                <a:gd name="connsiteX52" fmla="*/ 133488 w 2222821"/>
                <a:gd name="connsiteY52" fmla="*/ 1036674 h 1329446"/>
                <a:gd name="connsiteX53" fmla="*/ 37795 w 2222821"/>
                <a:gd name="connsiteY53" fmla="*/ 1031358 h 1329446"/>
                <a:gd name="connsiteX54" fmla="*/ 35137 w 2222821"/>
                <a:gd name="connsiteY54" fmla="*/ 1023383 h 1329446"/>
                <a:gd name="connsiteX55" fmla="*/ 27162 w 2222821"/>
                <a:gd name="connsiteY55" fmla="*/ 1018067 h 1329446"/>
                <a:gd name="connsiteX56" fmla="*/ 24504 w 2222821"/>
                <a:gd name="connsiteY56" fmla="*/ 1004776 h 1329446"/>
                <a:gd name="connsiteX57" fmla="*/ 27162 w 2222821"/>
                <a:gd name="connsiteY57" fmla="*/ 978195 h 1329446"/>
                <a:gd name="connsiteX58" fmla="*/ 37795 w 2222821"/>
                <a:gd name="connsiteY58" fmla="*/ 967562 h 1329446"/>
                <a:gd name="connsiteX59" fmla="*/ 45769 w 2222821"/>
                <a:gd name="connsiteY59" fmla="*/ 962246 h 1329446"/>
                <a:gd name="connsiteX60" fmla="*/ 98932 w 2222821"/>
                <a:gd name="connsiteY60" fmla="*/ 954272 h 1329446"/>
                <a:gd name="connsiteX61" fmla="*/ 106907 w 2222821"/>
                <a:gd name="connsiteY61" fmla="*/ 940981 h 1329446"/>
                <a:gd name="connsiteX62" fmla="*/ 112223 w 2222821"/>
                <a:gd name="connsiteY62" fmla="*/ 930348 h 1329446"/>
                <a:gd name="connsiteX63" fmla="*/ 120197 w 2222821"/>
                <a:gd name="connsiteY63" fmla="*/ 925032 h 1329446"/>
                <a:gd name="connsiteX64" fmla="*/ 133488 w 2222821"/>
                <a:gd name="connsiteY64" fmla="*/ 917058 h 1329446"/>
                <a:gd name="connsiteX65" fmla="*/ 138804 w 2222821"/>
                <a:gd name="connsiteY65" fmla="*/ 911741 h 1329446"/>
                <a:gd name="connsiteX66" fmla="*/ 176018 w 2222821"/>
                <a:gd name="connsiteY66" fmla="*/ 906425 h 1329446"/>
                <a:gd name="connsiteX67" fmla="*/ 213232 w 2222821"/>
                <a:gd name="connsiteY67" fmla="*/ 909083 h 1329446"/>
                <a:gd name="connsiteX68" fmla="*/ 234497 w 2222821"/>
                <a:gd name="connsiteY68" fmla="*/ 917058 h 1329446"/>
                <a:gd name="connsiteX69" fmla="*/ 250446 w 2222821"/>
                <a:gd name="connsiteY69" fmla="*/ 919716 h 1329446"/>
                <a:gd name="connsiteX70" fmla="*/ 261079 w 2222821"/>
                <a:gd name="connsiteY70" fmla="*/ 922374 h 1329446"/>
                <a:gd name="connsiteX71" fmla="*/ 367404 w 2222821"/>
                <a:gd name="connsiteY71" fmla="*/ 919716 h 1329446"/>
                <a:gd name="connsiteX72" fmla="*/ 375379 w 2222821"/>
                <a:gd name="connsiteY72" fmla="*/ 914400 h 1329446"/>
                <a:gd name="connsiteX73" fmla="*/ 388669 w 2222821"/>
                <a:gd name="connsiteY73" fmla="*/ 911741 h 1329446"/>
                <a:gd name="connsiteX74" fmla="*/ 404618 w 2222821"/>
                <a:gd name="connsiteY74" fmla="*/ 906425 h 1329446"/>
                <a:gd name="connsiteX75" fmla="*/ 409934 w 2222821"/>
                <a:gd name="connsiteY75" fmla="*/ 895793 h 1329446"/>
                <a:gd name="connsiteX76" fmla="*/ 420567 w 2222821"/>
                <a:gd name="connsiteY76" fmla="*/ 893134 h 1329446"/>
                <a:gd name="connsiteX77" fmla="*/ 425883 w 2222821"/>
                <a:gd name="connsiteY77" fmla="*/ 877186 h 1329446"/>
                <a:gd name="connsiteX78" fmla="*/ 431200 w 2222821"/>
                <a:gd name="connsiteY78" fmla="*/ 871869 h 1329446"/>
                <a:gd name="connsiteX79" fmla="*/ 441832 w 2222821"/>
                <a:gd name="connsiteY79" fmla="*/ 858579 h 1329446"/>
                <a:gd name="connsiteX80" fmla="*/ 444490 w 2222821"/>
                <a:gd name="connsiteY80" fmla="*/ 850604 h 1329446"/>
                <a:gd name="connsiteX81" fmla="*/ 460439 w 2222821"/>
                <a:gd name="connsiteY81" fmla="*/ 845288 h 1329446"/>
                <a:gd name="connsiteX82" fmla="*/ 468414 w 2222821"/>
                <a:gd name="connsiteY82" fmla="*/ 839972 h 1329446"/>
                <a:gd name="connsiteX83" fmla="*/ 494995 w 2222821"/>
                <a:gd name="connsiteY83" fmla="*/ 834655 h 1329446"/>
                <a:gd name="connsiteX84" fmla="*/ 582714 w 2222821"/>
                <a:gd name="connsiteY84" fmla="*/ 839972 h 1329446"/>
                <a:gd name="connsiteX85" fmla="*/ 590688 w 2222821"/>
                <a:gd name="connsiteY85" fmla="*/ 842630 h 1329446"/>
                <a:gd name="connsiteX86" fmla="*/ 601321 w 2222821"/>
                <a:gd name="connsiteY86" fmla="*/ 845288 h 1329446"/>
                <a:gd name="connsiteX87" fmla="*/ 609295 w 2222821"/>
                <a:gd name="connsiteY87" fmla="*/ 850604 h 1329446"/>
                <a:gd name="connsiteX88" fmla="*/ 630560 w 2222821"/>
                <a:gd name="connsiteY88" fmla="*/ 874528 h 1329446"/>
                <a:gd name="connsiteX89" fmla="*/ 635876 w 2222821"/>
                <a:gd name="connsiteY89" fmla="*/ 882502 h 1329446"/>
                <a:gd name="connsiteX90" fmla="*/ 641193 w 2222821"/>
                <a:gd name="connsiteY90" fmla="*/ 893134 h 1329446"/>
                <a:gd name="connsiteX91" fmla="*/ 646509 w 2222821"/>
                <a:gd name="connsiteY91" fmla="*/ 909083 h 1329446"/>
                <a:gd name="connsiteX92" fmla="*/ 659800 w 2222821"/>
                <a:gd name="connsiteY92" fmla="*/ 919716 h 1329446"/>
                <a:gd name="connsiteX93" fmla="*/ 670432 w 2222821"/>
                <a:gd name="connsiteY93" fmla="*/ 933007 h 1329446"/>
                <a:gd name="connsiteX94" fmla="*/ 673090 w 2222821"/>
                <a:gd name="connsiteY94" fmla="*/ 940981 h 1329446"/>
                <a:gd name="connsiteX95" fmla="*/ 678407 w 2222821"/>
                <a:gd name="connsiteY95" fmla="*/ 946297 h 1329446"/>
                <a:gd name="connsiteX96" fmla="*/ 689039 w 2222821"/>
                <a:gd name="connsiteY96" fmla="*/ 956930 h 1329446"/>
                <a:gd name="connsiteX97" fmla="*/ 702330 w 2222821"/>
                <a:gd name="connsiteY97" fmla="*/ 967562 h 1329446"/>
                <a:gd name="connsiteX98" fmla="*/ 707646 w 2222821"/>
                <a:gd name="connsiteY98" fmla="*/ 972879 h 1329446"/>
                <a:gd name="connsiteX99" fmla="*/ 715621 w 2222821"/>
                <a:gd name="connsiteY99" fmla="*/ 978195 h 1329446"/>
                <a:gd name="connsiteX100" fmla="*/ 718279 w 2222821"/>
                <a:gd name="connsiteY100" fmla="*/ 986169 h 1329446"/>
                <a:gd name="connsiteX101" fmla="*/ 744860 w 2222821"/>
                <a:gd name="connsiteY101" fmla="*/ 994144 h 1329446"/>
                <a:gd name="connsiteX102" fmla="*/ 766125 w 2222821"/>
                <a:gd name="connsiteY102" fmla="*/ 991486 h 1329446"/>
                <a:gd name="connsiteX103" fmla="*/ 768783 w 2222821"/>
                <a:gd name="connsiteY103" fmla="*/ 980853 h 1329446"/>
                <a:gd name="connsiteX104" fmla="*/ 771441 w 2222821"/>
                <a:gd name="connsiteY104" fmla="*/ 972879 h 1329446"/>
                <a:gd name="connsiteX105" fmla="*/ 774100 w 2222821"/>
                <a:gd name="connsiteY105" fmla="*/ 962246 h 1329446"/>
                <a:gd name="connsiteX106" fmla="*/ 776758 w 2222821"/>
                <a:gd name="connsiteY106" fmla="*/ 954272 h 1329446"/>
                <a:gd name="connsiteX107" fmla="*/ 784732 w 2222821"/>
                <a:gd name="connsiteY107" fmla="*/ 951614 h 1329446"/>
                <a:gd name="connsiteX108" fmla="*/ 808655 w 2222821"/>
                <a:gd name="connsiteY108" fmla="*/ 948955 h 1329446"/>
                <a:gd name="connsiteX109" fmla="*/ 840553 w 2222821"/>
                <a:gd name="connsiteY109" fmla="*/ 951614 h 1329446"/>
                <a:gd name="connsiteX110" fmla="*/ 856502 w 2222821"/>
                <a:gd name="connsiteY110" fmla="*/ 956930 h 1329446"/>
                <a:gd name="connsiteX111" fmla="*/ 869793 w 2222821"/>
                <a:gd name="connsiteY111" fmla="*/ 970221 h 1329446"/>
                <a:gd name="connsiteX112" fmla="*/ 877767 w 2222821"/>
                <a:gd name="connsiteY112" fmla="*/ 972879 h 1329446"/>
                <a:gd name="connsiteX113" fmla="*/ 901690 w 2222821"/>
                <a:gd name="connsiteY113" fmla="*/ 986169 h 1329446"/>
                <a:gd name="connsiteX114" fmla="*/ 941562 w 2222821"/>
                <a:gd name="connsiteY114" fmla="*/ 975537 h 1329446"/>
                <a:gd name="connsiteX115" fmla="*/ 946879 w 2222821"/>
                <a:gd name="connsiteY115" fmla="*/ 970221 h 1329446"/>
                <a:gd name="connsiteX116" fmla="*/ 949537 w 2222821"/>
                <a:gd name="connsiteY116" fmla="*/ 962246 h 1329446"/>
                <a:gd name="connsiteX117" fmla="*/ 965486 w 2222821"/>
                <a:gd name="connsiteY117" fmla="*/ 956930 h 1329446"/>
                <a:gd name="connsiteX118" fmla="*/ 997383 w 2222821"/>
                <a:gd name="connsiteY118" fmla="*/ 959588 h 1329446"/>
                <a:gd name="connsiteX119" fmla="*/ 1002700 w 2222821"/>
                <a:gd name="connsiteY119" fmla="*/ 964904 h 1329446"/>
                <a:gd name="connsiteX120" fmla="*/ 1021307 w 2222821"/>
                <a:gd name="connsiteY120" fmla="*/ 972879 h 1329446"/>
                <a:gd name="connsiteX121" fmla="*/ 1037255 w 2222821"/>
                <a:gd name="connsiteY121" fmla="*/ 986169 h 1329446"/>
                <a:gd name="connsiteX122" fmla="*/ 1042572 w 2222821"/>
                <a:gd name="connsiteY122" fmla="*/ 991486 h 1329446"/>
                <a:gd name="connsiteX123" fmla="*/ 1050546 w 2222821"/>
                <a:gd name="connsiteY123" fmla="*/ 994144 h 1329446"/>
                <a:gd name="connsiteX124" fmla="*/ 1058521 w 2222821"/>
                <a:gd name="connsiteY124" fmla="*/ 999460 h 1329446"/>
                <a:gd name="connsiteX125" fmla="*/ 1066495 w 2222821"/>
                <a:gd name="connsiteY125" fmla="*/ 1002118 h 1329446"/>
                <a:gd name="connsiteX126" fmla="*/ 1106367 w 2222821"/>
                <a:gd name="connsiteY126" fmla="*/ 1007434 h 1329446"/>
                <a:gd name="connsiteX127" fmla="*/ 1159530 w 2222821"/>
                <a:gd name="connsiteY127" fmla="*/ 996802 h 1329446"/>
                <a:gd name="connsiteX128" fmla="*/ 1154214 w 2222821"/>
                <a:gd name="connsiteY128" fmla="*/ 988828 h 1329446"/>
                <a:gd name="connsiteX129" fmla="*/ 1151555 w 2222821"/>
                <a:gd name="connsiteY129" fmla="*/ 978195 h 1329446"/>
                <a:gd name="connsiteX130" fmla="*/ 1143581 w 2222821"/>
                <a:gd name="connsiteY130" fmla="*/ 975537 h 1329446"/>
                <a:gd name="connsiteX131" fmla="*/ 1135607 w 2222821"/>
                <a:gd name="connsiteY131" fmla="*/ 967562 h 1329446"/>
                <a:gd name="connsiteX132" fmla="*/ 1132948 w 2222821"/>
                <a:gd name="connsiteY132" fmla="*/ 959588 h 1329446"/>
                <a:gd name="connsiteX133" fmla="*/ 1124974 w 2222821"/>
                <a:gd name="connsiteY133" fmla="*/ 956930 h 1329446"/>
                <a:gd name="connsiteX134" fmla="*/ 1119658 w 2222821"/>
                <a:gd name="connsiteY134" fmla="*/ 940981 h 1329446"/>
                <a:gd name="connsiteX135" fmla="*/ 1117000 w 2222821"/>
                <a:gd name="connsiteY135" fmla="*/ 933007 h 1329446"/>
                <a:gd name="connsiteX136" fmla="*/ 1114341 w 2222821"/>
                <a:gd name="connsiteY136" fmla="*/ 919716 h 1329446"/>
                <a:gd name="connsiteX137" fmla="*/ 1109025 w 2222821"/>
                <a:gd name="connsiteY137" fmla="*/ 909083 h 1329446"/>
                <a:gd name="connsiteX138" fmla="*/ 1106367 w 2222821"/>
                <a:gd name="connsiteY138" fmla="*/ 901109 h 1329446"/>
                <a:gd name="connsiteX139" fmla="*/ 1103709 w 2222821"/>
                <a:gd name="connsiteY139" fmla="*/ 890476 h 1329446"/>
                <a:gd name="connsiteX140" fmla="*/ 1098393 w 2222821"/>
                <a:gd name="connsiteY140" fmla="*/ 882502 h 1329446"/>
                <a:gd name="connsiteX141" fmla="*/ 1103709 w 2222821"/>
                <a:gd name="connsiteY141" fmla="*/ 831997 h 1329446"/>
                <a:gd name="connsiteX142" fmla="*/ 1106367 w 2222821"/>
                <a:gd name="connsiteY142" fmla="*/ 824023 h 1329446"/>
                <a:gd name="connsiteX143" fmla="*/ 1114341 w 2222821"/>
                <a:gd name="connsiteY143" fmla="*/ 813390 h 1329446"/>
                <a:gd name="connsiteX144" fmla="*/ 1119658 w 2222821"/>
                <a:gd name="connsiteY144" fmla="*/ 789467 h 1329446"/>
                <a:gd name="connsiteX145" fmla="*/ 1117000 w 2222821"/>
                <a:gd name="connsiteY145" fmla="*/ 770860 h 1329446"/>
                <a:gd name="connsiteX146" fmla="*/ 1114341 w 2222821"/>
                <a:gd name="connsiteY146" fmla="*/ 762886 h 1329446"/>
                <a:gd name="connsiteX147" fmla="*/ 1109025 w 2222821"/>
                <a:gd name="connsiteY147" fmla="*/ 757569 h 1329446"/>
                <a:gd name="connsiteX148" fmla="*/ 1103709 w 2222821"/>
                <a:gd name="connsiteY148" fmla="*/ 749595 h 1329446"/>
                <a:gd name="connsiteX149" fmla="*/ 1101051 w 2222821"/>
                <a:gd name="connsiteY149" fmla="*/ 738962 h 1329446"/>
                <a:gd name="connsiteX150" fmla="*/ 1087760 w 2222821"/>
                <a:gd name="connsiteY150" fmla="*/ 725672 h 1329446"/>
                <a:gd name="connsiteX151" fmla="*/ 1082444 w 2222821"/>
                <a:gd name="connsiteY151" fmla="*/ 709723 h 1329446"/>
                <a:gd name="connsiteX152" fmla="*/ 1079786 w 2222821"/>
                <a:gd name="connsiteY152" fmla="*/ 701748 h 1329446"/>
                <a:gd name="connsiteX153" fmla="*/ 1071811 w 2222821"/>
                <a:gd name="connsiteY153" fmla="*/ 696432 h 1329446"/>
                <a:gd name="connsiteX154" fmla="*/ 1063837 w 2222821"/>
                <a:gd name="connsiteY154" fmla="*/ 675167 h 1329446"/>
                <a:gd name="connsiteX155" fmla="*/ 1053204 w 2222821"/>
                <a:gd name="connsiteY155" fmla="*/ 640611 h 1329446"/>
                <a:gd name="connsiteX156" fmla="*/ 1047888 w 2222821"/>
                <a:gd name="connsiteY156" fmla="*/ 606055 h 1329446"/>
                <a:gd name="connsiteX157" fmla="*/ 1045230 w 2222821"/>
                <a:gd name="connsiteY157" fmla="*/ 592765 h 1329446"/>
                <a:gd name="connsiteX158" fmla="*/ 1042572 w 2222821"/>
                <a:gd name="connsiteY158" fmla="*/ 584790 h 1329446"/>
                <a:gd name="connsiteX159" fmla="*/ 1034597 w 2222821"/>
                <a:gd name="connsiteY159" fmla="*/ 568841 h 1329446"/>
                <a:gd name="connsiteX160" fmla="*/ 1031939 w 2222821"/>
                <a:gd name="connsiteY160" fmla="*/ 539602 h 1329446"/>
                <a:gd name="connsiteX161" fmla="*/ 1037255 w 2222821"/>
                <a:gd name="connsiteY161" fmla="*/ 531628 h 1329446"/>
                <a:gd name="connsiteX162" fmla="*/ 1031939 w 2222821"/>
                <a:gd name="connsiteY162" fmla="*/ 486439 h 1329446"/>
                <a:gd name="connsiteX163" fmla="*/ 1026623 w 2222821"/>
                <a:gd name="connsiteY163" fmla="*/ 478465 h 1329446"/>
                <a:gd name="connsiteX164" fmla="*/ 1023965 w 2222821"/>
                <a:gd name="connsiteY164" fmla="*/ 470490 h 1329446"/>
                <a:gd name="connsiteX165" fmla="*/ 1018648 w 2222821"/>
                <a:gd name="connsiteY165" fmla="*/ 457200 h 1329446"/>
                <a:gd name="connsiteX166" fmla="*/ 1037255 w 2222821"/>
                <a:gd name="connsiteY166" fmla="*/ 462516 h 1329446"/>
                <a:gd name="connsiteX167" fmla="*/ 1055862 w 2222821"/>
                <a:gd name="connsiteY167" fmla="*/ 470490 h 1329446"/>
                <a:gd name="connsiteX168" fmla="*/ 1061179 w 2222821"/>
                <a:gd name="connsiteY168" fmla="*/ 475807 h 1329446"/>
                <a:gd name="connsiteX169" fmla="*/ 1077127 w 2222821"/>
                <a:gd name="connsiteY169" fmla="*/ 483781 h 1329446"/>
                <a:gd name="connsiteX170" fmla="*/ 1093076 w 2222821"/>
                <a:gd name="connsiteY170" fmla="*/ 494414 h 1329446"/>
                <a:gd name="connsiteX171" fmla="*/ 1098393 w 2222821"/>
                <a:gd name="connsiteY171" fmla="*/ 499730 h 1329446"/>
                <a:gd name="connsiteX172" fmla="*/ 1114341 w 2222821"/>
                <a:gd name="connsiteY172" fmla="*/ 505046 h 1329446"/>
                <a:gd name="connsiteX173" fmla="*/ 1132948 w 2222821"/>
                <a:gd name="connsiteY173" fmla="*/ 497072 h 1329446"/>
                <a:gd name="connsiteX174" fmla="*/ 1148897 w 2222821"/>
                <a:gd name="connsiteY174" fmla="*/ 491755 h 1329446"/>
                <a:gd name="connsiteX175" fmla="*/ 1167504 w 2222821"/>
                <a:gd name="connsiteY175" fmla="*/ 486439 h 1329446"/>
                <a:gd name="connsiteX176" fmla="*/ 1175479 w 2222821"/>
                <a:gd name="connsiteY176" fmla="*/ 483781 h 1329446"/>
                <a:gd name="connsiteX177" fmla="*/ 1183453 w 2222821"/>
                <a:gd name="connsiteY177" fmla="*/ 478465 h 1329446"/>
                <a:gd name="connsiteX178" fmla="*/ 1212693 w 2222821"/>
                <a:gd name="connsiteY178" fmla="*/ 481123 h 1329446"/>
                <a:gd name="connsiteX179" fmla="*/ 1233958 w 2222821"/>
                <a:gd name="connsiteY179" fmla="*/ 507704 h 1329446"/>
                <a:gd name="connsiteX180" fmla="*/ 1239274 w 2222821"/>
                <a:gd name="connsiteY180" fmla="*/ 528969 h 1329446"/>
                <a:gd name="connsiteX181" fmla="*/ 1239274 w 2222821"/>
                <a:gd name="connsiteY181" fmla="*/ 624662 h 1329446"/>
                <a:gd name="connsiteX182" fmla="*/ 1257881 w 2222821"/>
                <a:gd name="connsiteY182" fmla="*/ 640611 h 1329446"/>
                <a:gd name="connsiteX183" fmla="*/ 1284462 w 2222821"/>
                <a:gd name="connsiteY183" fmla="*/ 637953 h 1329446"/>
                <a:gd name="connsiteX184" fmla="*/ 1292437 w 2222821"/>
                <a:gd name="connsiteY184" fmla="*/ 635295 h 1329446"/>
                <a:gd name="connsiteX185" fmla="*/ 1313702 w 2222821"/>
                <a:gd name="connsiteY185" fmla="*/ 637953 h 1329446"/>
                <a:gd name="connsiteX186" fmla="*/ 1332309 w 2222821"/>
                <a:gd name="connsiteY186" fmla="*/ 643269 h 1329446"/>
                <a:gd name="connsiteX187" fmla="*/ 1337625 w 2222821"/>
                <a:gd name="connsiteY187" fmla="*/ 648586 h 1329446"/>
                <a:gd name="connsiteX188" fmla="*/ 1345600 w 2222821"/>
                <a:gd name="connsiteY188" fmla="*/ 651244 h 1329446"/>
                <a:gd name="connsiteX189" fmla="*/ 1364207 w 2222821"/>
                <a:gd name="connsiteY189" fmla="*/ 659218 h 1329446"/>
                <a:gd name="connsiteX190" fmla="*/ 1398762 w 2222821"/>
                <a:gd name="connsiteY190" fmla="*/ 661876 h 1329446"/>
                <a:gd name="connsiteX191" fmla="*/ 1486481 w 2222821"/>
                <a:gd name="connsiteY191" fmla="*/ 669851 h 1329446"/>
                <a:gd name="connsiteX192" fmla="*/ 1515721 w 2222821"/>
                <a:gd name="connsiteY192" fmla="*/ 672509 h 1329446"/>
                <a:gd name="connsiteX193" fmla="*/ 1526353 w 2222821"/>
                <a:gd name="connsiteY193" fmla="*/ 675167 h 1329446"/>
                <a:gd name="connsiteX194" fmla="*/ 1552934 w 2222821"/>
                <a:gd name="connsiteY194" fmla="*/ 680483 h 1329446"/>
                <a:gd name="connsiteX195" fmla="*/ 1560909 w 2222821"/>
                <a:gd name="connsiteY195" fmla="*/ 685800 h 1329446"/>
                <a:gd name="connsiteX196" fmla="*/ 1574200 w 2222821"/>
                <a:gd name="connsiteY196" fmla="*/ 688458 h 1329446"/>
                <a:gd name="connsiteX197" fmla="*/ 1603439 w 2222821"/>
                <a:gd name="connsiteY197" fmla="*/ 693774 h 1329446"/>
                <a:gd name="connsiteX198" fmla="*/ 1648627 w 2222821"/>
                <a:gd name="connsiteY198" fmla="*/ 691116 h 1329446"/>
                <a:gd name="connsiteX199" fmla="*/ 1653944 w 2222821"/>
                <a:gd name="connsiteY199" fmla="*/ 683141 h 1329446"/>
                <a:gd name="connsiteX200" fmla="*/ 1664576 w 2222821"/>
                <a:gd name="connsiteY200" fmla="*/ 677825 h 1329446"/>
                <a:gd name="connsiteX201" fmla="*/ 1677867 w 2222821"/>
                <a:gd name="connsiteY201" fmla="*/ 669851 h 1329446"/>
                <a:gd name="connsiteX202" fmla="*/ 1683183 w 2222821"/>
                <a:gd name="connsiteY202" fmla="*/ 664534 h 1329446"/>
                <a:gd name="connsiteX203" fmla="*/ 1699132 w 2222821"/>
                <a:gd name="connsiteY203" fmla="*/ 653902 h 1329446"/>
                <a:gd name="connsiteX204" fmla="*/ 1707107 w 2222821"/>
                <a:gd name="connsiteY204" fmla="*/ 645928 h 1329446"/>
                <a:gd name="connsiteX205" fmla="*/ 1715081 w 2222821"/>
                <a:gd name="connsiteY205" fmla="*/ 643269 h 1329446"/>
                <a:gd name="connsiteX206" fmla="*/ 1728372 w 2222821"/>
                <a:gd name="connsiteY206" fmla="*/ 632637 h 1329446"/>
                <a:gd name="connsiteX207" fmla="*/ 1741662 w 2222821"/>
                <a:gd name="connsiteY207" fmla="*/ 622004 h 1329446"/>
                <a:gd name="connsiteX208" fmla="*/ 1731030 w 2222821"/>
                <a:gd name="connsiteY208" fmla="*/ 606055 h 1329446"/>
                <a:gd name="connsiteX209" fmla="*/ 1720397 w 2222821"/>
                <a:gd name="connsiteY209" fmla="*/ 603397 h 1329446"/>
                <a:gd name="connsiteX210" fmla="*/ 1712423 w 2222821"/>
                <a:gd name="connsiteY210" fmla="*/ 600739 h 1329446"/>
                <a:gd name="connsiteX211" fmla="*/ 1693816 w 2222821"/>
                <a:gd name="connsiteY211" fmla="*/ 595423 h 1329446"/>
                <a:gd name="connsiteX212" fmla="*/ 1691158 w 2222821"/>
                <a:gd name="connsiteY212" fmla="*/ 539602 h 1329446"/>
                <a:gd name="connsiteX213" fmla="*/ 1693816 w 2222821"/>
                <a:gd name="connsiteY213" fmla="*/ 531628 h 1329446"/>
                <a:gd name="connsiteX214" fmla="*/ 1707107 w 2222821"/>
                <a:gd name="connsiteY214" fmla="*/ 518337 h 1329446"/>
                <a:gd name="connsiteX215" fmla="*/ 1723055 w 2222821"/>
                <a:gd name="connsiteY215" fmla="*/ 507704 h 1329446"/>
                <a:gd name="connsiteX216" fmla="*/ 1736346 w 2222821"/>
                <a:gd name="connsiteY216" fmla="*/ 499730 h 1329446"/>
                <a:gd name="connsiteX217" fmla="*/ 1744321 w 2222821"/>
                <a:gd name="connsiteY217" fmla="*/ 494414 h 1329446"/>
                <a:gd name="connsiteX218" fmla="*/ 1760269 w 2222821"/>
                <a:gd name="connsiteY218" fmla="*/ 489097 h 1329446"/>
                <a:gd name="connsiteX219" fmla="*/ 1778876 w 2222821"/>
                <a:gd name="connsiteY219" fmla="*/ 483781 h 1329446"/>
                <a:gd name="connsiteX220" fmla="*/ 1797483 w 2222821"/>
                <a:gd name="connsiteY220" fmla="*/ 473148 h 1329446"/>
                <a:gd name="connsiteX221" fmla="*/ 1805458 w 2222821"/>
                <a:gd name="connsiteY221" fmla="*/ 467832 h 1329446"/>
                <a:gd name="connsiteX222" fmla="*/ 1821407 w 2222821"/>
                <a:gd name="connsiteY222" fmla="*/ 462516 h 1329446"/>
                <a:gd name="connsiteX223" fmla="*/ 1832039 w 2222821"/>
                <a:gd name="connsiteY223" fmla="*/ 457200 h 1329446"/>
                <a:gd name="connsiteX224" fmla="*/ 1837355 w 2222821"/>
                <a:gd name="connsiteY224" fmla="*/ 451883 h 1329446"/>
                <a:gd name="connsiteX225" fmla="*/ 1853304 w 2222821"/>
                <a:gd name="connsiteY225" fmla="*/ 446567 h 1329446"/>
                <a:gd name="connsiteX226" fmla="*/ 1861279 w 2222821"/>
                <a:gd name="connsiteY226" fmla="*/ 443909 h 1329446"/>
                <a:gd name="connsiteX227" fmla="*/ 1871911 w 2222821"/>
                <a:gd name="connsiteY227" fmla="*/ 438593 h 1329446"/>
                <a:gd name="connsiteX228" fmla="*/ 1887860 w 2222821"/>
                <a:gd name="connsiteY228" fmla="*/ 433276 h 1329446"/>
                <a:gd name="connsiteX229" fmla="*/ 1906467 w 2222821"/>
                <a:gd name="connsiteY229" fmla="*/ 427960 h 1329446"/>
                <a:gd name="connsiteX230" fmla="*/ 1914441 w 2222821"/>
                <a:gd name="connsiteY230" fmla="*/ 422644 h 1329446"/>
                <a:gd name="connsiteX231" fmla="*/ 1933048 w 2222821"/>
                <a:gd name="connsiteY231" fmla="*/ 417328 h 1329446"/>
                <a:gd name="connsiteX232" fmla="*/ 1983553 w 2222821"/>
                <a:gd name="connsiteY232" fmla="*/ 412011 h 1329446"/>
                <a:gd name="connsiteX233" fmla="*/ 2010134 w 2222821"/>
                <a:gd name="connsiteY233" fmla="*/ 406695 h 1329446"/>
                <a:gd name="connsiteX234" fmla="*/ 2018109 w 2222821"/>
                <a:gd name="connsiteY234" fmla="*/ 404037 h 1329446"/>
                <a:gd name="connsiteX235" fmla="*/ 2039374 w 2222821"/>
                <a:gd name="connsiteY235" fmla="*/ 398721 h 1329446"/>
                <a:gd name="connsiteX236" fmla="*/ 2055323 w 2222821"/>
                <a:gd name="connsiteY236" fmla="*/ 393404 h 1329446"/>
                <a:gd name="connsiteX237" fmla="*/ 2063297 w 2222821"/>
                <a:gd name="connsiteY237" fmla="*/ 390746 h 1329446"/>
                <a:gd name="connsiteX238" fmla="*/ 2068614 w 2222821"/>
                <a:gd name="connsiteY238" fmla="*/ 385430 h 1329446"/>
                <a:gd name="connsiteX239" fmla="*/ 2081904 w 2222821"/>
                <a:gd name="connsiteY239" fmla="*/ 374797 h 1329446"/>
                <a:gd name="connsiteX240" fmla="*/ 2087221 w 2222821"/>
                <a:gd name="connsiteY240" fmla="*/ 366823 h 1329446"/>
                <a:gd name="connsiteX241" fmla="*/ 2103169 w 2222821"/>
                <a:gd name="connsiteY241" fmla="*/ 356190 h 1329446"/>
                <a:gd name="connsiteX242" fmla="*/ 2116460 w 2222821"/>
                <a:gd name="connsiteY242" fmla="*/ 345558 h 1329446"/>
                <a:gd name="connsiteX243" fmla="*/ 2121776 w 2222821"/>
                <a:gd name="connsiteY243" fmla="*/ 340241 h 1329446"/>
                <a:gd name="connsiteX244" fmla="*/ 2124434 w 2222821"/>
                <a:gd name="connsiteY244" fmla="*/ 332267 h 1329446"/>
                <a:gd name="connsiteX245" fmla="*/ 2135067 w 2222821"/>
                <a:gd name="connsiteY245" fmla="*/ 329609 h 1329446"/>
                <a:gd name="connsiteX246" fmla="*/ 2143041 w 2222821"/>
                <a:gd name="connsiteY246" fmla="*/ 326951 h 1329446"/>
                <a:gd name="connsiteX247" fmla="*/ 2156332 w 2222821"/>
                <a:gd name="connsiteY247" fmla="*/ 318976 h 1329446"/>
                <a:gd name="connsiteX248" fmla="*/ 2172281 w 2222821"/>
                <a:gd name="connsiteY248" fmla="*/ 311002 h 1329446"/>
                <a:gd name="connsiteX249" fmla="*/ 2180255 w 2222821"/>
                <a:gd name="connsiteY249" fmla="*/ 303028 h 1329446"/>
                <a:gd name="connsiteX250" fmla="*/ 2190888 w 2222821"/>
                <a:gd name="connsiteY250" fmla="*/ 300369 h 1329446"/>
                <a:gd name="connsiteX251" fmla="*/ 2193546 w 2222821"/>
                <a:gd name="connsiteY251" fmla="*/ 292395 h 1329446"/>
                <a:gd name="connsiteX252" fmla="*/ 2201521 w 2222821"/>
                <a:gd name="connsiteY252" fmla="*/ 287079 h 1329446"/>
                <a:gd name="connsiteX253" fmla="*/ 2204179 w 2222821"/>
                <a:gd name="connsiteY253" fmla="*/ 276446 h 1329446"/>
                <a:gd name="connsiteX254" fmla="*/ 2212153 w 2222821"/>
                <a:gd name="connsiteY254" fmla="*/ 268472 h 1329446"/>
                <a:gd name="connsiteX255" fmla="*/ 2206837 w 2222821"/>
                <a:gd name="connsiteY255" fmla="*/ 228600 h 1329446"/>
                <a:gd name="connsiteX256" fmla="*/ 2201521 w 2222821"/>
                <a:gd name="connsiteY256" fmla="*/ 212651 h 1329446"/>
                <a:gd name="connsiteX257" fmla="*/ 2196204 w 2222821"/>
                <a:gd name="connsiteY257" fmla="*/ 207334 h 1329446"/>
                <a:gd name="connsiteX258" fmla="*/ 2188230 w 2222821"/>
                <a:gd name="connsiteY258" fmla="*/ 191386 h 1329446"/>
                <a:gd name="connsiteX259" fmla="*/ 2185572 w 2222821"/>
                <a:gd name="connsiteY259" fmla="*/ 183411 h 1329446"/>
                <a:gd name="connsiteX260" fmla="*/ 2190888 w 2222821"/>
                <a:gd name="connsiteY260" fmla="*/ 122274 h 1329446"/>
                <a:gd name="connsiteX261" fmla="*/ 2193546 w 2222821"/>
                <a:gd name="connsiteY261" fmla="*/ 114300 h 1329446"/>
                <a:gd name="connsiteX262" fmla="*/ 2198862 w 2222821"/>
                <a:gd name="connsiteY262" fmla="*/ 106325 h 1329446"/>
                <a:gd name="connsiteX263" fmla="*/ 2204179 w 2222821"/>
                <a:gd name="connsiteY263" fmla="*/ 101009 h 1329446"/>
                <a:gd name="connsiteX264" fmla="*/ 2212153 w 2222821"/>
                <a:gd name="connsiteY264" fmla="*/ 98351 h 1329446"/>
                <a:gd name="connsiteX265" fmla="*/ 2222786 w 2222821"/>
                <a:gd name="connsiteY265" fmla="*/ 87718 h 1329446"/>
                <a:gd name="connsiteX266" fmla="*/ 2220127 w 2222821"/>
                <a:gd name="connsiteY266" fmla="*/ 66453 h 1329446"/>
                <a:gd name="connsiteX267" fmla="*/ 2217469 w 2222821"/>
                <a:gd name="connsiteY267" fmla="*/ 42530 h 1329446"/>
                <a:gd name="connsiteX268" fmla="*/ 2212153 w 2222821"/>
                <a:gd name="connsiteY268" fmla="*/ 18607 h 1329446"/>
                <a:gd name="connsiteX269" fmla="*/ 2206837 w 2222821"/>
                <a:gd name="connsiteY269" fmla="*/ 10632 h 1329446"/>
                <a:gd name="connsiteX270" fmla="*/ 2204179 w 2222821"/>
                <a:gd name="connsiteY270" fmla="*/ 0 h 13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2222821" h="1329446">
                  <a:moveTo>
                    <a:pt x="253104" y="1305146"/>
                  </a:moveTo>
                  <a:cubicBezTo>
                    <a:pt x="248674" y="1301602"/>
                    <a:pt x="244121" y="1298206"/>
                    <a:pt x="239814" y="1294514"/>
                  </a:cubicBezTo>
                  <a:cubicBezTo>
                    <a:pt x="237911" y="1292883"/>
                    <a:pt x="236739" y="1290318"/>
                    <a:pt x="234497" y="1289197"/>
                  </a:cubicBezTo>
                  <a:cubicBezTo>
                    <a:pt x="231230" y="1287563"/>
                    <a:pt x="227409" y="1287425"/>
                    <a:pt x="223865" y="1286539"/>
                  </a:cubicBezTo>
                  <a:cubicBezTo>
                    <a:pt x="210388" y="1273064"/>
                    <a:pt x="227833" y="1288922"/>
                    <a:pt x="210574" y="1278565"/>
                  </a:cubicBezTo>
                  <a:cubicBezTo>
                    <a:pt x="193647" y="1268408"/>
                    <a:pt x="220849" y="1277145"/>
                    <a:pt x="194625" y="1270590"/>
                  </a:cubicBezTo>
                  <a:cubicBezTo>
                    <a:pt x="194530" y="1270614"/>
                    <a:pt x="177290" y="1274635"/>
                    <a:pt x="176018" y="1275907"/>
                  </a:cubicBezTo>
                  <a:cubicBezTo>
                    <a:pt x="174037" y="1277888"/>
                    <a:pt x="174613" y="1281375"/>
                    <a:pt x="173360" y="1283881"/>
                  </a:cubicBezTo>
                  <a:cubicBezTo>
                    <a:pt x="171931" y="1286738"/>
                    <a:pt x="169816" y="1289197"/>
                    <a:pt x="168044" y="1291855"/>
                  </a:cubicBezTo>
                  <a:cubicBezTo>
                    <a:pt x="167158" y="1303374"/>
                    <a:pt x="171118" y="1316380"/>
                    <a:pt x="165386" y="1326411"/>
                  </a:cubicBezTo>
                  <a:cubicBezTo>
                    <a:pt x="161641" y="1332964"/>
                    <a:pt x="131917" y="1326946"/>
                    <a:pt x="128172" y="1326411"/>
                  </a:cubicBezTo>
                  <a:cubicBezTo>
                    <a:pt x="116064" y="1290092"/>
                    <a:pt x="129277" y="1327219"/>
                    <a:pt x="117539" y="1299830"/>
                  </a:cubicBezTo>
                  <a:cubicBezTo>
                    <a:pt x="116435" y="1297254"/>
                    <a:pt x="115651" y="1294549"/>
                    <a:pt x="114881" y="1291855"/>
                  </a:cubicBezTo>
                  <a:cubicBezTo>
                    <a:pt x="113877" y="1288342"/>
                    <a:pt x="113662" y="1284581"/>
                    <a:pt x="112223" y="1281223"/>
                  </a:cubicBezTo>
                  <a:cubicBezTo>
                    <a:pt x="110965" y="1278286"/>
                    <a:pt x="109166" y="1275507"/>
                    <a:pt x="106907" y="1273248"/>
                  </a:cubicBezTo>
                  <a:cubicBezTo>
                    <a:pt x="104648" y="1270989"/>
                    <a:pt x="101590" y="1269704"/>
                    <a:pt x="98932" y="1267932"/>
                  </a:cubicBezTo>
                  <a:cubicBezTo>
                    <a:pt x="98046" y="1265274"/>
                    <a:pt x="97715" y="1262361"/>
                    <a:pt x="96274" y="1259958"/>
                  </a:cubicBezTo>
                  <a:cubicBezTo>
                    <a:pt x="94985" y="1257809"/>
                    <a:pt x="92562" y="1256566"/>
                    <a:pt x="90958" y="1254641"/>
                  </a:cubicBezTo>
                  <a:cubicBezTo>
                    <a:pt x="88122" y="1251238"/>
                    <a:pt x="85558" y="1247614"/>
                    <a:pt x="82983" y="1244009"/>
                  </a:cubicBezTo>
                  <a:cubicBezTo>
                    <a:pt x="81126" y="1241409"/>
                    <a:pt x="79096" y="1238892"/>
                    <a:pt x="77667" y="1236034"/>
                  </a:cubicBezTo>
                  <a:cubicBezTo>
                    <a:pt x="74457" y="1229615"/>
                    <a:pt x="76040" y="1225163"/>
                    <a:pt x="69693" y="1220086"/>
                  </a:cubicBezTo>
                  <a:cubicBezTo>
                    <a:pt x="67505" y="1218336"/>
                    <a:pt x="64376" y="1218314"/>
                    <a:pt x="61718" y="1217428"/>
                  </a:cubicBezTo>
                  <a:cubicBezTo>
                    <a:pt x="60832" y="1214770"/>
                    <a:pt x="60810" y="1211641"/>
                    <a:pt x="59060" y="1209453"/>
                  </a:cubicBezTo>
                  <a:cubicBezTo>
                    <a:pt x="55313" y="1204768"/>
                    <a:pt x="48364" y="1203230"/>
                    <a:pt x="43111" y="1201479"/>
                  </a:cubicBezTo>
                  <a:cubicBezTo>
                    <a:pt x="41339" y="1198821"/>
                    <a:pt x="40453" y="1195276"/>
                    <a:pt x="37795" y="1193504"/>
                  </a:cubicBezTo>
                  <a:cubicBezTo>
                    <a:pt x="34755" y="1191477"/>
                    <a:pt x="30675" y="1191850"/>
                    <a:pt x="27162" y="1190846"/>
                  </a:cubicBezTo>
                  <a:cubicBezTo>
                    <a:pt x="24468" y="1190076"/>
                    <a:pt x="21882" y="1188958"/>
                    <a:pt x="19188" y="1188188"/>
                  </a:cubicBezTo>
                  <a:cubicBezTo>
                    <a:pt x="15675" y="1187184"/>
                    <a:pt x="12068" y="1186534"/>
                    <a:pt x="8555" y="1185530"/>
                  </a:cubicBezTo>
                  <a:cubicBezTo>
                    <a:pt x="5861" y="1184760"/>
                    <a:pt x="-2221" y="1182872"/>
                    <a:pt x="581" y="1182872"/>
                  </a:cubicBezTo>
                  <a:cubicBezTo>
                    <a:pt x="16554" y="1182872"/>
                    <a:pt x="32478" y="1184644"/>
                    <a:pt x="48427" y="1185530"/>
                  </a:cubicBezTo>
                  <a:cubicBezTo>
                    <a:pt x="62972" y="1187348"/>
                    <a:pt x="70711" y="1186491"/>
                    <a:pt x="82983" y="1193504"/>
                  </a:cubicBezTo>
                  <a:cubicBezTo>
                    <a:pt x="85159" y="1194748"/>
                    <a:pt x="86058" y="1197700"/>
                    <a:pt x="88300" y="1198821"/>
                  </a:cubicBezTo>
                  <a:cubicBezTo>
                    <a:pt x="93312" y="1201327"/>
                    <a:pt x="104248" y="1204137"/>
                    <a:pt x="104248" y="1204137"/>
                  </a:cubicBezTo>
                  <a:cubicBezTo>
                    <a:pt x="113995" y="1203251"/>
                    <a:pt x="123799" y="1202863"/>
                    <a:pt x="133488" y="1201479"/>
                  </a:cubicBezTo>
                  <a:cubicBezTo>
                    <a:pt x="136262" y="1201083"/>
                    <a:pt x="139274" y="1200571"/>
                    <a:pt x="141462" y="1198821"/>
                  </a:cubicBezTo>
                  <a:cubicBezTo>
                    <a:pt x="158638" y="1185080"/>
                    <a:pt x="134711" y="1194869"/>
                    <a:pt x="154753" y="1188188"/>
                  </a:cubicBezTo>
                  <a:cubicBezTo>
                    <a:pt x="157442" y="1184155"/>
                    <a:pt x="162727" y="1177743"/>
                    <a:pt x="162727" y="1172239"/>
                  </a:cubicBezTo>
                  <a:cubicBezTo>
                    <a:pt x="162727" y="1167721"/>
                    <a:pt x="161165" y="1163331"/>
                    <a:pt x="160069" y="1158948"/>
                  </a:cubicBezTo>
                  <a:cubicBezTo>
                    <a:pt x="159389" y="1156230"/>
                    <a:pt x="159161" y="1153162"/>
                    <a:pt x="157411" y="1150974"/>
                  </a:cubicBezTo>
                  <a:cubicBezTo>
                    <a:pt x="153663" y="1146289"/>
                    <a:pt x="146715" y="1144751"/>
                    <a:pt x="141462" y="1143000"/>
                  </a:cubicBezTo>
                  <a:cubicBezTo>
                    <a:pt x="140576" y="1140342"/>
                    <a:pt x="140785" y="1137006"/>
                    <a:pt x="138804" y="1135025"/>
                  </a:cubicBezTo>
                  <a:cubicBezTo>
                    <a:pt x="136823" y="1133044"/>
                    <a:pt x="133336" y="1133620"/>
                    <a:pt x="130830" y="1132367"/>
                  </a:cubicBezTo>
                  <a:cubicBezTo>
                    <a:pt x="127972" y="1130938"/>
                    <a:pt x="125792" y="1128309"/>
                    <a:pt x="122855" y="1127051"/>
                  </a:cubicBezTo>
                  <a:cubicBezTo>
                    <a:pt x="119497" y="1125612"/>
                    <a:pt x="115735" y="1125397"/>
                    <a:pt x="112223" y="1124393"/>
                  </a:cubicBezTo>
                  <a:cubicBezTo>
                    <a:pt x="109529" y="1123623"/>
                    <a:pt x="106906" y="1122620"/>
                    <a:pt x="104248" y="1121734"/>
                  </a:cubicBezTo>
                  <a:cubicBezTo>
                    <a:pt x="100908" y="1116724"/>
                    <a:pt x="93580" y="1109994"/>
                    <a:pt x="101590" y="1103128"/>
                  </a:cubicBezTo>
                  <a:cubicBezTo>
                    <a:pt x="105845" y="1099481"/>
                    <a:pt x="112102" y="1099170"/>
                    <a:pt x="117539" y="1097811"/>
                  </a:cubicBezTo>
                  <a:cubicBezTo>
                    <a:pt x="133402" y="1093845"/>
                    <a:pt x="160794" y="1093333"/>
                    <a:pt x="173360" y="1092495"/>
                  </a:cubicBezTo>
                  <a:cubicBezTo>
                    <a:pt x="174246" y="1089837"/>
                    <a:pt x="176018" y="1087323"/>
                    <a:pt x="176018" y="1084521"/>
                  </a:cubicBezTo>
                  <a:cubicBezTo>
                    <a:pt x="176018" y="1081042"/>
                    <a:pt x="168354" y="1058042"/>
                    <a:pt x="168044" y="1057939"/>
                  </a:cubicBezTo>
                  <a:lnTo>
                    <a:pt x="160069" y="1055281"/>
                  </a:lnTo>
                  <a:cubicBezTo>
                    <a:pt x="158192" y="1052465"/>
                    <a:pt x="153223" y="1043883"/>
                    <a:pt x="149437" y="1041990"/>
                  </a:cubicBezTo>
                  <a:cubicBezTo>
                    <a:pt x="144425" y="1039484"/>
                    <a:pt x="138925" y="1038033"/>
                    <a:pt x="133488" y="1036674"/>
                  </a:cubicBezTo>
                  <a:cubicBezTo>
                    <a:pt x="95335" y="1027137"/>
                    <a:pt x="126507" y="1034130"/>
                    <a:pt x="37795" y="1031358"/>
                  </a:cubicBezTo>
                  <a:cubicBezTo>
                    <a:pt x="36909" y="1028700"/>
                    <a:pt x="36887" y="1025571"/>
                    <a:pt x="35137" y="1023383"/>
                  </a:cubicBezTo>
                  <a:cubicBezTo>
                    <a:pt x="33141" y="1020888"/>
                    <a:pt x="28747" y="1020841"/>
                    <a:pt x="27162" y="1018067"/>
                  </a:cubicBezTo>
                  <a:cubicBezTo>
                    <a:pt x="24920" y="1014144"/>
                    <a:pt x="25390" y="1009206"/>
                    <a:pt x="24504" y="1004776"/>
                  </a:cubicBezTo>
                  <a:cubicBezTo>
                    <a:pt x="25390" y="995916"/>
                    <a:pt x="24167" y="986581"/>
                    <a:pt x="27162" y="978195"/>
                  </a:cubicBezTo>
                  <a:cubicBezTo>
                    <a:pt x="28848" y="973475"/>
                    <a:pt x="33624" y="970342"/>
                    <a:pt x="37795" y="967562"/>
                  </a:cubicBezTo>
                  <a:cubicBezTo>
                    <a:pt x="40453" y="965790"/>
                    <a:pt x="42850" y="963543"/>
                    <a:pt x="45769" y="962246"/>
                  </a:cubicBezTo>
                  <a:cubicBezTo>
                    <a:pt x="65251" y="953588"/>
                    <a:pt x="74472" y="956019"/>
                    <a:pt x="98932" y="954272"/>
                  </a:cubicBezTo>
                  <a:cubicBezTo>
                    <a:pt x="105103" y="935758"/>
                    <a:pt x="97176" y="955578"/>
                    <a:pt x="106907" y="940981"/>
                  </a:cubicBezTo>
                  <a:cubicBezTo>
                    <a:pt x="109105" y="937684"/>
                    <a:pt x="109686" y="933392"/>
                    <a:pt x="112223" y="930348"/>
                  </a:cubicBezTo>
                  <a:cubicBezTo>
                    <a:pt x="114268" y="927894"/>
                    <a:pt x="117702" y="927028"/>
                    <a:pt x="120197" y="925032"/>
                  </a:cubicBezTo>
                  <a:cubicBezTo>
                    <a:pt x="130622" y="916693"/>
                    <a:pt x="119641" y="921674"/>
                    <a:pt x="133488" y="917058"/>
                  </a:cubicBezTo>
                  <a:cubicBezTo>
                    <a:pt x="135260" y="915286"/>
                    <a:pt x="136655" y="913030"/>
                    <a:pt x="138804" y="911741"/>
                  </a:cubicBezTo>
                  <a:cubicBezTo>
                    <a:pt x="147021" y="906811"/>
                    <a:pt x="175570" y="906466"/>
                    <a:pt x="176018" y="906425"/>
                  </a:cubicBezTo>
                  <a:cubicBezTo>
                    <a:pt x="188423" y="907311"/>
                    <a:pt x="200872" y="907710"/>
                    <a:pt x="213232" y="909083"/>
                  </a:cubicBezTo>
                  <a:cubicBezTo>
                    <a:pt x="230639" y="911017"/>
                    <a:pt x="217420" y="911934"/>
                    <a:pt x="234497" y="917058"/>
                  </a:cubicBezTo>
                  <a:cubicBezTo>
                    <a:pt x="239659" y="918607"/>
                    <a:pt x="245161" y="918659"/>
                    <a:pt x="250446" y="919716"/>
                  </a:cubicBezTo>
                  <a:cubicBezTo>
                    <a:pt x="254028" y="920432"/>
                    <a:pt x="257535" y="921488"/>
                    <a:pt x="261079" y="922374"/>
                  </a:cubicBezTo>
                  <a:cubicBezTo>
                    <a:pt x="296521" y="921488"/>
                    <a:pt x="332037" y="922183"/>
                    <a:pt x="367404" y="919716"/>
                  </a:cubicBezTo>
                  <a:cubicBezTo>
                    <a:pt x="370591" y="919494"/>
                    <a:pt x="372388" y="915522"/>
                    <a:pt x="375379" y="914400"/>
                  </a:cubicBezTo>
                  <a:cubicBezTo>
                    <a:pt x="379609" y="912814"/>
                    <a:pt x="384310" y="912930"/>
                    <a:pt x="388669" y="911741"/>
                  </a:cubicBezTo>
                  <a:cubicBezTo>
                    <a:pt x="394075" y="910266"/>
                    <a:pt x="404618" y="906425"/>
                    <a:pt x="404618" y="906425"/>
                  </a:cubicBezTo>
                  <a:cubicBezTo>
                    <a:pt x="406390" y="902881"/>
                    <a:pt x="406890" y="898330"/>
                    <a:pt x="409934" y="895793"/>
                  </a:cubicBezTo>
                  <a:cubicBezTo>
                    <a:pt x="412741" y="893454"/>
                    <a:pt x="418189" y="895908"/>
                    <a:pt x="420567" y="893134"/>
                  </a:cubicBezTo>
                  <a:cubicBezTo>
                    <a:pt x="424214" y="888879"/>
                    <a:pt x="424111" y="882502"/>
                    <a:pt x="425883" y="877186"/>
                  </a:cubicBezTo>
                  <a:cubicBezTo>
                    <a:pt x="426676" y="874808"/>
                    <a:pt x="429428" y="873641"/>
                    <a:pt x="431200" y="871869"/>
                  </a:cubicBezTo>
                  <a:cubicBezTo>
                    <a:pt x="437882" y="851824"/>
                    <a:pt x="428091" y="875757"/>
                    <a:pt x="441832" y="858579"/>
                  </a:cubicBezTo>
                  <a:cubicBezTo>
                    <a:pt x="443582" y="856391"/>
                    <a:pt x="442210" y="852233"/>
                    <a:pt x="444490" y="850604"/>
                  </a:cubicBezTo>
                  <a:cubicBezTo>
                    <a:pt x="449050" y="847347"/>
                    <a:pt x="455776" y="848396"/>
                    <a:pt x="460439" y="845288"/>
                  </a:cubicBezTo>
                  <a:cubicBezTo>
                    <a:pt x="463097" y="843516"/>
                    <a:pt x="465477" y="841230"/>
                    <a:pt x="468414" y="839972"/>
                  </a:cubicBezTo>
                  <a:cubicBezTo>
                    <a:pt x="473459" y="837810"/>
                    <a:pt x="491400" y="835254"/>
                    <a:pt x="494995" y="834655"/>
                  </a:cubicBezTo>
                  <a:cubicBezTo>
                    <a:pt x="524235" y="836427"/>
                    <a:pt x="553522" y="837539"/>
                    <a:pt x="582714" y="839972"/>
                  </a:cubicBezTo>
                  <a:cubicBezTo>
                    <a:pt x="585506" y="840205"/>
                    <a:pt x="587994" y="841860"/>
                    <a:pt x="590688" y="842630"/>
                  </a:cubicBezTo>
                  <a:cubicBezTo>
                    <a:pt x="594201" y="843634"/>
                    <a:pt x="597777" y="844402"/>
                    <a:pt x="601321" y="845288"/>
                  </a:cubicBezTo>
                  <a:cubicBezTo>
                    <a:pt x="603979" y="847060"/>
                    <a:pt x="606891" y="848500"/>
                    <a:pt x="609295" y="850604"/>
                  </a:cubicBezTo>
                  <a:cubicBezTo>
                    <a:pt x="619704" y="859712"/>
                    <a:pt x="623080" y="864056"/>
                    <a:pt x="630560" y="874528"/>
                  </a:cubicBezTo>
                  <a:cubicBezTo>
                    <a:pt x="632417" y="877128"/>
                    <a:pt x="634291" y="879728"/>
                    <a:pt x="635876" y="882502"/>
                  </a:cubicBezTo>
                  <a:cubicBezTo>
                    <a:pt x="637842" y="885942"/>
                    <a:pt x="639721" y="889455"/>
                    <a:pt x="641193" y="893134"/>
                  </a:cubicBezTo>
                  <a:cubicBezTo>
                    <a:pt x="643274" y="898337"/>
                    <a:pt x="641847" y="905974"/>
                    <a:pt x="646509" y="909083"/>
                  </a:cubicBezTo>
                  <a:cubicBezTo>
                    <a:pt x="656568" y="915790"/>
                    <a:pt x="652224" y="912141"/>
                    <a:pt x="659800" y="919716"/>
                  </a:cubicBezTo>
                  <a:cubicBezTo>
                    <a:pt x="666481" y="939758"/>
                    <a:pt x="656692" y="915831"/>
                    <a:pt x="670432" y="933007"/>
                  </a:cubicBezTo>
                  <a:cubicBezTo>
                    <a:pt x="672182" y="935195"/>
                    <a:pt x="671648" y="938579"/>
                    <a:pt x="673090" y="940981"/>
                  </a:cubicBezTo>
                  <a:cubicBezTo>
                    <a:pt x="674380" y="943130"/>
                    <a:pt x="676635" y="944525"/>
                    <a:pt x="678407" y="946297"/>
                  </a:cubicBezTo>
                  <a:cubicBezTo>
                    <a:pt x="684206" y="963696"/>
                    <a:pt x="676152" y="946620"/>
                    <a:pt x="689039" y="956930"/>
                  </a:cubicBezTo>
                  <a:cubicBezTo>
                    <a:pt x="706214" y="970670"/>
                    <a:pt x="682286" y="960881"/>
                    <a:pt x="702330" y="967562"/>
                  </a:cubicBezTo>
                  <a:cubicBezTo>
                    <a:pt x="704102" y="969334"/>
                    <a:pt x="705689" y="971313"/>
                    <a:pt x="707646" y="972879"/>
                  </a:cubicBezTo>
                  <a:cubicBezTo>
                    <a:pt x="710141" y="974875"/>
                    <a:pt x="713625" y="975700"/>
                    <a:pt x="715621" y="978195"/>
                  </a:cubicBezTo>
                  <a:cubicBezTo>
                    <a:pt x="717371" y="980383"/>
                    <a:pt x="715999" y="984540"/>
                    <a:pt x="718279" y="986169"/>
                  </a:cubicBezTo>
                  <a:cubicBezTo>
                    <a:pt x="721767" y="988660"/>
                    <a:pt x="739174" y="992723"/>
                    <a:pt x="744860" y="994144"/>
                  </a:cubicBezTo>
                  <a:cubicBezTo>
                    <a:pt x="751948" y="993258"/>
                    <a:pt x="759881" y="994955"/>
                    <a:pt x="766125" y="991486"/>
                  </a:cubicBezTo>
                  <a:cubicBezTo>
                    <a:pt x="769319" y="989712"/>
                    <a:pt x="767779" y="984366"/>
                    <a:pt x="768783" y="980853"/>
                  </a:cubicBezTo>
                  <a:cubicBezTo>
                    <a:pt x="769553" y="978159"/>
                    <a:pt x="770671" y="975573"/>
                    <a:pt x="771441" y="972879"/>
                  </a:cubicBezTo>
                  <a:cubicBezTo>
                    <a:pt x="772445" y="969366"/>
                    <a:pt x="773096" y="965759"/>
                    <a:pt x="774100" y="962246"/>
                  </a:cubicBezTo>
                  <a:cubicBezTo>
                    <a:pt x="774870" y="959552"/>
                    <a:pt x="774777" y="956253"/>
                    <a:pt x="776758" y="954272"/>
                  </a:cubicBezTo>
                  <a:cubicBezTo>
                    <a:pt x="778739" y="952291"/>
                    <a:pt x="781968" y="952075"/>
                    <a:pt x="784732" y="951614"/>
                  </a:cubicBezTo>
                  <a:cubicBezTo>
                    <a:pt x="792646" y="950295"/>
                    <a:pt x="800681" y="949841"/>
                    <a:pt x="808655" y="948955"/>
                  </a:cubicBezTo>
                  <a:cubicBezTo>
                    <a:pt x="819288" y="949841"/>
                    <a:pt x="830029" y="949860"/>
                    <a:pt x="840553" y="951614"/>
                  </a:cubicBezTo>
                  <a:cubicBezTo>
                    <a:pt x="846081" y="952535"/>
                    <a:pt x="856502" y="956930"/>
                    <a:pt x="856502" y="956930"/>
                  </a:cubicBezTo>
                  <a:cubicBezTo>
                    <a:pt x="861818" y="964904"/>
                    <a:pt x="860932" y="965790"/>
                    <a:pt x="869793" y="970221"/>
                  </a:cubicBezTo>
                  <a:cubicBezTo>
                    <a:pt x="872299" y="971474"/>
                    <a:pt x="875318" y="971518"/>
                    <a:pt x="877767" y="972879"/>
                  </a:cubicBezTo>
                  <a:cubicBezTo>
                    <a:pt x="905187" y="988112"/>
                    <a:pt x="883647" y="980155"/>
                    <a:pt x="901690" y="986169"/>
                  </a:cubicBezTo>
                  <a:cubicBezTo>
                    <a:pt x="924708" y="982333"/>
                    <a:pt x="928185" y="986238"/>
                    <a:pt x="941562" y="975537"/>
                  </a:cubicBezTo>
                  <a:cubicBezTo>
                    <a:pt x="943519" y="973971"/>
                    <a:pt x="945107" y="971993"/>
                    <a:pt x="946879" y="970221"/>
                  </a:cubicBezTo>
                  <a:cubicBezTo>
                    <a:pt x="947765" y="967563"/>
                    <a:pt x="947257" y="963875"/>
                    <a:pt x="949537" y="962246"/>
                  </a:cubicBezTo>
                  <a:cubicBezTo>
                    <a:pt x="954097" y="958989"/>
                    <a:pt x="965486" y="956930"/>
                    <a:pt x="965486" y="956930"/>
                  </a:cubicBezTo>
                  <a:cubicBezTo>
                    <a:pt x="976118" y="957816"/>
                    <a:pt x="986951" y="957353"/>
                    <a:pt x="997383" y="959588"/>
                  </a:cubicBezTo>
                  <a:cubicBezTo>
                    <a:pt x="999834" y="960113"/>
                    <a:pt x="1000743" y="963338"/>
                    <a:pt x="1002700" y="964904"/>
                  </a:cubicBezTo>
                  <a:cubicBezTo>
                    <a:pt x="1011046" y="971581"/>
                    <a:pt x="1010625" y="970209"/>
                    <a:pt x="1021307" y="972879"/>
                  </a:cubicBezTo>
                  <a:cubicBezTo>
                    <a:pt x="1030996" y="987413"/>
                    <a:pt x="1021067" y="975377"/>
                    <a:pt x="1037255" y="986169"/>
                  </a:cubicBezTo>
                  <a:cubicBezTo>
                    <a:pt x="1039340" y="987559"/>
                    <a:pt x="1040423" y="990196"/>
                    <a:pt x="1042572" y="991486"/>
                  </a:cubicBezTo>
                  <a:cubicBezTo>
                    <a:pt x="1044974" y="992928"/>
                    <a:pt x="1048040" y="992891"/>
                    <a:pt x="1050546" y="994144"/>
                  </a:cubicBezTo>
                  <a:cubicBezTo>
                    <a:pt x="1053404" y="995573"/>
                    <a:pt x="1055663" y="998031"/>
                    <a:pt x="1058521" y="999460"/>
                  </a:cubicBezTo>
                  <a:cubicBezTo>
                    <a:pt x="1061027" y="1000713"/>
                    <a:pt x="1063777" y="1001438"/>
                    <a:pt x="1066495" y="1002118"/>
                  </a:cubicBezTo>
                  <a:cubicBezTo>
                    <a:pt x="1081176" y="1005788"/>
                    <a:pt x="1089760" y="1005773"/>
                    <a:pt x="1106367" y="1007434"/>
                  </a:cubicBezTo>
                  <a:cubicBezTo>
                    <a:pt x="1137229" y="1005964"/>
                    <a:pt x="1172254" y="1022249"/>
                    <a:pt x="1159530" y="996802"/>
                  </a:cubicBezTo>
                  <a:cubicBezTo>
                    <a:pt x="1158101" y="993945"/>
                    <a:pt x="1155986" y="991486"/>
                    <a:pt x="1154214" y="988828"/>
                  </a:cubicBezTo>
                  <a:cubicBezTo>
                    <a:pt x="1153328" y="985284"/>
                    <a:pt x="1153837" y="981048"/>
                    <a:pt x="1151555" y="978195"/>
                  </a:cubicBezTo>
                  <a:cubicBezTo>
                    <a:pt x="1149805" y="976007"/>
                    <a:pt x="1145912" y="977091"/>
                    <a:pt x="1143581" y="975537"/>
                  </a:cubicBezTo>
                  <a:cubicBezTo>
                    <a:pt x="1140453" y="973452"/>
                    <a:pt x="1138265" y="970220"/>
                    <a:pt x="1135607" y="967562"/>
                  </a:cubicBezTo>
                  <a:cubicBezTo>
                    <a:pt x="1134721" y="964904"/>
                    <a:pt x="1134929" y="961569"/>
                    <a:pt x="1132948" y="959588"/>
                  </a:cubicBezTo>
                  <a:cubicBezTo>
                    <a:pt x="1130967" y="957607"/>
                    <a:pt x="1126602" y="959210"/>
                    <a:pt x="1124974" y="956930"/>
                  </a:cubicBezTo>
                  <a:cubicBezTo>
                    <a:pt x="1121717" y="952370"/>
                    <a:pt x="1121430" y="946297"/>
                    <a:pt x="1119658" y="940981"/>
                  </a:cubicBezTo>
                  <a:cubicBezTo>
                    <a:pt x="1118772" y="938323"/>
                    <a:pt x="1117550" y="935754"/>
                    <a:pt x="1117000" y="933007"/>
                  </a:cubicBezTo>
                  <a:cubicBezTo>
                    <a:pt x="1116114" y="928577"/>
                    <a:pt x="1115770" y="924002"/>
                    <a:pt x="1114341" y="919716"/>
                  </a:cubicBezTo>
                  <a:cubicBezTo>
                    <a:pt x="1113088" y="915957"/>
                    <a:pt x="1110586" y="912725"/>
                    <a:pt x="1109025" y="909083"/>
                  </a:cubicBezTo>
                  <a:cubicBezTo>
                    <a:pt x="1107921" y="906508"/>
                    <a:pt x="1107137" y="903803"/>
                    <a:pt x="1106367" y="901109"/>
                  </a:cubicBezTo>
                  <a:cubicBezTo>
                    <a:pt x="1105363" y="897596"/>
                    <a:pt x="1105148" y="893834"/>
                    <a:pt x="1103709" y="890476"/>
                  </a:cubicBezTo>
                  <a:cubicBezTo>
                    <a:pt x="1102451" y="887540"/>
                    <a:pt x="1100165" y="885160"/>
                    <a:pt x="1098393" y="882502"/>
                  </a:cubicBezTo>
                  <a:cubicBezTo>
                    <a:pt x="1100360" y="852991"/>
                    <a:pt x="1098077" y="851711"/>
                    <a:pt x="1103709" y="831997"/>
                  </a:cubicBezTo>
                  <a:cubicBezTo>
                    <a:pt x="1104479" y="829303"/>
                    <a:pt x="1104977" y="826456"/>
                    <a:pt x="1106367" y="824023"/>
                  </a:cubicBezTo>
                  <a:cubicBezTo>
                    <a:pt x="1108565" y="820176"/>
                    <a:pt x="1111683" y="816934"/>
                    <a:pt x="1114341" y="813390"/>
                  </a:cubicBezTo>
                  <a:cubicBezTo>
                    <a:pt x="1117084" y="805165"/>
                    <a:pt x="1119658" y="798827"/>
                    <a:pt x="1119658" y="789467"/>
                  </a:cubicBezTo>
                  <a:cubicBezTo>
                    <a:pt x="1119658" y="783202"/>
                    <a:pt x="1118229" y="777004"/>
                    <a:pt x="1117000" y="770860"/>
                  </a:cubicBezTo>
                  <a:cubicBezTo>
                    <a:pt x="1116450" y="768113"/>
                    <a:pt x="1115783" y="765289"/>
                    <a:pt x="1114341" y="762886"/>
                  </a:cubicBezTo>
                  <a:cubicBezTo>
                    <a:pt x="1113052" y="760737"/>
                    <a:pt x="1110591" y="759526"/>
                    <a:pt x="1109025" y="757569"/>
                  </a:cubicBezTo>
                  <a:cubicBezTo>
                    <a:pt x="1107029" y="755074"/>
                    <a:pt x="1105481" y="752253"/>
                    <a:pt x="1103709" y="749595"/>
                  </a:cubicBezTo>
                  <a:cubicBezTo>
                    <a:pt x="1102823" y="746051"/>
                    <a:pt x="1103078" y="742002"/>
                    <a:pt x="1101051" y="738962"/>
                  </a:cubicBezTo>
                  <a:cubicBezTo>
                    <a:pt x="1097576" y="733749"/>
                    <a:pt x="1087760" y="725672"/>
                    <a:pt x="1087760" y="725672"/>
                  </a:cubicBezTo>
                  <a:lnTo>
                    <a:pt x="1082444" y="709723"/>
                  </a:lnTo>
                  <a:cubicBezTo>
                    <a:pt x="1081558" y="707065"/>
                    <a:pt x="1082118" y="703302"/>
                    <a:pt x="1079786" y="701748"/>
                  </a:cubicBezTo>
                  <a:lnTo>
                    <a:pt x="1071811" y="696432"/>
                  </a:lnTo>
                  <a:cubicBezTo>
                    <a:pt x="1065509" y="664921"/>
                    <a:pt x="1073793" y="697568"/>
                    <a:pt x="1063837" y="675167"/>
                  </a:cubicBezTo>
                  <a:cubicBezTo>
                    <a:pt x="1060897" y="668552"/>
                    <a:pt x="1054977" y="646817"/>
                    <a:pt x="1053204" y="640611"/>
                  </a:cubicBezTo>
                  <a:cubicBezTo>
                    <a:pt x="1051213" y="626675"/>
                    <a:pt x="1050346" y="619576"/>
                    <a:pt x="1047888" y="606055"/>
                  </a:cubicBezTo>
                  <a:cubicBezTo>
                    <a:pt x="1047080" y="601610"/>
                    <a:pt x="1046326" y="597148"/>
                    <a:pt x="1045230" y="592765"/>
                  </a:cubicBezTo>
                  <a:cubicBezTo>
                    <a:pt x="1044550" y="590047"/>
                    <a:pt x="1043342" y="587484"/>
                    <a:pt x="1042572" y="584790"/>
                  </a:cubicBezTo>
                  <a:cubicBezTo>
                    <a:pt x="1038653" y="571073"/>
                    <a:pt x="1042945" y="577189"/>
                    <a:pt x="1034597" y="568841"/>
                  </a:cubicBezTo>
                  <a:cubicBezTo>
                    <a:pt x="1029771" y="554363"/>
                    <a:pt x="1026635" y="553747"/>
                    <a:pt x="1031939" y="539602"/>
                  </a:cubicBezTo>
                  <a:cubicBezTo>
                    <a:pt x="1033061" y="536611"/>
                    <a:pt x="1035483" y="534286"/>
                    <a:pt x="1037255" y="531628"/>
                  </a:cubicBezTo>
                  <a:cubicBezTo>
                    <a:pt x="1036835" y="525751"/>
                    <a:pt x="1037980" y="498522"/>
                    <a:pt x="1031939" y="486439"/>
                  </a:cubicBezTo>
                  <a:cubicBezTo>
                    <a:pt x="1030510" y="483582"/>
                    <a:pt x="1028395" y="481123"/>
                    <a:pt x="1026623" y="478465"/>
                  </a:cubicBezTo>
                  <a:cubicBezTo>
                    <a:pt x="1025737" y="475807"/>
                    <a:pt x="1025946" y="472471"/>
                    <a:pt x="1023965" y="470490"/>
                  </a:cubicBezTo>
                  <a:cubicBezTo>
                    <a:pt x="1014050" y="460575"/>
                    <a:pt x="1013322" y="478506"/>
                    <a:pt x="1018648" y="457200"/>
                  </a:cubicBezTo>
                  <a:lnTo>
                    <a:pt x="1037255" y="462516"/>
                  </a:lnTo>
                  <a:cubicBezTo>
                    <a:pt x="1043700" y="464449"/>
                    <a:pt x="1050203" y="466717"/>
                    <a:pt x="1055862" y="470490"/>
                  </a:cubicBezTo>
                  <a:cubicBezTo>
                    <a:pt x="1057947" y="471880"/>
                    <a:pt x="1059222" y="474241"/>
                    <a:pt x="1061179" y="475807"/>
                  </a:cubicBezTo>
                  <a:cubicBezTo>
                    <a:pt x="1068540" y="481696"/>
                    <a:pt x="1068705" y="480974"/>
                    <a:pt x="1077127" y="483781"/>
                  </a:cubicBezTo>
                  <a:cubicBezTo>
                    <a:pt x="1089318" y="495970"/>
                    <a:pt x="1073764" y="481539"/>
                    <a:pt x="1093076" y="494414"/>
                  </a:cubicBezTo>
                  <a:cubicBezTo>
                    <a:pt x="1095161" y="495804"/>
                    <a:pt x="1096151" y="498609"/>
                    <a:pt x="1098393" y="499730"/>
                  </a:cubicBezTo>
                  <a:cubicBezTo>
                    <a:pt x="1103405" y="502236"/>
                    <a:pt x="1114341" y="505046"/>
                    <a:pt x="1114341" y="505046"/>
                  </a:cubicBezTo>
                  <a:cubicBezTo>
                    <a:pt x="1142463" y="498016"/>
                    <a:pt x="1109351" y="507560"/>
                    <a:pt x="1132948" y="497072"/>
                  </a:cubicBezTo>
                  <a:cubicBezTo>
                    <a:pt x="1138069" y="494796"/>
                    <a:pt x="1143581" y="493527"/>
                    <a:pt x="1148897" y="491755"/>
                  </a:cubicBezTo>
                  <a:cubicBezTo>
                    <a:pt x="1167997" y="485388"/>
                    <a:pt x="1144169" y="493106"/>
                    <a:pt x="1167504" y="486439"/>
                  </a:cubicBezTo>
                  <a:cubicBezTo>
                    <a:pt x="1170198" y="485669"/>
                    <a:pt x="1172821" y="484667"/>
                    <a:pt x="1175479" y="483781"/>
                  </a:cubicBezTo>
                  <a:cubicBezTo>
                    <a:pt x="1178137" y="482009"/>
                    <a:pt x="1180596" y="479894"/>
                    <a:pt x="1183453" y="478465"/>
                  </a:cubicBezTo>
                  <a:cubicBezTo>
                    <a:pt x="1195046" y="472668"/>
                    <a:pt x="1197348" y="477287"/>
                    <a:pt x="1212693" y="481123"/>
                  </a:cubicBezTo>
                  <a:cubicBezTo>
                    <a:pt x="1230793" y="493190"/>
                    <a:pt x="1228823" y="487162"/>
                    <a:pt x="1233958" y="507704"/>
                  </a:cubicBezTo>
                  <a:lnTo>
                    <a:pt x="1239274" y="528969"/>
                  </a:lnTo>
                  <a:cubicBezTo>
                    <a:pt x="1238072" y="551813"/>
                    <a:pt x="1233613" y="600888"/>
                    <a:pt x="1239274" y="624662"/>
                  </a:cubicBezTo>
                  <a:cubicBezTo>
                    <a:pt x="1240490" y="629770"/>
                    <a:pt x="1253177" y="637475"/>
                    <a:pt x="1257881" y="640611"/>
                  </a:cubicBezTo>
                  <a:cubicBezTo>
                    <a:pt x="1266741" y="639725"/>
                    <a:pt x="1275661" y="639307"/>
                    <a:pt x="1284462" y="637953"/>
                  </a:cubicBezTo>
                  <a:cubicBezTo>
                    <a:pt x="1287232" y="637527"/>
                    <a:pt x="1289635" y="635295"/>
                    <a:pt x="1292437" y="635295"/>
                  </a:cubicBezTo>
                  <a:cubicBezTo>
                    <a:pt x="1299580" y="635295"/>
                    <a:pt x="1306614" y="637067"/>
                    <a:pt x="1313702" y="637953"/>
                  </a:cubicBezTo>
                  <a:cubicBezTo>
                    <a:pt x="1315686" y="638449"/>
                    <a:pt x="1329587" y="641635"/>
                    <a:pt x="1332309" y="643269"/>
                  </a:cubicBezTo>
                  <a:cubicBezTo>
                    <a:pt x="1334458" y="644558"/>
                    <a:pt x="1335476" y="647297"/>
                    <a:pt x="1337625" y="648586"/>
                  </a:cubicBezTo>
                  <a:cubicBezTo>
                    <a:pt x="1340028" y="650028"/>
                    <a:pt x="1343024" y="650140"/>
                    <a:pt x="1345600" y="651244"/>
                  </a:cubicBezTo>
                  <a:cubicBezTo>
                    <a:pt x="1350445" y="653320"/>
                    <a:pt x="1358338" y="658484"/>
                    <a:pt x="1364207" y="659218"/>
                  </a:cubicBezTo>
                  <a:cubicBezTo>
                    <a:pt x="1375670" y="660651"/>
                    <a:pt x="1387253" y="660875"/>
                    <a:pt x="1398762" y="661876"/>
                  </a:cubicBezTo>
                  <a:lnTo>
                    <a:pt x="1486481" y="669851"/>
                  </a:lnTo>
                  <a:lnTo>
                    <a:pt x="1515721" y="672509"/>
                  </a:lnTo>
                  <a:cubicBezTo>
                    <a:pt x="1519265" y="673395"/>
                    <a:pt x="1522771" y="674451"/>
                    <a:pt x="1526353" y="675167"/>
                  </a:cubicBezTo>
                  <a:cubicBezTo>
                    <a:pt x="1558939" y="681684"/>
                    <a:pt x="1528239" y="674309"/>
                    <a:pt x="1552934" y="680483"/>
                  </a:cubicBezTo>
                  <a:cubicBezTo>
                    <a:pt x="1555592" y="682255"/>
                    <a:pt x="1557917" y="684678"/>
                    <a:pt x="1560909" y="685800"/>
                  </a:cubicBezTo>
                  <a:cubicBezTo>
                    <a:pt x="1565139" y="687386"/>
                    <a:pt x="1569817" y="687362"/>
                    <a:pt x="1574200" y="688458"/>
                  </a:cubicBezTo>
                  <a:cubicBezTo>
                    <a:pt x="1598787" y="694604"/>
                    <a:pt x="1554316" y="687634"/>
                    <a:pt x="1603439" y="693774"/>
                  </a:cubicBezTo>
                  <a:cubicBezTo>
                    <a:pt x="1618502" y="692888"/>
                    <a:pt x="1633862" y="694225"/>
                    <a:pt x="1648627" y="691116"/>
                  </a:cubicBezTo>
                  <a:cubicBezTo>
                    <a:pt x="1651753" y="690458"/>
                    <a:pt x="1651490" y="685186"/>
                    <a:pt x="1653944" y="683141"/>
                  </a:cubicBezTo>
                  <a:cubicBezTo>
                    <a:pt x="1656988" y="680604"/>
                    <a:pt x="1661279" y="680023"/>
                    <a:pt x="1664576" y="677825"/>
                  </a:cubicBezTo>
                  <a:cubicBezTo>
                    <a:pt x="1679170" y="668096"/>
                    <a:pt x="1659359" y="676020"/>
                    <a:pt x="1677867" y="669851"/>
                  </a:cubicBezTo>
                  <a:cubicBezTo>
                    <a:pt x="1679639" y="668079"/>
                    <a:pt x="1681178" y="666038"/>
                    <a:pt x="1683183" y="664534"/>
                  </a:cubicBezTo>
                  <a:cubicBezTo>
                    <a:pt x="1688294" y="660700"/>
                    <a:pt x="1694614" y="658420"/>
                    <a:pt x="1699132" y="653902"/>
                  </a:cubicBezTo>
                  <a:cubicBezTo>
                    <a:pt x="1701790" y="651244"/>
                    <a:pt x="1703979" y="648013"/>
                    <a:pt x="1707107" y="645928"/>
                  </a:cubicBezTo>
                  <a:cubicBezTo>
                    <a:pt x="1709438" y="644374"/>
                    <a:pt x="1712575" y="644522"/>
                    <a:pt x="1715081" y="643269"/>
                  </a:cubicBezTo>
                  <a:cubicBezTo>
                    <a:pt x="1725988" y="637815"/>
                    <a:pt x="1720131" y="639229"/>
                    <a:pt x="1728372" y="632637"/>
                  </a:cubicBezTo>
                  <a:cubicBezTo>
                    <a:pt x="1745126" y="619235"/>
                    <a:pt x="1728835" y="634833"/>
                    <a:pt x="1741662" y="622004"/>
                  </a:cubicBezTo>
                  <a:cubicBezTo>
                    <a:pt x="1739125" y="614393"/>
                    <a:pt x="1739228" y="610740"/>
                    <a:pt x="1731030" y="606055"/>
                  </a:cubicBezTo>
                  <a:cubicBezTo>
                    <a:pt x="1727858" y="604242"/>
                    <a:pt x="1723910" y="604401"/>
                    <a:pt x="1720397" y="603397"/>
                  </a:cubicBezTo>
                  <a:cubicBezTo>
                    <a:pt x="1717703" y="602627"/>
                    <a:pt x="1715117" y="601509"/>
                    <a:pt x="1712423" y="600739"/>
                  </a:cubicBezTo>
                  <a:cubicBezTo>
                    <a:pt x="1689059" y="594064"/>
                    <a:pt x="1712934" y="601796"/>
                    <a:pt x="1693816" y="595423"/>
                  </a:cubicBezTo>
                  <a:cubicBezTo>
                    <a:pt x="1684926" y="568750"/>
                    <a:pt x="1686612" y="580519"/>
                    <a:pt x="1691158" y="539602"/>
                  </a:cubicBezTo>
                  <a:cubicBezTo>
                    <a:pt x="1691467" y="536817"/>
                    <a:pt x="1692135" y="533869"/>
                    <a:pt x="1693816" y="531628"/>
                  </a:cubicBezTo>
                  <a:cubicBezTo>
                    <a:pt x="1697575" y="526616"/>
                    <a:pt x="1703632" y="523550"/>
                    <a:pt x="1707107" y="518337"/>
                  </a:cubicBezTo>
                  <a:cubicBezTo>
                    <a:pt x="1714449" y="507322"/>
                    <a:pt x="1709324" y="511137"/>
                    <a:pt x="1723055" y="507704"/>
                  </a:cubicBezTo>
                  <a:cubicBezTo>
                    <a:pt x="1733440" y="497321"/>
                    <a:pt x="1722543" y="506631"/>
                    <a:pt x="1736346" y="499730"/>
                  </a:cubicBezTo>
                  <a:cubicBezTo>
                    <a:pt x="1739204" y="498301"/>
                    <a:pt x="1741402" y="495712"/>
                    <a:pt x="1744321" y="494414"/>
                  </a:cubicBezTo>
                  <a:cubicBezTo>
                    <a:pt x="1749442" y="492138"/>
                    <a:pt x="1754953" y="490869"/>
                    <a:pt x="1760269" y="489097"/>
                  </a:cubicBezTo>
                  <a:cubicBezTo>
                    <a:pt x="1771700" y="485286"/>
                    <a:pt x="1765538" y="487115"/>
                    <a:pt x="1778876" y="483781"/>
                  </a:cubicBezTo>
                  <a:cubicBezTo>
                    <a:pt x="1794026" y="468633"/>
                    <a:pt x="1778742" y="481180"/>
                    <a:pt x="1797483" y="473148"/>
                  </a:cubicBezTo>
                  <a:cubicBezTo>
                    <a:pt x="1800419" y="471889"/>
                    <a:pt x="1802539" y="469129"/>
                    <a:pt x="1805458" y="467832"/>
                  </a:cubicBezTo>
                  <a:cubicBezTo>
                    <a:pt x="1810579" y="465556"/>
                    <a:pt x="1816395" y="465022"/>
                    <a:pt x="1821407" y="462516"/>
                  </a:cubicBezTo>
                  <a:lnTo>
                    <a:pt x="1832039" y="457200"/>
                  </a:lnTo>
                  <a:cubicBezTo>
                    <a:pt x="1833811" y="455428"/>
                    <a:pt x="1835113" y="453004"/>
                    <a:pt x="1837355" y="451883"/>
                  </a:cubicBezTo>
                  <a:cubicBezTo>
                    <a:pt x="1842367" y="449377"/>
                    <a:pt x="1847988" y="448339"/>
                    <a:pt x="1853304" y="446567"/>
                  </a:cubicBezTo>
                  <a:cubicBezTo>
                    <a:pt x="1855962" y="445681"/>
                    <a:pt x="1858773" y="445162"/>
                    <a:pt x="1861279" y="443909"/>
                  </a:cubicBezTo>
                  <a:cubicBezTo>
                    <a:pt x="1864823" y="442137"/>
                    <a:pt x="1868232" y="440065"/>
                    <a:pt x="1871911" y="438593"/>
                  </a:cubicBezTo>
                  <a:cubicBezTo>
                    <a:pt x="1877114" y="436512"/>
                    <a:pt x="1882544" y="435048"/>
                    <a:pt x="1887860" y="433276"/>
                  </a:cubicBezTo>
                  <a:cubicBezTo>
                    <a:pt x="1899296" y="429464"/>
                    <a:pt x="1893121" y="431296"/>
                    <a:pt x="1906467" y="427960"/>
                  </a:cubicBezTo>
                  <a:cubicBezTo>
                    <a:pt x="1909125" y="426188"/>
                    <a:pt x="1911584" y="424073"/>
                    <a:pt x="1914441" y="422644"/>
                  </a:cubicBezTo>
                  <a:cubicBezTo>
                    <a:pt x="1917694" y="421018"/>
                    <a:pt x="1930372" y="417815"/>
                    <a:pt x="1933048" y="417328"/>
                  </a:cubicBezTo>
                  <a:cubicBezTo>
                    <a:pt x="1950687" y="414120"/>
                    <a:pt x="1965047" y="413553"/>
                    <a:pt x="1983553" y="412011"/>
                  </a:cubicBezTo>
                  <a:cubicBezTo>
                    <a:pt x="1992413" y="410239"/>
                    <a:pt x="2001330" y="408727"/>
                    <a:pt x="2010134" y="406695"/>
                  </a:cubicBezTo>
                  <a:cubicBezTo>
                    <a:pt x="2012864" y="406065"/>
                    <a:pt x="2015406" y="404774"/>
                    <a:pt x="2018109" y="404037"/>
                  </a:cubicBezTo>
                  <a:cubicBezTo>
                    <a:pt x="2025158" y="402115"/>
                    <a:pt x="2032443" y="401032"/>
                    <a:pt x="2039374" y="398721"/>
                  </a:cubicBezTo>
                  <a:lnTo>
                    <a:pt x="2055323" y="393404"/>
                  </a:lnTo>
                  <a:lnTo>
                    <a:pt x="2063297" y="390746"/>
                  </a:lnTo>
                  <a:cubicBezTo>
                    <a:pt x="2065069" y="388974"/>
                    <a:pt x="2066657" y="386996"/>
                    <a:pt x="2068614" y="385430"/>
                  </a:cubicBezTo>
                  <a:cubicBezTo>
                    <a:pt x="2076293" y="379287"/>
                    <a:pt x="2076196" y="381931"/>
                    <a:pt x="2081904" y="374797"/>
                  </a:cubicBezTo>
                  <a:cubicBezTo>
                    <a:pt x="2083900" y="372302"/>
                    <a:pt x="2084817" y="368927"/>
                    <a:pt x="2087221" y="366823"/>
                  </a:cubicBezTo>
                  <a:cubicBezTo>
                    <a:pt x="2092029" y="362616"/>
                    <a:pt x="2098651" y="360707"/>
                    <a:pt x="2103169" y="356190"/>
                  </a:cubicBezTo>
                  <a:cubicBezTo>
                    <a:pt x="2116016" y="343345"/>
                    <a:pt x="2099682" y="358982"/>
                    <a:pt x="2116460" y="345558"/>
                  </a:cubicBezTo>
                  <a:cubicBezTo>
                    <a:pt x="2118417" y="343992"/>
                    <a:pt x="2120004" y="342013"/>
                    <a:pt x="2121776" y="340241"/>
                  </a:cubicBezTo>
                  <a:cubicBezTo>
                    <a:pt x="2122662" y="337583"/>
                    <a:pt x="2122246" y="334017"/>
                    <a:pt x="2124434" y="332267"/>
                  </a:cubicBezTo>
                  <a:cubicBezTo>
                    <a:pt x="2127287" y="329985"/>
                    <a:pt x="2131554" y="330613"/>
                    <a:pt x="2135067" y="329609"/>
                  </a:cubicBezTo>
                  <a:cubicBezTo>
                    <a:pt x="2137761" y="328839"/>
                    <a:pt x="2140383" y="327837"/>
                    <a:pt x="2143041" y="326951"/>
                  </a:cubicBezTo>
                  <a:cubicBezTo>
                    <a:pt x="2153425" y="316567"/>
                    <a:pt x="2142530" y="325876"/>
                    <a:pt x="2156332" y="318976"/>
                  </a:cubicBezTo>
                  <a:cubicBezTo>
                    <a:pt x="2176943" y="308671"/>
                    <a:pt x="2152239" y="317683"/>
                    <a:pt x="2172281" y="311002"/>
                  </a:cubicBezTo>
                  <a:cubicBezTo>
                    <a:pt x="2174939" y="308344"/>
                    <a:pt x="2176991" y="304893"/>
                    <a:pt x="2180255" y="303028"/>
                  </a:cubicBezTo>
                  <a:cubicBezTo>
                    <a:pt x="2183427" y="301215"/>
                    <a:pt x="2188035" y="302651"/>
                    <a:pt x="2190888" y="300369"/>
                  </a:cubicBezTo>
                  <a:cubicBezTo>
                    <a:pt x="2193076" y="298619"/>
                    <a:pt x="2191796" y="294583"/>
                    <a:pt x="2193546" y="292395"/>
                  </a:cubicBezTo>
                  <a:cubicBezTo>
                    <a:pt x="2195542" y="289900"/>
                    <a:pt x="2198863" y="288851"/>
                    <a:pt x="2201521" y="287079"/>
                  </a:cubicBezTo>
                  <a:cubicBezTo>
                    <a:pt x="2202407" y="283535"/>
                    <a:pt x="2202366" y="279618"/>
                    <a:pt x="2204179" y="276446"/>
                  </a:cubicBezTo>
                  <a:cubicBezTo>
                    <a:pt x="2206044" y="273182"/>
                    <a:pt x="2211944" y="272225"/>
                    <a:pt x="2212153" y="268472"/>
                  </a:cubicBezTo>
                  <a:cubicBezTo>
                    <a:pt x="2212897" y="255084"/>
                    <a:pt x="2209346" y="241771"/>
                    <a:pt x="2206837" y="228600"/>
                  </a:cubicBezTo>
                  <a:cubicBezTo>
                    <a:pt x="2205789" y="223095"/>
                    <a:pt x="2205484" y="216614"/>
                    <a:pt x="2201521" y="212651"/>
                  </a:cubicBezTo>
                  <a:lnTo>
                    <a:pt x="2196204" y="207334"/>
                  </a:lnTo>
                  <a:cubicBezTo>
                    <a:pt x="2189522" y="187288"/>
                    <a:pt x="2198537" y="212000"/>
                    <a:pt x="2188230" y="191386"/>
                  </a:cubicBezTo>
                  <a:cubicBezTo>
                    <a:pt x="2186977" y="188880"/>
                    <a:pt x="2186458" y="186069"/>
                    <a:pt x="2185572" y="183411"/>
                  </a:cubicBezTo>
                  <a:cubicBezTo>
                    <a:pt x="2187344" y="163032"/>
                    <a:pt x="2188543" y="142595"/>
                    <a:pt x="2190888" y="122274"/>
                  </a:cubicBezTo>
                  <a:cubicBezTo>
                    <a:pt x="2191209" y="119491"/>
                    <a:pt x="2192293" y="116806"/>
                    <a:pt x="2193546" y="114300"/>
                  </a:cubicBezTo>
                  <a:cubicBezTo>
                    <a:pt x="2194975" y="111442"/>
                    <a:pt x="2196866" y="108820"/>
                    <a:pt x="2198862" y="106325"/>
                  </a:cubicBezTo>
                  <a:cubicBezTo>
                    <a:pt x="2200428" y="104368"/>
                    <a:pt x="2202030" y="102298"/>
                    <a:pt x="2204179" y="101009"/>
                  </a:cubicBezTo>
                  <a:cubicBezTo>
                    <a:pt x="2206582" y="99568"/>
                    <a:pt x="2209495" y="99237"/>
                    <a:pt x="2212153" y="98351"/>
                  </a:cubicBezTo>
                  <a:cubicBezTo>
                    <a:pt x="2215697" y="94807"/>
                    <a:pt x="2223408" y="92692"/>
                    <a:pt x="2222786" y="87718"/>
                  </a:cubicBezTo>
                  <a:cubicBezTo>
                    <a:pt x="2221900" y="80630"/>
                    <a:pt x="2220962" y="73548"/>
                    <a:pt x="2220127" y="66453"/>
                  </a:cubicBezTo>
                  <a:cubicBezTo>
                    <a:pt x="2219189" y="58485"/>
                    <a:pt x="2218529" y="50483"/>
                    <a:pt x="2217469" y="42530"/>
                  </a:cubicBezTo>
                  <a:cubicBezTo>
                    <a:pt x="2216726" y="36960"/>
                    <a:pt x="2215280" y="24862"/>
                    <a:pt x="2212153" y="18607"/>
                  </a:cubicBezTo>
                  <a:cubicBezTo>
                    <a:pt x="2210724" y="15749"/>
                    <a:pt x="2208266" y="13490"/>
                    <a:pt x="2206837" y="10632"/>
                  </a:cubicBezTo>
                  <a:cubicBezTo>
                    <a:pt x="2203899" y="4755"/>
                    <a:pt x="2204179" y="4531"/>
                    <a:pt x="2204179" y="0"/>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sp>
          <p:nvSpPr>
            <p:cNvPr id="15" name="Forme libre 14"/>
            <p:cNvSpPr/>
            <p:nvPr/>
          </p:nvSpPr>
          <p:spPr>
            <a:xfrm>
              <a:off x="5182144" y="457200"/>
              <a:ext cx="33126" cy="98355"/>
            </a:xfrm>
            <a:custGeom>
              <a:avLst/>
              <a:gdLst>
                <a:gd name="connsiteX0" fmla="*/ 33126 w 33126"/>
                <a:gd name="connsiteY0" fmla="*/ 0 h 98355"/>
                <a:gd name="connsiteX1" fmla="*/ 17177 w 33126"/>
                <a:gd name="connsiteY1" fmla="*/ 2658 h 98355"/>
                <a:gd name="connsiteX2" fmla="*/ 6544 w 33126"/>
                <a:gd name="connsiteY2" fmla="*/ 23923 h 98355"/>
                <a:gd name="connsiteX3" fmla="*/ 3886 w 33126"/>
                <a:gd name="connsiteY3" fmla="*/ 82402 h 98355"/>
                <a:gd name="connsiteX4" fmla="*/ 17177 w 33126"/>
                <a:gd name="connsiteY4" fmla="*/ 98351 h 98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6" h="98355">
                  <a:moveTo>
                    <a:pt x="33126" y="0"/>
                  </a:moveTo>
                  <a:cubicBezTo>
                    <a:pt x="27810" y="886"/>
                    <a:pt x="21183" y="-947"/>
                    <a:pt x="17177" y="2658"/>
                  </a:cubicBezTo>
                  <a:cubicBezTo>
                    <a:pt x="11286" y="7959"/>
                    <a:pt x="6544" y="23923"/>
                    <a:pt x="6544" y="23923"/>
                  </a:cubicBezTo>
                  <a:cubicBezTo>
                    <a:pt x="546" y="47915"/>
                    <a:pt x="-3266" y="53795"/>
                    <a:pt x="3886" y="82402"/>
                  </a:cubicBezTo>
                  <a:cubicBezTo>
                    <a:pt x="8058" y="99088"/>
                    <a:pt x="9094" y="98351"/>
                    <a:pt x="17177" y="98351"/>
                  </a:cubicBezTo>
                </a:path>
              </a:pathLst>
            </a:custGeom>
            <a:noFill/>
            <a:ln w="57150">
              <a:solidFill>
                <a:schemeClr val="accent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lumMod val="95000"/>
                  </a:prstClr>
                </a:solidFill>
                <a:effectLst>
                  <a:outerShdw blurRad="38100" dist="38100" dir="2700000" algn="tl">
                    <a:srgbClr val="000000">
                      <a:alpha val="43137"/>
                    </a:srgbClr>
                  </a:outerShdw>
                </a:effectLst>
              </a:endParaRPr>
            </a:p>
          </p:txBody>
        </p:sp>
      </p:grpSp>
      <p:sp>
        <p:nvSpPr>
          <p:cNvPr id="22" name="ZoneTexte 21"/>
          <p:cNvSpPr txBox="1"/>
          <p:nvPr/>
        </p:nvSpPr>
        <p:spPr>
          <a:xfrm>
            <a:off x="432143" y="1987431"/>
            <a:ext cx="4657266" cy="2798064"/>
          </a:xfrm>
          <a:prstGeom prst="rect">
            <a:avLst/>
          </a:prstGeom>
        </p:spPr>
        <p:txBody>
          <a:bodyPr vert="horz" wrap="none" lIns="91440" tIns="45720" rIns="91440" bIns="45720" rtlCol="0">
            <a:noAutofit/>
          </a:bodyPr>
          <a:lstStyle/>
          <a:p>
            <a:pPr fontAlgn="t">
              <a:spcBef>
                <a:spcPts val="600"/>
              </a:spcBef>
              <a:tabLst>
                <a:tab pos="1074738" algn="l"/>
              </a:tabLst>
            </a:pPr>
            <a:r>
              <a:rPr lang="fr-FR" b="1" dirty="0" smtClean="0">
                <a:solidFill>
                  <a:prstClr val="white"/>
                </a:solidFill>
                <a:effectLst>
                  <a:outerShdw blurRad="38100" dist="38100" dir="2700000" algn="tl" rotWithShape="0">
                    <a:srgbClr val="000000">
                      <a:alpha val="43000"/>
                    </a:srgbClr>
                  </a:outerShdw>
                </a:effectLst>
              </a:rPr>
              <a:t>Avril</a:t>
            </a:r>
            <a:r>
              <a:rPr lang="fr-FR" b="1" dirty="0" smtClean="0">
                <a:solidFill>
                  <a:prstClr val="white"/>
                </a:solidFill>
              </a:rPr>
              <a:t> 	 </a:t>
            </a:r>
            <a:r>
              <a:rPr lang="fr-FR" b="1" dirty="0" smtClean="0">
                <a:solidFill>
                  <a:prstClr val="white"/>
                </a:solidFill>
                <a:effectLst>
                  <a:outerShdw blurRad="38100" dist="38100" dir="2700000" algn="tl" rotWithShape="0">
                    <a:srgbClr val="000000">
                      <a:alpha val="43000"/>
                    </a:srgbClr>
                  </a:outerShdw>
                </a:effectLst>
              </a:rPr>
              <a:t>Rallye Lyon-Charbonnières</a:t>
            </a:r>
            <a:r>
              <a:rPr lang="fr-FR" b="1" dirty="0">
                <a:solidFill>
                  <a:prstClr val="white"/>
                </a:solidFill>
              </a:rPr>
              <a:t>	</a:t>
            </a:r>
            <a:endParaRPr lang="fr-FR" b="1" dirty="0" smtClean="0">
              <a:solidFill>
                <a:prstClr val="white"/>
              </a:solidFill>
            </a:endParaRPr>
          </a:p>
          <a:p>
            <a:pPr fontAlgn="t">
              <a:spcBef>
                <a:spcPts val="600"/>
              </a:spcBef>
              <a:tabLst>
                <a:tab pos="1074738" algn="l"/>
              </a:tabLst>
            </a:pPr>
            <a:r>
              <a:rPr lang="fr-FR" b="1" dirty="0" smtClean="0">
                <a:solidFill>
                  <a:prstClr val="white"/>
                </a:solidFill>
                <a:effectLst>
                  <a:outerShdw blurRad="38100" dist="38100" dir="2700000" algn="tl" rotWithShape="0">
                    <a:srgbClr val="000000">
                      <a:alpha val="43000"/>
                    </a:srgbClr>
                  </a:outerShdw>
                </a:effectLst>
              </a:rPr>
              <a:t>Mai</a:t>
            </a:r>
            <a:r>
              <a:rPr lang="fr-FR" b="1" dirty="0" smtClean="0">
                <a:solidFill>
                  <a:prstClr val="white"/>
                </a:solidFill>
              </a:rPr>
              <a:t>	 </a:t>
            </a:r>
            <a:r>
              <a:rPr lang="fr-FR" b="1" dirty="0" smtClean="0">
                <a:solidFill>
                  <a:prstClr val="white"/>
                </a:solidFill>
                <a:effectLst>
                  <a:outerShdw blurRad="38100" dist="38100" dir="2700000" algn="tl" rotWithShape="0">
                    <a:srgbClr val="000000">
                      <a:alpha val="43000"/>
                    </a:srgbClr>
                  </a:outerShdw>
                </a:effectLst>
              </a:rPr>
              <a:t>Rallye </a:t>
            </a:r>
            <a:r>
              <a:rPr lang="fr-FR" b="1" dirty="0">
                <a:solidFill>
                  <a:prstClr val="white"/>
                </a:solidFill>
                <a:effectLst>
                  <a:outerShdw blurRad="38100" dist="38100" dir="2700000" algn="tl" rotWithShape="0">
                    <a:srgbClr val="000000">
                      <a:alpha val="43000"/>
                    </a:srgbClr>
                  </a:outerShdw>
                </a:effectLst>
              </a:rPr>
              <a:t>Région Limousin</a:t>
            </a:r>
            <a:endParaRPr lang="fr-FR" b="1" dirty="0">
              <a:solidFill>
                <a:prstClr val="white"/>
              </a:solidFill>
            </a:endParaRPr>
          </a:p>
          <a:p>
            <a:pPr fontAlgn="t">
              <a:spcBef>
                <a:spcPts val="600"/>
              </a:spcBef>
              <a:tabLst>
                <a:tab pos="1074738" algn="l"/>
              </a:tabLst>
            </a:pPr>
            <a:r>
              <a:rPr lang="fr-FR" b="1" dirty="0" smtClean="0">
                <a:solidFill>
                  <a:prstClr val="white"/>
                </a:solidFill>
                <a:effectLst>
                  <a:outerShdw blurRad="38100" dist="38100" dir="2700000" algn="tl" rotWithShape="0">
                    <a:srgbClr val="000000">
                      <a:alpha val="43000"/>
                    </a:srgbClr>
                  </a:outerShdw>
                </a:effectLst>
              </a:rPr>
              <a:t>Juillet</a:t>
            </a:r>
            <a:r>
              <a:rPr lang="fr-FR" b="1" dirty="0" smtClean="0">
                <a:solidFill>
                  <a:prstClr val="white"/>
                </a:solidFill>
              </a:rPr>
              <a:t>	 </a:t>
            </a:r>
            <a:r>
              <a:rPr lang="fr-FR" b="1" dirty="0" smtClean="0">
                <a:solidFill>
                  <a:prstClr val="white"/>
                </a:solidFill>
                <a:effectLst>
                  <a:outerShdw blurRad="38100" dist="38100" dir="2700000" algn="tl" rotWithShape="0">
                    <a:srgbClr val="000000">
                      <a:alpha val="43000"/>
                    </a:srgbClr>
                  </a:outerShdw>
                </a:effectLst>
              </a:rPr>
              <a:t>Rallye </a:t>
            </a:r>
            <a:r>
              <a:rPr lang="fr-FR" b="1" dirty="0">
                <a:solidFill>
                  <a:prstClr val="white"/>
                </a:solidFill>
                <a:effectLst>
                  <a:outerShdw blurRad="38100" dist="38100" dir="2700000" algn="tl" rotWithShape="0">
                    <a:srgbClr val="000000">
                      <a:alpha val="43000"/>
                    </a:srgbClr>
                  </a:outerShdw>
                </a:effectLst>
              </a:rPr>
              <a:t>Aveyron - Rouergue</a:t>
            </a:r>
            <a:endParaRPr lang="fr-FR" b="1" dirty="0">
              <a:solidFill>
                <a:prstClr val="white"/>
              </a:solidFill>
            </a:endParaRPr>
          </a:p>
          <a:p>
            <a:pPr fontAlgn="t">
              <a:spcBef>
                <a:spcPts val="600"/>
              </a:spcBef>
              <a:tabLst>
                <a:tab pos="1074738" algn="l"/>
              </a:tabLst>
            </a:pPr>
            <a:r>
              <a:rPr lang="fr-FR" b="1" dirty="0" smtClean="0">
                <a:solidFill>
                  <a:prstClr val="white"/>
                </a:solidFill>
                <a:effectLst>
                  <a:outerShdw blurRad="38100" dist="38100" dir="2700000" algn="tl" rotWithShape="0">
                    <a:srgbClr val="000000">
                      <a:alpha val="43000"/>
                    </a:srgbClr>
                  </a:outerShdw>
                </a:effectLst>
              </a:rPr>
              <a:t>Septembre</a:t>
            </a:r>
            <a:r>
              <a:rPr lang="fr-FR" b="1" dirty="0" smtClean="0">
                <a:solidFill>
                  <a:prstClr val="white"/>
                </a:solidFill>
              </a:rPr>
              <a:t>	 </a:t>
            </a:r>
            <a:r>
              <a:rPr lang="fr-FR" b="1" dirty="0" smtClean="0">
                <a:solidFill>
                  <a:prstClr val="white"/>
                </a:solidFill>
                <a:effectLst>
                  <a:outerShdw blurRad="38100" dist="38100" dir="2700000" algn="tl" rotWithShape="0">
                    <a:srgbClr val="000000">
                      <a:alpha val="43000"/>
                    </a:srgbClr>
                  </a:outerShdw>
                </a:effectLst>
              </a:rPr>
              <a:t>Rallye </a:t>
            </a:r>
            <a:r>
              <a:rPr lang="fr-FR" b="1" dirty="0">
                <a:solidFill>
                  <a:prstClr val="white"/>
                </a:solidFill>
                <a:effectLst>
                  <a:outerShdw blurRad="38100" dist="38100" dir="2700000" algn="tl" rotWithShape="0">
                    <a:srgbClr val="000000">
                      <a:alpha val="43000"/>
                    </a:srgbClr>
                  </a:outerShdw>
                </a:effectLst>
              </a:rPr>
              <a:t>du Mont-Blanc</a:t>
            </a:r>
            <a:endParaRPr lang="fr-FR" b="1" dirty="0">
              <a:solidFill>
                <a:prstClr val="white"/>
              </a:solidFill>
            </a:endParaRPr>
          </a:p>
          <a:p>
            <a:pPr fontAlgn="t">
              <a:spcBef>
                <a:spcPts val="600"/>
              </a:spcBef>
              <a:tabLst>
                <a:tab pos="1074738" algn="l"/>
              </a:tabLst>
            </a:pPr>
            <a:r>
              <a:rPr lang="fr-FR" b="1" dirty="0" smtClean="0">
                <a:solidFill>
                  <a:prstClr val="white"/>
                </a:solidFill>
                <a:effectLst>
                  <a:outerShdw blurRad="38100" dist="38100" dir="2700000" algn="tl" rotWithShape="0">
                    <a:srgbClr val="000000">
                      <a:alpha val="43000"/>
                    </a:srgbClr>
                  </a:outerShdw>
                </a:effectLst>
              </a:rPr>
              <a:t>Octobre	 Critérium </a:t>
            </a:r>
            <a:r>
              <a:rPr lang="fr-FR" b="1" dirty="0">
                <a:solidFill>
                  <a:prstClr val="white"/>
                </a:solidFill>
                <a:effectLst>
                  <a:outerShdw blurRad="38100" dist="38100" dir="2700000" algn="tl" rotWithShape="0">
                    <a:srgbClr val="000000">
                      <a:alpha val="43000"/>
                    </a:srgbClr>
                  </a:outerShdw>
                </a:effectLst>
              </a:rPr>
              <a:t>des </a:t>
            </a:r>
            <a:r>
              <a:rPr lang="fr-FR" b="1" dirty="0" smtClean="0">
                <a:solidFill>
                  <a:prstClr val="white"/>
                </a:solidFill>
                <a:effectLst>
                  <a:outerShdw blurRad="38100" dist="38100" dir="2700000" algn="tl" rotWithShape="0">
                    <a:srgbClr val="000000">
                      <a:alpha val="43000"/>
                    </a:srgbClr>
                  </a:outerShdw>
                </a:effectLst>
              </a:rPr>
              <a:t>Cévennes</a:t>
            </a:r>
            <a:endParaRPr lang="fr-FR" b="1" dirty="0">
              <a:solidFill>
                <a:prstClr val="white"/>
              </a:solidFill>
            </a:endParaRPr>
          </a:p>
          <a:p>
            <a:pPr fontAlgn="t">
              <a:spcBef>
                <a:spcPts val="600"/>
              </a:spcBef>
              <a:tabLst>
                <a:tab pos="1074738" algn="l"/>
              </a:tabLst>
            </a:pPr>
            <a:r>
              <a:rPr lang="fr-FR" b="1" dirty="0" smtClean="0">
                <a:solidFill>
                  <a:prstClr val="white"/>
                </a:solidFill>
                <a:effectLst>
                  <a:outerShdw blurRad="38100" dist="38100" dir="2700000" algn="tl" rotWithShape="0">
                    <a:srgbClr val="000000">
                      <a:alpha val="43000"/>
                    </a:srgbClr>
                  </a:outerShdw>
                </a:effectLst>
              </a:rPr>
              <a:t>Novembre	 Rallye </a:t>
            </a:r>
            <a:r>
              <a:rPr lang="fr-FR" b="1" dirty="0">
                <a:solidFill>
                  <a:prstClr val="white"/>
                </a:solidFill>
                <a:effectLst>
                  <a:outerShdw blurRad="38100" dist="38100" dir="2700000" algn="tl" rotWithShape="0">
                    <a:srgbClr val="000000">
                      <a:alpha val="43000"/>
                    </a:srgbClr>
                  </a:outerShdw>
                </a:effectLst>
              </a:rPr>
              <a:t>du </a:t>
            </a:r>
            <a:r>
              <a:rPr lang="fr-FR" b="1" dirty="0" smtClean="0">
                <a:solidFill>
                  <a:prstClr val="white"/>
                </a:solidFill>
                <a:effectLst>
                  <a:outerShdw blurRad="38100" dist="38100" dir="2700000" algn="tl" rotWithShape="0">
                    <a:srgbClr val="000000">
                      <a:alpha val="43000"/>
                    </a:srgbClr>
                  </a:outerShdw>
                </a:effectLst>
              </a:rPr>
              <a:t>Var</a:t>
            </a:r>
            <a:endParaRPr lang="fr-FR" b="1" dirty="0">
              <a:solidFill>
                <a:prstClr val="white"/>
              </a:solidFill>
            </a:endParaRPr>
          </a:p>
          <a:p>
            <a:pPr>
              <a:spcBef>
                <a:spcPts val="600"/>
              </a:spcBef>
            </a:pPr>
            <a:r>
              <a:rPr lang="fr-FR" b="1" dirty="0" smtClean="0">
                <a:solidFill>
                  <a:prstClr val="white"/>
                </a:solidFill>
                <a:effectLst>
                  <a:outerShdw blurRad="38100" dist="38100" dir="2700000" algn="tl">
                    <a:srgbClr val="000000">
                      <a:alpha val="43137"/>
                    </a:srgbClr>
                  </a:outerShdw>
                </a:effectLst>
              </a:rPr>
              <a:t>2 démonstrations : le Touquet  en mars et Macon en juin</a:t>
            </a:r>
            <a:endParaRPr lang="fr-FR" b="1" dirty="0">
              <a:solidFill>
                <a:prstClr val="white"/>
              </a:solidFill>
              <a:effectLst>
                <a:outerShdw blurRad="38100" dist="38100" dir="2700000" algn="tl">
                  <a:srgbClr val="000000">
                    <a:alpha val="43137"/>
                  </a:srgbClr>
                </a:outerShdw>
              </a:effectLst>
            </a:endParaRPr>
          </a:p>
        </p:txBody>
      </p:sp>
      <p:pic>
        <p:nvPicPr>
          <p:cNvPr id="2050"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5721" y="2755300"/>
            <a:ext cx="288000" cy="174977"/>
          </a:xfrm>
          <a:prstGeom prst="rect">
            <a:avLst/>
          </a:prstGeom>
          <a:noFill/>
          <a:effectLst>
            <a:glow rad="228600">
              <a:schemeClr val="bg1"/>
            </a:glow>
          </a:effectLst>
          <a:extLst>
            <a:ext uri="{909E8E84-426E-40DD-AFC4-6F175D3DCCD1}">
              <a14:hiddenFill xmlns:a14="http://schemas.microsoft.com/office/drawing/2010/main">
                <a:solidFill>
                  <a:srgbClr val="FFFFFF"/>
                </a:solidFill>
              </a14:hiddenFill>
            </a:ext>
          </a:extLst>
        </p:spPr>
      </p:pic>
      <p:pic>
        <p:nvPicPr>
          <p:cNvPr id="17"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4854" y="2647039"/>
            <a:ext cx="288000" cy="174977"/>
          </a:xfrm>
          <a:prstGeom prst="rect">
            <a:avLst/>
          </a:prstGeom>
          <a:noFill/>
          <a:effectLst>
            <a:glow rad="228600">
              <a:schemeClr val="bg1"/>
            </a:glow>
          </a:effectLst>
          <a:extLst>
            <a:ext uri="{909E8E84-426E-40DD-AFC4-6F175D3DCCD1}">
              <a14:hiddenFill xmlns:a14="http://schemas.microsoft.com/office/drawing/2010/main">
                <a:solidFill>
                  <a:srgbClr val="FFFFFF"/>
                </a:solidFill>
              </a14:hiddenFill>
            </a:ext>
          </a:extLst>
        </p:spPr>
      </p:pic>
      <p:pic>
        <p:nvPicPr>
          <p:cNvPr id="18"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2143" y="3320441"/>
            <a:ext cx="288000" cy="174977"/>
          </a:xfrm>
          <a:prstGeom prst="rect">
            <a:avLst/>
          </a:prstGeom>
          <a:noFill/>
          <a:effectLst>
            <a:glow rad="228600">
              <a:schemeClr val="bg1"/>
            </a:glow>
          </a:effectLst>
          <a:extLst>
            <a:ext uri="{909E8E84-426E-40DD-AFC4-6F175D3DCCD1}">
              <a14:hiddenFill xmlns:a14="http://schemas.microsoft.com/office/drawing/2010/main">
                <a:solidFill>
                  <a:srgbClr val="FFFFFF"/>
                </a:solidFill>
              </a14:hiddenFill>
            </a:ext>
          </a:extLst>
        </p:spPr>
      </p:pic>
      <p:pic>
        <p:nvPicPr>
          <p:cNvPr id="19"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4483" y="2671489"/>
            <a:ext cx="288000" cy="174977"/>
          </a:xfrm>
          <a:prstGeom prst="rect">
            <a:avLst/>
          </a:prstGeom>
          <a:noFill/>
          <a:effectLst>
            <a:glow rad="228600">
              <a:schemeClr val="bg1"/>
            </a:glow>
          </a:effectLst>
          <a:extLst>
            <a:ext uri="{909E8E84-426E-40DD-AFC4-6F175D3DCCD1}">
              <a14:hiddenFill xmlns:a14="http://schemas.microsoft.com/office/drawing/2010/main">
                <a:solidFill>
                  <a:srgbClr val="FFFFFF"/>
                </a:solidFill>
              </a14:hiddenFill>
            </a:ext>
          </a:extLst>
        </p:spPr>
      </p:pic>
      <p:pic>
        <p:nvPicPr>
          <p:cNvPr id="20"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0970" y="3651771"/>
            <a:ext cx="288000" cy="174977"/>
          </a:xfrm>
          <a:prstGeom prst="rect">
            <a:avLst/>
          </a:prstGeom>
          <a:noFill/>
          <a:effectLst>
            <a:glow rad="228600">
              <a:schemeClr val="bg1"/>
            </a:glow>
          </a:effectLst>
          <a:extLst>
            <a:ext uri="{909E8E84-426E-40DD-AFC4-6F175D3DCCD1}">
              <a14:hiddenFill xmlns:a14="http://schemas.microsoft.com/office/drawing/2010/main">
                <a:solidFill>
                  <a:srgbClr val="FFFFFF"/>
                </a:solidFill>
              </a14:hiddenFill>
            </a:ext>
          </a:extLst>
        </p:spPr>
      </p:pic>
      <p:pic>
        <p:nvPicPr>
          <p:cNvPr id="21"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87120" y="3775964"/>
            <a:ext cx="288000" cy="174977"/>
          </a:xfrm>
          <a:prstGeom prst="rect">
            <a:avLst/>
          </a:prstGeom>
          <a:noFill/>
          <a:effectLst>
            <a:glow rad="228600">
              <a:schemeClr val="bg1"/>
            </a:glow>
          </a:effectLst>
          <a:extLst>
            <a:ext uri="{909E8E84-426E-40DD-AFC4-6F175D3DCCD1}">
              <a14:hiddenFill xmlns:a14="http://schemas.microsoft.com/office/drawing/2010/main">
                <a:solidFill>
                  <a:srgbClr val="FFFFFF"/>
                </a:solidFill>
              </a14:hiddenFill>
            </a:ext>
          </a:extLst>
        </p:spPr>
      </p:pic>
      <p:sp>
        <p:nvSpPr>
          <p:cNvPr id="25" name="Rectangle 24"/>
          <p:cNvSpPr/>
          <p:nvPr/>
        </p:nvSpPr>
        <p:spPr>
          <a:xfrm>
            <a:off x="590546" y="1451299"/>
            <a:ext cx="1661037" cy="369332"/>
          </a:xfrm>
          <a:prstGeom prst="rect">
            <a:avLst/>
          </a:prstGeom>
          <a:solidFill>
            <a:schemeClr val="accent1"/>
          </a:solidFill>
          <a:ln>
            <a:solidFill>
              <a:schemeClr val="bg1"/>
            </a:solidFill>
          </a:ln>
          <a:effectLst>
            <a:outerShdw blurRad="127000" dist="12700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solidFill>
                  <a:prstClr val="white"/>
                </a:solidFill>
                <a:effectLst>
                  <a:outerShdw blurRad="38100" dist="38100" dir="2700000" algn="tl">
                    <a:srgbClr val="000000">
                      <a:alpha val="43137"/>
                    </a:srgbClr>
                  </a:outerShdw>
                </a:effectLst>
              </a:rPr>
              <a:t>Sport Auto</a:t>
            </a:r>
          </a:p>
        </p:txBody>
      </p:sp>
      <p:pic>
        <p:nvPicPr>
          <p:cNvPr id="29"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8024" y="1357746"/>
            <a:ext cx="288000" cy="174977"/>
          </a:xfrm>
          <a:prstGeom prst="rect">
            <a:avLst/>
          </a:prstGeom>
          <a:noFill/>
          <a:effectLst>
            <a:glow rad="228600">
              <a:schemeClr val="accent1"/>
            </a:glow>
          </a:effectLst>
          <a:extLst>
            <a:ext uri="{909E8E84-426E-40DD-AFC4-6F175D3DCCD1}">
              <a14:hiddenFill xmlns:a14="http://schemas.microsoft.com/office/drawing/2010/main">
                <a:solidFill>
                  <a:srgbClr val="FFFFFF"/>
                </a:solidFill>
              </a14:hiddenFill>
            </a:ext>
          </a:extLst>
        </p:spPr>
      </p:pic>
      <p:pic>
        <p:nvPicPr>
          <p:cNvPr id="30" name="Picture 2" descr="C:\Users\xavier\Desktop\Opel\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3" y="2255212"/>
            <a:ext cx="288000" cy="174977"/>
          </a:xfrm>
          <a:prstGeom prst="rect">
            <a:avLst/>
          </a:prstGeom>
          <a:noFill/>
          <a:effectLst>
            <a:glow rad="228600">
              <a:schemeClr val="accent1"/>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569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6" presetClass="entr" presetSubtype="32"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circle(out)">
                                      <p:cBhvr>
                                        <p:cTn id="11" dur="500"/>
                                        <p:tgtEl>
                                          <p:spTgt spid="2050"/>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2">
                                            <p:txEl>
                                              <p:pRg st="0" end="0"/>
                                            </p:txEl>
                                          </p:spTgt>
                                        </p:tgtEl>
                                        <p:attrNameLst>
                                          <p:attrName>style.visibility</p:attrName>
                                        </p:attrNameLst>
                                      </p:cBhvr>
                                      <p:to>
                                        <p:strVal val="visible"/>
                                      </p:to>
                                    </p:set>
                                    <p:animEffect transition="in" filter="wipe(up)">
                                      <p:cBhvr>
                                        <p:cTn id="14" dur="500"/>
                                        <p:tgtEl>
                                          <p:spTgt spid="22">
                                            <p:txEl>
                                              <p:pRg st="0" end="0"/>
                                            </p:txEl>
                                          </p:spTgt>
                                        </p:tgtEl>
                                      </p:cBhvr>
                                    </p:animEffect>
                                  </p:childTnLst>
                                </p:cTn>
                              </p:par>
                            </p:childTnLst>
                          </p:cTn>
                        </p:par>
                        <p:par>
                          <p:cTn id="15" fill="hold">
                            <p:stCondLst>
                              <p:cond delay="2500"/>
                            </p:stCondLst>
                            <p:childTnLst>
                              <p:par>
                                <p:cTn id="16" presetID="6" presetClass="entr" presetSubtype="32"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ircle(out)">
                                      <p:cBhvr>
                                        <p:cTn id="18" dur="500"/>
                                        <p:tgtEl>
                                          <p:spTgt spid="1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22">
                                            <p:txEl>
                                              <p:pRg st="1" end="1"/>
                                            </p:txEl>
                                          </p:spTgt>
                                        </p:tgtEl>
                                        <p:attrNameLst>
                                          <p:attrName>style.visibility</p:attrName>
                                        </p:attrNameLst>
                                      </p:cBhvr>
                                      <p:to>
                                        <p:strVal val="visible"/>
                                      </p:to>
                                    </p:set>
                                    <p:animEffect transition="in" filter="wipe(up)">
                                      <p:cBhvr>
                                        <p:cTn id="21" dur="500"/>
                                        <p:tgtEl>
                                          <p:spTgt spid="22">
                                            <p:txEl>
                                              <p:pRg st="1" end="1"/>
                                            </p:txEl>
                                          </p:spTgt>
                                        </p:tgtEl>
                                      </p:cBhvr>
                                    </p:animEffect>
                                  </p:childTnLst>
                                </p:cTn>
                              </p:par>
                            </p:childTnLst>
                          </p:cTn>
                        </p:par>
                        <p:par>
                          <p:cTn id="22" fill="hold">
                            <p:stCondLst>
                              <p:cond delay="3000"/>
                            </p:stCondLst>
                            <p:childTnLst>
                              <p:par>
                                <p:cTn id="23" presetID="6" presetClass="entr" presetSubtype="3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circle(out)">
                                      <p:cBhvr>
                                        <p:cTn id="25" dur="500"/>
                                        <p:tgtEl>
                                          <p:spTgt spid="1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2">
                                            <p:txEl>
                                              <p:pRg st="2" end="2"/>
                                            </p:txEl>
                                          </p:spTgt>
                                        </p:tgtEl>
                                        <p:attrNameLst>
                                          <p:attrName>style.visibility</p:attrName>
                                        </p:attrNameLst>
                                      </p:cBhvr>
                                      <p:to>
                                        <p:strVal val="visible"/>
                                      </p:to>
                                    </p:set>
                                    <p:animEffect transition="in" filter="wipe(up)">
                                      <p:cBhvr>
                                        <p:cTn id="28" dur="500"/>
                                        <p:tgtEl>
                                          <p:spTgt spid="22">
                                            <p:txEl>
                                              <p:pRg st="2" end="2"/>
                                            </p:txEl>
                                          </p:spTgt>
                                        </p:tgtEl>
                                      </p:cBhvr>
                                    </p:animEffect>
                                  </p:childTnLst>
                                </p:cTn>
                              </p:par>
                            </p:childTnLst>
                          </p:cTn>
                        </p:par>
                        <p:par>
                          <p:cTn id="29" fill="hold">
                            <p:stCondLst>
                              <p:cond delay="3500"/>
                            </p:stCondLst>
                            <p:childTnLst>
                              <p:par>
                                <p:cTn id="30" presetID="6" presetClass="entr" presetSubtype="3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ircle(out)">
                                      <p:cBhvr>
                                        <p:cTn id="32" dur="500"/>
                                        <p:tgtEl>
                                          <p:spTgt spid="19"/>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2">
                                            <p:txEl>
                                              <p:pRg st="3" end="3"/>
                                            </p:txEl>
                                          </p:spTgt>
                                        </p:tgtEl>
                                        <p:attrNameLst>
                                          <p:attrName>style.visibility</p:attrName>
                                        </p:attrNameLst>
                                      </p:cBhvr>
                                      <p:to>
                                        <p:strVal val="visible"/>
                                      </p:to>
                                    </p:set>
                                    <p:animEffect transition="in" filter="wipe(up)">
                                      <p:cBhvr>
                                        <p:cTn id="35" dur="500"/>
                                        <p:tgtEl>
                                          <p:spTgt spid="22">
                                            <p:txEl>
                                              <p:pRg st="3" end="3"/>
                                            </p:txEl>
                                          </p:spTgt>
                                        </p:tgtEl>
                                      </p:cBhvr>
                                    </p:animEffect>
                                  </p:childTnLst>
                                </p:cTn>
                              </p:par>
                            </p:childTnLst>
                          </p:cTn>
                        </p:par>
                        <p:par>
                          <p:cTn id="36" fill="hold">
                            <p:stCondLst>
                              <p:cond delay="4000"/>
                            </p:stCondLst>
                            <p:childTnLst>
                              <p:par>
                                <p:cTn id="37" presetID="6" presetClass="entr" presetSubtype="32"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circle(out)">
                                      <p:cBhvr>
                                        <p:cTn id="39" dur="500"/>
                                        <p:tgtEl>
                                          <p:spTgt spid="2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xEl>
                                              <p:pRg st="4" end="4"/>
                                            </p:txEl>
                                          </p:spTgt>
                                        </p:tgtEl>
                                        <p:attrNameLst>
                                          <p:attrName>style.visibility</p:attrName>
                                        </p:attrNameLst>
                                      </p:cBhvr>
                                      <p:to>
                                        <p:strVal val="visible"/>
                                      </p:to>
                                    </p:set>
                                    <p:animEffect transition="in" filter="wipe(up)">
                                      <p:cBhvr>
                                        <p:cTn id="42" dur="500"/>
                                        <p:tgtEl>
                                          <p:spTgt spid="22">
                                            <p:txEl>
                                              <p:pRg st="4" end="4"/>
                                            </p:txEl>
                                          </p:spTgt>
                                        </p:tgtEl>
                                      </p:cBhvr>
                                    </p:animEffect>
                                  </p:childTnLst>
                                </p:cTn>
                              </p:par>
                            </p:childTnLst>
                          </p:cTn>
                        </p:par>
                        <p:par>
                          <p:cTn id="43" fill="hold">
                            <p:stCondLst>
                              <p:cond delay="4500"/>
                            </p:stCondLst>
                            <p:childTnLst>
                              <p:par>
                                <p:cTn id="44" presetID="6" presetClass="entr" presetSubtype="32"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circle(out)">
                                      <p:cBhvr>
                                        <p:cTn id="46" dur="500"/>
                                        <p:tgtEl>
                                          <p:spTgt spid="2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2">
                                            <p:txEl>
                                              <p:pRg st="5" end="5"/>
                                            </p:txEl>
                                          </p:spTgt>
                                        </p:tgtEl>
                                        <p:attrNameLst>
                                          <p:attrName>style.visibility</p:attrName>
                                        </p:attrNameLst>
                                      </p:cBhvr>
                                      <p:to>
                                        <p:strVal val="visible"/>
                                      </p:to>
                                    </p:set>
                                    <p:animEffect transition="in" filter="wipe(up)">
                                      <p:cBhvr>
                                        <p:cTn id="49" dur="500"/>
                                        <p:tgtEl>
                                          <p:spTgt spid="22">
                                            <p:txEl>
                                              <p:pRg st="5" end="5"/>
                                            </p:txEl>
                                          </p:spTgt>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2">
                                            <p:txEl>
                                              <p:pRg st="6" end="6"/>
                                            </p:txEl>
                                          </p:spTgt>
                                        </p:tgtEl>
                                        <p:attrNameLst>
                                          <p:attrName>style.visibility</p:attrName>
                                        </p:attrNameLst>
                                      </p:cBhvr>
                                      <p:to>
                                        <p:strVal val="visible"/>
                                      </p:to>
                                    </p:set>
                                    <p:animEffect transition="in" filter="wipe(up)">
                                      <p:cBhvr>
                                        <p:cTn id="53" dur="500"/>
                                        <p:tgtEl>
                                          <p:spTgt spid="22">
                                            <p:txEl>
                                              <p:pRg st="6" end="6"/>
                                            </p:txEl>
                                          </p:spTgt>
                                        </p:tgtEl>
                                      </p:cBhvr>
                                    </p:animEffect>
                                  </p:childTnLst>
                                </p:cTn>
                              </p:par>
                            </p:childTnLst>
                          </p:cTn>
                        </p:par>
                        <p:par>
                          <p:cTn id="54" fill="hold">
                            <p:stCondLst>
                              <p:cond delay="5500"/>
                            </p:stCondLst>
                            <p:childTnLst>
                              <p:par>
                                <p:cTn id="55" presetID="6" presetClass="entr" presetSubtype="32"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circle(out)">
                                      <p:cBhvr>
                                        <p:cTn id="57" dur="500"/>
                                        <p:tgtEl>
                                          <p:spTgt spid="29"/>
                                        </p:tgtEl>
                                      </p:cBhvr>
                                    </p:animEffect>
                                  </p:childTnLst>
                                </p:cTn>
                              </p:par>
                            </p:childTnLst>
                          </p:cTn>
                        </p:par>
                        <p:par>
                          <p:cTn id="58" fill="hold">
                            <p:stCondLst>
                              <p:cond delay="6000"/>
                            </p:stCondLst>
                            <p:childTnLst>
                              <p:par>
                                <p:cTn id="59" presetID="6" presetClass="entr" presetSubtype="3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circle(out)">
                                      <p:cBhvr>
                                        <p:cTn id="6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bldLvl="5"/>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590552" y="402388"/>
            <a:ext cx="7303483"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defTabSz="457200">
              <a:spcBef>
                <a:spcPct val="20000"/>
              </a:spcBef>
              <a:buClr>
                <a:srgbClr val="FCC000"/>
              </a:buClr>
              <a:buNone/>
              <a:defRPr lang="de-DE" sz="2800" b="1" cap="all" baseline="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a:t>CASCADA</a:t>
            </a:r>
          </a:p>
        </p:txBody>
      </p:sp>
      <p:sp>
        <p:nvSpPr>
          <p:cNvPr id="4" name="Titre 2"/>
          <p:cNvSpPr txBox="1">
            <a:spLocks/>
          </p:cNvSpPr>
          <p:nvPr/>
        </p:nvSpPr>
        <p:spPr>
          <a:xfrm>
            <a:off x="1597717" y="2148215"/>
            <a:ext cx="7303483"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defTabSz="457200">
              <a:spcBef>
                <a:spcPct val="20000"/>
              </a:spcBef>
              <a:buClr>
                <a:srgbClr val="FCC000"/>
              </a:buClr>
              <a:buNone/>
              <a:defRPr lang="de-DE" sz="2800" b="1" cap="all" baseline="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a:t>Cascada_Trailer_ProRes422HD</a:t>
            </a:r>
          </a:p>
        </p:txBody>
      </p:sp>
    </p:spTree>
    <p:extLst>
      <p:ext uri="{BB962C8B-B14F-4D97-AF65-F5344CB8AC3E}">
        <p14:creationId xmlns:p14="http://schemas.microsoft.com/office/powerpoint/2010/main" val="215686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2">
            <a:extLst>
              <a:ext uri="{28A0092B-C50C-407E-A947-70E740481C1C}">
                <a14:useLocalDpi xmlns:a14="http://schemas.microsoft.com/office/drawing/2010/main" val="0"/>
              </a:ext>
            </a:extLst>
          </a:blip>
          <a:srcRect t="15175" b="16173"/>
          <a:stretch/>
        </p:blipFill>
        <p:spPr>
          <a:xfrm>
            <a:off x="1192916" y="1102129"/>
            <a:ext cx="6758168" cy="3135575"/>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4" name="Titre 2"/>
          <p:cNvSpPr txBox="1">
            <a:spLocks/>
          </p:cNvSpPr>
          <p:nvPr/>
        </p:nvSpPr>
        <p:spPr>
          <a:xfrm>
            <a:off x="590552" y="402388"/>
            <a:ext cx="7303483"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defTabSz="457200">
              <a:spcBef>
                <a:spcPct val="20000"/>
              </a:spcBef>
              <a:buClr>
                <a:srgbClr val="FCC000"/>
              </a:buClr>
              <a:buNone/>
              <a:defRPr lang="de-DE" sz="2800" b="1" cap="all" baseline="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a:t>CASCADA</a:t>
            </a:r>
          </a:p>
        </p:txBody>
      </p:sp>
    </p:spTree>
    <p:extLst>
      <p:ext uri="{BB962C8B-B14F-4D97-AF65-F5344CB8AC3E}">
        <p14:creationId xmlns:p14="http://schemas.microsoft.com/office/powerpoint/2010/main" val="428363143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e 24"/>
          <p:cNvGrpSpPr/>
          <p:nvPr/>
        </p:nvGrpSpPr>
        <p:grpSpPr>
          <a:xfrm>
            <a:off x="1558683" y="940487"/>
            <a:ext cx="7216592" cy="718999"/>
            <a:chOff x="1558683" y="940487"/>
            <a:chExt cx="7216592" cy="718999"/>
          </a:xfrm>
        </p:grpSpPr>
        <p:sp>
          <p:nvSpPr>
            <p:cNvPr id="2" name="Double flèche horizontale 1"/>
            <p:cNvSpPr/>
            <p:nvPr/>
          </p:nvSpPr>
          <p:spPr>
            <a:xfrm>
              <a:off x="1558683" y="940487"/>
              <a:ext cx="7216592" cy="718999"/>
            </a:xfrm>
            <a:prstGeom prst="leftRightArrow">
              <a:avLst>
                <a:gd name="adj1" fmla="val 66410"/>
                <a:gd name="adj2" fmla="val 77350"/>
              </a:avLst>
            </a:prstGeom>
            <a:gradFill>
              <a:gsLst>
                <a:gs pos="47000">
                  <a:schemeClr val="tx1">
                    <a:lumMod val="65000"/>
                    <a:lumOff val="35000"/>
                  </a:schemeClr>
                </a:gs>
                <a:gs pos="13000">
                  <a:schemeClr val="tx1">
                    <a:lumMod val="65000"/>
                    <a:lumOff val="35000"/>
                  </a:schemeClr>
                </a:gs>
                <a:gs pos="27083">
                  <a:schemeClr val="bg1">
                    <a:lumMod val="85000"/>
                  </a:schemeClr>
                </a:gs>
                <a:gs pos="69000">
                  <a:schemeClr val="bg1">
                    <a:lumMod val="75000"/>
                  </a:schemeClr>
                </a:gs>
                <a:gs pos="87000">
                  <a:schemeClr val="tx1">
                    <a:lumMod val="65000"/>
                    <a:lumOff val="35000"/>
                  </a:schemeClr>
                </a:gs>
              </a:gsLst>
              <a:lin ang="9000000" scaled="0"/>
            </a:gradFill>
            <a:ln>
              <a:noFill/>
            </a:ln>
            <a:effectLst>
              <a:outerShdw blurRad="127000" dist="12700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500"/>
                </a:lnSpc>
              </a:pPr>
              <a:r>
                <a:rPr lang="fr-FR" sz="2400" b="1" dirty="0" smtClean="0">
                  <a:solidFill>
                    <a:prstClr val="white">
                      <a:lumMod val="85000"/>
                    </a:prstClr>
                  </a:solidFill>
                  <a:effectLst>
                    <a:innerShdw blurRad="63500" dist="50800" dir="13500000">
                      <a:prstClr val="black">
                        <a:alpha val="50000"/>
                      </a:prstClr>
                    </a:innerShdw>
                  </a:effectLst>
                </a:rPr>
                <a:t>SEGMENT</a:t>
              </a:r>
              <a:endParaRPr lang="fr-FR" sz="2400" b="1" dirty="0">
                <a:solidFill>
                  <a:prstClr val="white">
                    <a:lumMod val="85000"/>
                  </a:prstClr>
                </a:solidFill>
                <a:effectLst>
                  <a:innerShdw blurRad="63500" dist="50800" dir="13500000">
                    <a:prstClr val="black">
                      <a:alpha val="50000"/>
                    </a:prstClr>
                  </a:innerShdw>
                </a:effectLst>
              </a:endParaRPr>
            </a:p>
          </p:txBody>
        </p:sp>
        <p:sp>
          <p:nvSpPr>
            <p:cNvPr id="12" name="Rectangle 11"/>
            <p:cNvSpPr/>
            <p:nvPr/>
          </p:nvSpPr>
          <p:spPr>
            <a:xfrm>
              <a:off x="1686499" y="964004"/>
              <a:ext cx="1917772" cy="6862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00"/>
                </a:lnSpc>
              </a:pPr>
              <a:r>
                <a:rPr lang="fr-FR" sz="1200" b="1" dirty="0" smtClean="0">
                  <a:solidFill>
                    <a:prstClr val="white"/>
                  </a:solidFill>
                  <a:effectLst>
                    <a:outerShdw blurRad="38100" dist="38100" dir="2700000" algn="tl">
                      <a:srgbClr val="000000">
                        <a:alpha val="43137"/>
                      </a:srgbClr>
                    </a:outerShdw>
                  </a:effectLst>
                </a:rPr>
                <a:t>Compact C</a:t>
              </a:r>
            </a:p>
            <a:p>
              <a:pPr algn="ctr">
                <a:lnSpc>
                  <a:spcPts val="1300"/>
                </a:lnSpc>
              </a:pPr>
              <a:r>
                <a:rPr lang="fr-FR" sz="1000" b="1" dirty="0" smtClean="0">
                  <a:solidFill>
                    <a:prstClr val="white"/>
                  </a:solidFill>
                  <a:effectLst>
                    <a:outerShdw blurRad="38100" dist="38100" dir="2700000" algn="tl">
                      <a:srgbClr val="000000">
                        <a:alpha val="43137"/>
                      </a:srgbClr>
                    </a:outerShdw>
                  </a:effectLst>
                </a:rPr>
                <a:t>Megane-308</a:t>
              </a:r>
            </a:p>
            <a:p>
              <a:pPr algn="ctr">
                <a:lnSpc>
                  <a:spcPts val="1300"/>
                </a:lnSpc>
              </a:pPr>
              <a:r>
                <a:rPr lang="fr-FR" sz="1200" b="1" dirty="0" smtClean="0">
                  <a:solidFill>
                    <a:prstClr val="white"/>
                  </a:solidFill>
                  <a:effectLst>
                    <a:outerShdw blurRad="38100" dist="38100" dir="2700000" algn="tl">
                      <a:srgbClr val="000000">
                        <a:alpha val="43137"/>
                      </a:srgbClr>
                    </a:outerShdw>
                  </a:effectLst>
                </a:rPr>
                <a:t>&amp; Lux-2  : </a:t>
              </a:r>
              <a:r>
                <a:rPr lang="fr-FR" sz="1000" b="1" dirty="0" smtClean="0">
                  <a:solidFill>
                    <a:prstClr val="white"/>
                  </a:solidFill>
                  <a:effectLst>
                    <a:outerShdw blurRad="38100" dist="38100" dir="2700000" algn="tl">
                      <a:srgbClr val="000000">
                        <a:alpha val="43137"/>
                      </a:srgbClr>
                    </a:outerShdw>
                  </a:effectLst>
                </a:rPr>
                <a:t>Série 1 – A 3</a:t>
              </a:r>
              <a:endParaRPr lang="fr-FR" sz="1000" b="1" dirty="0">
                <a:solidFill>
                  <a:prstClr val="white"/>
                </a:solidFill>
                <a:effectLst>
                  <a:outerShdw blurRad="38100" dist="38100" dir="2700000" algn="tl">
                    <a:srgbClr val="000000">
                      <a:alpha val="43137"/>
                    </a:srgbClr>
                  </a:outerShdw>
                </a:effectLst>
              </a:endParaRPr>
            </a:p>
          </p:txBody>
        </p:sp>
        <p:sp>
          <p:nvSpPr>
            <p:cNvPr id="13" name="Rectangle 12"/>
            <p:cNvSpPr/>
            <p:nvPr/>
          </p:nvSpPr>
          <p:spPr>
            <a:xfrm>
              <a:off x="6905120" y="964004"/>
              <a:ext cx="1728260" cy="6862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00"/>
                </a:lnSpc>
              </a:pPr>
              <a:r>
                <a:rPr lang="fr-FR" sz="1200" b="1" dirty="0" err="1" smtClean="0">
                  <a:solidFill>
                    <a:prstClr val="white"/>
                  </a:solidFill>
                  <a:effectLst>
                    <a:outerShdw blurRad="38100" dist="38100" dir="2700000" algn="tl">
                      <a:srgbClr val="000000">
                        <a:alpha val="43137"/>
                      </a:srgbClr>
                    </a:outerShdw>
                  </a:effectLst>
                </a:rPr>
                <a:t>Mid-sized</a:t>
              </a:r>
              <a:r>
                <a:rPr lang="fr-FR" sz="1200" b="1" dirty="0" smtClean="0">
                  <a:solidFill>
                    <a:prstClr val="white"/>
                  </a:solidFill>
                  <a:effectLst>
                    <a:outerShdw blurRad="38100" dist="38100" dir="2700000" algn="tl">
                      <a:srgbClr val="000000">
                        <a:alpha val="43137"/>
                      </a:srgbClr>
                    </a:outerShdw>
                  </a:effectLst>
                </a:rPr>
                <a:t> D</a:t>
              </a:r>
              <a:br>
                <a:rPr lang="fr-FR" sz="1200" b="1" dirty="0" smtClean="0">
                  <a:solidFill>
                    <a:prstClr val="white"/>
                  </a:solidFill>
                  <a:effectLst>
                    <a:outerShdw blurRad="38100" dist="38100" dir="2700000" algn="tl">
                      <a:srgbClr val="000000">
                        <a:alpha val="43137"/>
                      </a:srgbClr>
                    </a:outerShdw>
                  </a:effectLst>
                </a:rPr>
              </a:br>
              <a:r>
                <a:rPr lang="fr-FR" sz="1000" b="1" dirty="0" smtClean="0">
                  <a:solidFill>
                    <a:prstClr val="white"/>
                  </a:solidFill>
                  <a:effectLst>
                    <a:outerShdw blurRad="38100" dist="38100" dir="2700000" algn="tl">
                      <a:srgbClr val="000000">
                        <a:alpha val="43137"/>
                      </a:srgbClr>
                    </a:outerShdw>
                  </a:effectLst>
                </a:rPr>
                <a:t>Eos-Cascada</a:t>
              </a:r>
            </a:p>
            <a:p>
              <a:pPr algn="ctr">
                <a:lnSpc>
                  <a:spcPts val="1300"/>
                </a:lnSpc>
              </a:pPr>
              <a:r>
                <a:rPr lang="fr-FR" sz="1200" b="1" dirty="0" smtClean="0">
                  <a:solidFill>
                    <a:prstClr val="white"/>
                  </a:solidFill>
                  <a:effectLst>
                    <a:outerShdw blurRad="38100" dist="38100" dir="2700000" algn="tl">
                      <a:srgbClr val="000000">
                        <a:alpha val="43137"/>
                      </a:srgbClr>
                    </a:outerShdw>
                  </a:effectLst>
                </a:rPr>
                <a:t> &amp; Lux-3  : </a:t>
              </a:r>
              <a:r>
                <a:rPr lang="fr-FR" sz="1000" b="1" dirty="0" smtClean="0">
                  <a:solidFill>
                    <a:prstClr val="white"/>
                  </a:solidFill>
                  <a:effectLst>
                    <a:outerShdw blurRad="38100" dist="38100" dir="2700000" algn="tl">
                      <a:srgbClr val="000000">
                        <a:alpha val="43137"/>
                      </a:srgbClr>
                    </a:outerShdw>
                  </a:effectLst>
                </a:rPr>
                <a:t>A5-Série 3</a:t>
              </a:r>
              <a:endParaRPr lang="fr-FR" sz="1000" b="1" dirty="0">
                <a:solidFill>
                  <a:prstClr val="white"/>
                </a:solidFill>
                <a:effectLst>
                  <a:outerShdw blurRad="38100" dist="38100" dir="2700000" algn="tl">
                    <a:srgbClr val="000000">
                      <a:alpha val="43137"/>
                    </a:srgbClr>
                  </a:outerShdw>
                </a:effectLst>
              </a:endParaRPr>
            </a:p>
          </p:txBody>
        </p:sp>
      </p:grpSp>
      <p:sp>
        <p:nvSpPr>
          <p:cNvPr id="6" name="Rectangle 5"/>
          <p:cNvSpPr/>
          <p:nvPr/>
        </p:nvSpPr>
        <p:spPr>
          <a:xfrm>
            <a:off x="193205" y="1742340"/>
            <a:ext cx="1802743" cy="488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dirty="0" smtClean="0">
                <a:solidFill>
                  <a:prstClr val="white"/>
                </a:solidFill>
                <a:effectLst>
                  <a:outerShdw blurRad="38100" dist="38100" dir="2700000" algn="tl">
                    <a:srgbClr val="000000">
                      <a:alpha val="43137"/>
                    </a:srgbClr>
                  </a:outerShdw>
                </a:effectLst>
              </a:rPr>
              <a:t>Dimensions</a:t>
            </a:r>
            <a:br>
              <a:rPr lang="fr-FR" sz="1600" dirty="0" smtClean="0">
                <a:solidFill>
                  <a:prstClr val="white"/>
                </a:solidFill>
                <a:effectLst>
                  <a:outerShdw blurRad="38100" dist="38100" dir="2700000" algn="tl">
                    <a:srgbClr val="000000">
                      <a:alpha val="43137"/>
                    </a:srgbClr>
                  </a:outerShdw>
                </a:effectLst>
              </a:rPr>
            </a:br>
            <a:r>
              <a:rPr lang="fr-FR" sz="1600" dirty="0" smtClean="0">
                <a:solidFill>
                  <a:prstClr val="white"/>
                </a:solidFill>
                <a:effectLst>
                  <a:outerShdw blurRad="38100" dist="38100" dir="2700000" algn="tl">
                    <a:srgbClr val="000000">
                      <a:alpha val="43137"/>
                    </a:srgbClr>
                  </a:outerShdw>
                </a:effectLst>
              </a:rPr>
              <a:t>Extérieures</a:t>
            </a:r>
            <a:endParaRPr lang="fr-FR" sz="1600" dirty="0">
              <a:solidFill>
                <a:prstClr val="white"/>
              </a:solidFill>
              <a:effectLst>
                <a:outerShdw blurRad="38100" dist="38100" dir="2700000" algn="tl">
                  <a:srgbClr val="000000">
                    <a:alpha val="43137"/>
                  </a:srgbClr>
                </a:outerShdw>
              </a:effectLst>
            </a:endParaRPr>
          </a:p>
        </p:txBody>
      </p:sp>
      <p:sp>
        <p:nvSpPr>
          <p:cNvPr id="8" name="Rectangle 7"/>
          <p:cNvSpPr/>
          <p:nvPr/>
        </p:nvSpPr>
        <p:spPr>
          <a:xfrm>
            <a:off x="206660" y="2426113"/>
            <a:ext cx="1479840" cy="488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dirty="0" smtClean="0">
                <a:solidFill>
                  <a:prstClr val="white"/>
                </a:solidFill>
                <a:effectLst>
                  <a:outerShdw blurRad="38100" dist="38100" dir="2700000" algn="tl">
                    <a:srgbClr val="000000">
                      <a:alpha val="43137"/>
                    </a:srgbClr>
                  </a:outerShdw>
                </a:effectLst>
              </a:rPr>
              <a:t>Equipements</a:t>
            </a:r>
            <a:endParaRPr lang="fr-FR" sz="1600" dirty="0">
              <a:solidFill>
                <a:prstClr val="white"/>
              </a:solidFill>
              <a:effectLst>
                <a:outerShdw blurRad="38100" dist="38100" dir="2700000" algn="tl">
                  <a:srgbClr val="000000">
                    <a:alpha val="43137"/>
                  </a:srgbClr>
                </a:outerShdw>
              </a:effectLst>
            </a:endParaRPr>
          </a:p>
        </p:txBody>
      </p:sp>
      <p:sp>
        <p:nvSpPr>
          <p:cNvPr id="9" name="Rectangle 8"/>
          <p:cNvSpPr/>
          <p:nvPr/>
        </p:nvSpPr>
        <p:spPr>
          <a:xfrm>
            <a:off x="195166" y="3041062"/>
            <a:ext cx="2450220" cy="488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700"/>
              </a:lnSpc>
            </a:pPr>
            <a:r>
              <a:rPr lang="fr-FR" sz="1600" dirty="0" smtClean="0">
                <a:solidFill>
                  <a:prstClr val="white"/>
                </a:solidFill>
                <a:effectLst>
                  <a:outerShdw blurRad="38100" dist="38100" dir="2700000" algn="tl">
                    <a:srgbClr val="000000">
                      <a:alpha val="43137"/>
                    </a:srgbClr>
                  </a:outerShdw>
                </a:effectLst>
              </a:rPr>
              <a:t>Type de toit et</a:t>
            </a:r>
            <a:br>
              <a:rPr lang="fr-FR" sz="1600" dirty="0" smtClean="0">
                <a:solidFill>
                  <a:prstClr val="white"/>
                </a:solidFill>
                <a:effectLst>
                  <a:outerShdw blurRad="38100" dist="38100" dir="2700000" algn="tl">
                    <a:srgbClr val="000000">
                      <a:alpha val="43137"/>
                    </a:srgbClr>
                  </a:outerShdw>
                </a:effectLst>
              </a:rPr>
            </a:br>
            <a:r>
              <a:rPr lang="fr-FR" sz="1600" dirty="0" smtClean="0">
                <a:solidFill>
                  <a:prstClr val="white"/>
                </a:solidFill>
                <a:effectLst>
                  <a:outerShdw blurRad="38100" dist="38100" dir="2700000" algn="tl">
                    <a:srgbClr val="000000">
                      <a:alpha val="43137"/>
                    </a:srgbClr>
                  </a:outerShdw>
                </a:effectLst>
              </a:rPr>
              <a:t> vitesse d’exécution </a:t>
            </a:r>
            <a:endParaRPr lang="fr-FR" sz="1600" dirty="0">
              <a:solidFill>
                <a:prstClr val="white"/>
              </a:solidFill>
              <a:effectLst>
                <a:outerShdw blurRad="38100" dist="38100" dir="2700000" algn="tl">
                  <a:srgbClr val="000000">
                    <a:alpha val="43137"/>
                  </a:srgbClr>
                </a:outerShdw>
              </a:effectLst>
            </a:endParaRPr>
          </a:p>
        </p:txBody>
      </p:sp>
      <p:sp>
        <p:nvSpPr>
          <p:cNvPr id="11" name="Rectangle 10"/>
          <p:cNvSpPr/>
          <p:nvPr/>
        </p:nvSpPr>
        <p:spPr>
          <a:xfrm>
            <a:off x="190365" y="3687642"/>
            <a:ext cx="2769146" cy="488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dirty="0" smtClean="0">
                <a:solidFill>
                  <a:prstClr val="white"/>
                </a:solidFill>
                <a:effectLst>
                  <a:outerShdw blurRad="38100" dist="38100" dir="2700000" algn="tl">
                    <a:srgbClr val="000000">
                      <a:alpha val="43137"/>
                    </a:srgbClr>
                  </a:outerShdw>
                </a:effectLst>
              </a:rPr>
              <a:t>Prix : Cosmo Pack </a:t>
            </a:r>
          </a:p>
        </p:txBody>
      </p:sp>
      <p:sp>
        <p:nvSpPr>
          <p:cNvPr id="21" name="Titre 2"/>
          <p:cNvSpPr txBox="1">
            <a:spLocks/>
          </p:cNvSpPr>
          <p:nvPr/>
        </p:nvSpPr>
        <p:spPr>
          <a:xfrm>
            <a:off x="465767" y="387064"/>
            <a:ext cx="7303483"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fr-FR" dirty="0" smtClean="0">
                <a:solidFill>
                  <a:prstClr val="white"/>
                </a:solidFill>
              </a:rPr>
              <a:t>MID-SIZED PLUTOT QUE COMPACT</a:t>
            </a:r>
            <a:endParaRPr lang="fr-FR" dirty="0">
              <a:solidFill>
                <a:prstClr val="white"/>
              </a:solidFill>
            </a:endParaRPr>
          </a:p>
        </p:txBody>
      </p:sp>
      <p:cxnSp>
        <p:nvCxnSpPr>
          <p:cNvPr id="17" name="Connecteur droit 16"/>
          <p:cNvCxnSpPr/>
          <p:nvPr/>
        </p:nvCxnSpPr>
        <p:spPr>
          <a:xfrm>
            <a:off x="2536722" y="2020867"/>
            <a:ext cx="5629138" cy="0"/>
          </a:xfrm>
          <a:prstGeom prst="line">
            <a:avLst/>
          </a:prstGeom>
          <a:ln w="76200">
            <a:solidFill>
              <a:schemeClr val="bg1">
                <a:lumMod val="8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24" name="Groupe 23"/>
          <p:cNvGrpSpPr/>
          <p:nvPr/>
        </p:nvGrpSpPr>
        <p:grpSpPr>
          <a:xfrm>
            <a:off x="2323371" y="1859218"/>
            <a:ext cx="845575" cy="323298"/>
            <a:chOff x="2323372" y="1655192"/>
            <a:chExt cx="845575" cy="323298"/>
          </a:xfrm>
        </p:grpSpPr>
        <p:pic>
          <p:nvPicPr>
            <p:cNvPr id="68" name="Image 67"/>
            <p:cNvPicPr>
              <a:picLocks noChangeAspect="1"/>
            </p:cNvPicPr>
            <p:nvPr/>
          </p:nvPicPr>
          <p:blipFill rotWithShape="1">
            <a:blip r:embed="rId3" cstate="print">
              <a:extLst>
                <a:ext uri="{28A0092B-C50C-407E-A947-70E740481C1C}">
                  <a14:useLocalDpi xmlns:a14="http://schemas.microsoft.com/office/drawing/2010/main" val="0"/>
                </a:ext>
              </a:extLst>
            </a:blip>
            <a:srcRect t="33820" b="8142"/>
            <a:stretch/>
          </p:blipFill>
          <p:spPr>
            <a:xfrm>
              <a:off x="2323372" y="1655192"/>
              <a:ext cx="845575" cy="323298"/>
            </a:xfrm>
            <a:prstGeom prst="rect">
              <a:avLst/>
            </a:prstGeom>
            <a:ln>
              <a:solidFill>
                <a:schemeClr val="bg1">
                  <a:lumMod val="95000"/>
                </a:schemeClr>
              </a:solidFill>
            </a:ln>
          </p:spPr>
        </p:pic>
        <p:sp>
          <p:nvSpPr>
            <p:cNvPr id="23" name="Rectangle 22"/>
            <p:cNvSpPr/>
            <p:nvPr/>
          </p:nvSpPr>
          <p:spPr>
            <a:xfrm>
              <a:off x="2323372" y="1655192"/>
              <a:ext cx="845575" cy="323298"/>
            </a:xfrm>
            <a:prstGeom prst="rect">
              <a:avLst/>
            </a:prstGeom>
            <a:noFill/>
            <a:ln w="38100">
              <a:solidFill>
                <a:schemeClr val="bg1">
                  <a:lumMod val="9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cxnSp>
        <p:nvCxnSpPr>
          <p:cNvPr id="37" name="Connecteur droit 36"/>
          <p:cNvCxnSpPr/>
          <p:nvPr/>
        </p:nvCxnSpPr>
        <p:spPr>
          <a:xfrm>
            <a:off x="2536722" y="2676246"/>
            <a:ext cx="5629138" cy="0"/>
          </a:xfrm>
          <a:prstGeom prst="line">
            <a:avLst/>
          </a:prstGeom>
          <a:ln w="76200">
            <a:solidFill>
              <a:schemeClr val="bg1">
                <a:lumMod val="8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39" name="Groupe 38"/>
          <p:cNvGrpSpPr/>
          <p:nvPr/>
        </p:nvGrpSpPr>
        <p:grpSpPr>
          <a:xfrm>
            <a:off x="2323371" y="2508176"/>
            <a:ext cx="845575" cy="323298"/>
            <a:chOff x="2323372" y="1655192"/>
            <a:chExt cx="845575" cy="323298"/>
          </a:xfrm>
        </p:grpSpPr>
        <p:pic>
          <p:nvPicPr>
            <p:cNvPr id="40" name="Image 39"/>
            <p:cNvPicPr>
              <a:picLocks noChangeAspect="1"/>
            </p:cNvPicPr>
            <p:nvPr/>
          </p:nvPicPr>
          <p:blipFill rotWithShape="1">
            <a:blip r:embed="rId3" cstate="print">
              <a:extLst>
                <a:ext uri="{28A0092B-C50C-407E-A947-70E740481C1C}">
                  <a14:useLocalDpi xmlns:a14="http://schemas.microsoft.com/office/drawing/2010/main" val="0"/>
                </a:ext>
              </a:extLst>
            </a:blip>
            <a:srcRect t="33820" b="8142"/>
            <a:stretch/>
          </p:blipFill>
          <p:spPr>
            <a:xfrm>
              <a:off x="2323372" y="1655192"/>
              <a:ext cx="845575" cy="323298"/>
            </a:xfrm>
            <a:prstGeom prst="rect">
              <a:avLst/>
            </a:prstGeom>
            <a:ln>
              <a:solidFill>
                <a:schemeClr val="bg1">
                  <a:lumMod val="95000"/>
                </a:schemeClr>
              </a:solidFill>
            </a:ln>
          </p:spPr>
        </p:pic>
        <p:sp>
          <p:nvSpPr>
            <p:cNvPr id="41" name="Rectangle 40"/>
            <p:cNvSpPr/>
            <p:nvPr/>
          </p:nvSpPr>
          <p:spPr>
            <a:xfrm>
              <a:off x="2323372" y="1655192"/>
              <a:ext cx="845575" cy="323298"/>
            </a:xfrm>
            <a:prstGeom prst="rect">
              <a:avLst/>
            </a:prstGeom>
            <a:noFill/>
            <a:ln w="38100">
              <a:solidFill>
                <a:schemeClr val="bg1">
                  <a:lumMod val="9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cxnSp>
        <p:nvCxnSpPr>
          <p:cNvPr id="42" name="Connecteur droit 41"/>
          <p:cNvCxnSpPr/>
          <p:nvPr/>
        </p:nvCxnSpPr>
        <p:spPr>
          <a:xfrm>
            <a:off x="2536722" y="3331625"/>
            <a:ext cx="5629138" cy="0"/>
          </a:xfrm>
          <a:prstGeom prst="line">
            <a:avLst/>
          </a:prstGeom>
          <a:ln w="76200">
            <a:solidFill>
              <a:schemeClr val="bg1">
                <a:lumMod val="8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43" name="Groupe 42"/>
          <p:cNvGrpSpPr/>
          <p:nvPr/>
        </p:nvGrpSpPr>
        <p:grpSpPr>
          <a:xfrm>
            <a:off x="2323371" y="3155733"/>
            <a:ext cx="845575" cy="323298"/>
            <a:chOff x="2323372" y="1655192"/>
            <a:chExt cx="845575" cy="323298"/>
          </a:xfrm>
        </p:grpSpPr>
        <p:pic>
          <p:nvPicPr>
            <p:cNvPr id="44" name="Image 43"/>
            <p:cNvPicPr>
              <a:picLocks noChangeAspect="1"/>
            </p:cNvPicPr>
            <p:nvPr/>
          </p:nvPicPr>
          <p:blipFill rotWithShape="1">
            <a:blip r:embed="rId3" cstate="print">
              <a:extLst>
                <a:ext uri="{28A0092B-C50C-407E-A947-70E740481C1C}">
                  <a14:useLocalDpi xmlns:a14="http://schemas.microsoft.com/office/drawing/2010/main" val="0"/>
                </a:ext>
              </a:extLst>
            </a:blip>
            <a:srcRect t="33820" b="8142"/>
            <a:stretch/>
          </p:blipFill>
          <p:spPr>
            <a:xfrm>
              <a:off x="2323372" y="1655192"/>
              <a:ext cx="845575" cy="323298"/>
            </a:xfrm>
            <a:prstGeom prst="rect">
              <a:avLst/>
            </a:prstGeom>
            <a:ln>
              <a:solidFill>
                <a:schemeClr val="bg1">
                  <a:lumMod val="95000"/>
                </a:schemeClr>
              </a:solidFill>
            </a:ln>
          </p:spPr>
        </p:pic>
        <p:sp>
          <p:nvSpPr>
            <p:cNvPr id="45" name="Rectangle 44"/>
            <p:cNvSpPr/>
            <p:nvPr/>
          </p:nvSpPr>
          <p:spPr>
            <a:xfrm>
              <a:off x="2323372" y="1655192"/>
              <a:ext cx="845575" cy="323298"/>
            </a:xfrm>
            <a:prstGeom prst="rect">
              <a:avLst/>
            </a:prstGeom>
            <a:noFill/>
            <a:ln w="38100">
              <a:solidFill>
                <a:schemeClr val="bg1">
                  <a:lumMod val="9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cxnSp>
        <p:nvCxnSpPr>
          <p:cNvPr id="46" name="Connecteur droit 45"/>
          <p:cNvCxnSpPr/>
          <p:nvPr/>
        </p:nvCxnSpPr>
        <p:spPr>
          <a:xfrm>
            <a:off x="2536722" y="3987003"/>
            <a:ext cx="5629138" cy="0"/>
          </a:xfrm>
          <a:prstGeom prst="line">
            <a:avLst/>
          </a:prstGeom>
          <a:ln w="76200">
            <a:solidFill>
              <a:schemeClr val="bg1">
                <a:lumMod val="8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47" name="Groupe 46"/>
          <p:cNvGrpSpPr/>
          <p:nvPr/>
        </p:nvGrpSpPr>
        <p:grpSpPr>
          <a:xfrm>
            <a:off x="2323371" y="3825354"/>
            <a:ext cx="845575" cy="323298"/>
            <a:chOff x="2323372" y="1655192"/>
            <a:chExt cx="845575" cy="323298"/>
          </a:xfrm>
        </p:grpSpPr>
        <p:pic>
          <p:nvPicPr>
            <p:cNvPr id="48" name="Image 47"/>
            <p:cNvPicPr>
              <a:picLocks noChangeAspect="1"/>
            </p:cNvPicPr>
            <p:nvPr/>
          </p:nvPicPr>
          <p:blipFill rotWithShape="1">
            <a:blip r:embed="rId3" cstate="print">
              <a:extLst>
                <a:ext uri="{28A0092B-C50C-407E-A947-70E740481C1C}">
                  <a14:useLocalDpi xmlns:a14="http://schemas.microsoft.com/office/drawing/2010/main" val="0"/>
                </a:ext>
              </a:extLst>
            </a:blip>
            <a:srcRect t="33820" b="8142"/>
            <a:stretch/>
          </p:blipFill>
          <p:spPr>
            <a:xfrm>
              <a:off x="2323372" y="1655192"/>
              <a:ext cx="845575" cy="323298"/>
            </a:xfrm>
            <a:prstGeom prst="rect">
              <a:avLst/>
            </a:prstGeom>
            <a:ln>
              <a:solidFill>
                <a:schemeClr val="bg1">
                  <a:lumMod val="95000"/>
                </a:schemeClr>
              </a:solidFill>
            </a:ln>
          </p:spPr>
        </p:pic>
        <p:sp>
          <p:nvSpPr>
            <p:cNvPr id="49" name="Rectangle 48"/>
            <p:cNvSpPr/>
            <p:nvPr/>
          </p:nvSpPr>
          <p:spPr>
            <a:xfrm>
              <a:off x="2323372" y="1655192"/>
              <a:ext cx="845575" cy="323298"/>
            </a:xfrm>
            <a:prstGeom prst="rect">
              <a:avLst/>
            </a:prstGeom>
            <a:noFill/>
            <a:ln w="38100">
              <a:solidFill>
                <a:schemeClr val="bg1">
                  <a:lumMod val="9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grpSp>
      <p:sp>
        <p:nvSpPr>
          <p:cNvPr id="3" name="ZoneTexte 2"/>
          <p:cNvSpPr txBox="1"/>
          <p:nvPr/>
        </p:nvSpPr>
        <p:spPr>
          <a:xfrm>
            <a:off x="8304823" y="1840099"/>
            <a:ext cx="641287" cy="405111"/>
          </a:xfrm>
          <a:prstGeom prst="rect">
            <a:avLst/>
          </a:prstGeom>
        </p:spPr>
        <p:txBody>
          <a:bodyPr vert="horz" wrap="none" lIns="91440" tIns="45720" rIns="91440" bIns="45720" rtlCol="0">
            <a:noAutofit/>
          </a:bodyPr>
          <a:lstStyle/>
          <a:p>
            <a:r>
              <a:rPr lang="fr-FR" sz="1400" dirty="0" smtClean="0">
                <a:solidFill>
                  <a:prstClr val="white"/>
                </a:solidFill>
                <a:effectLst>
                  <a:outerShdw blurRad="38100" dist="38100" dir="2700000" algn="tl">
                    <a:srgbClr val="000000">
                      <a:alpha val="43137"/>
                    </a:srgbClr>
                  </a:outerShdw>
                </a:effectLst>
              </a:rPr>
              <a:t>4m70</a:t>
            </a:r>
            <a:endParaRPr lang="fr-FR" sz="1400" dirty="0">
              <a:solidFill>
                <a:prstClr val="white"/>
              </a:solidFill>
              <a:effectLst>
                <a:outerShdw blurRad="38100" dist="38100" dir="2700000" algn="tl">
                  <a:srgbClr val="000000">
                    <a:alpha val="43137"/>
                  </a:srgbClr>
                </a:outerShdw>
              </a:effectLst>
            </a:endParaRPr>
          </a:p>
        </p:txBody>
      </p:sp>
      <p:sp>
        <p:nvSpPr>
          <p:cNvPr id="28" name="ZoneTexte 27"/>
          <p:cNvSpPr txBox="1"/>
          <p:nvPr/>
        </p:nvSpPr>
        <p:spPr>
          <a:xfrm>
            <a:off x="2007513" y="1840099"/>
            <a:ext cx="641287" cy="405111"/>
          </a:xfrm>
          <a:prstGeom prst="rect">
            <a:avLst/>
          </a:prstGeom>
        </p:spPr>
        <p:txBody>
          <a:bodyPr vert="horz" wrap="none" lIns="91440" tIns="45720" rIns="91440" bIns="45720" rtlCol="0">
            <a:noAutofit/>
          </a:bodyPr>
          <a:lstStyle/>
          <a:p>
            <a:r>
              <a:rPr lang="fr-FR" sz="1400" dirty="0" smtClean="0">
                <a:solidFill>
                  <a:prstClr val="white"/>
                </a:solidFill>
                <a:effectLst>
                  <a:outerShdw blurRad="38100" dist="38100" dir="2700000" algn="tl">
                    <a:srgbClr val="000000">
                      <a:alpha val="43137"/>
                    </a:srgbClr>
                  </a:outerShdw>
                </a:effectLst>
              </a:rPr>
              <a:t>4m24</a:t>
            </a:r>
            <a:endParaRPr lang="fr-FR" sz="1400" dirty="0">
              <a:solidFill>
                <a:prstClr val="white"/>
              </a:solidFill>
              <a:effectLst>
                <a:outerShdw blurRad="38100" dist="38100" dir="2700000" algn="tl">
                  <a:srgbClr val="000000">
                    <a:alpha val="43137"/>
                  </a:srgbClr>
                </a:outerShdw>
              </a:effectLst>
            </a:endParaRPr>
          </a:p>
        </p:txBody>
      </p:sp>
      <p:sp>
        <p:nvSpPr>
          <p:cNvPr id="29" name="ZoneTexte 28"/>
          <p:cNvSpPr txBox="1"/>
          <p:nvPr/>
        </p:nvSpPr>
        <p:spPr>
          <a:xfrm>
            <a:off x="8463847" y="3155733"/>
            <a:ext cx="641287" cy="405111"/>
          </a:xfrm>
          <a:prstGeom prst="rect">
            <a:avLst/>
          </a:prstGeom>
        </p:spPr>
        <p:txBody>
          <a:bodyPr vert="horz" wrap="none" lIns="91440" tIns="45720" rIns="91440" bIns="45720" rtlCol="0">
            <a:noAutofit/>
          </a:bodyPr>
          <a:lstStyle/>
          <a:p>
            <a:r>
              <a:rPr lang="fr-FR" sz="1400" dirty="0" smtClean="0">
                <a:solidFill>
                  <a:prstClr val="white"/>
                </a:solidFill>
                <a:effectLst>
                  <a:outerShdw blurRad="38100" dist="38100" dir="2700000" algn="tl">
                    <a:srgbClr val="000000">
                      <a:alpha val="43137"/>
                    </a:srgbClr>
                  </a:outerShdw>
                </a:effectLst>
              </a:rPr>
              <a:t>15s</a:t>
            </a:r>
            <a:endParaRPr lang="fr-FR" sz="1400" dirty="0">
              <a:solidFill>
                <a:prstClr val="white"/>
              </a:solidFill>
              <a:effectLst>
                <a:outerShdw blurRad="38100" dist="38100" dir="2700000" algn="tl">
                  <a:srgbClr val="000000">
                    <a:alpha val="43137"/>
                  </a:srgbClr>
                </a:outerShdw>
              </a:effectLst>
            </a:endParaRPr>
          </a:p>
        </p:txBody>
      </p:sp>
      <p:sp>
        <p:nvSpPr>
          <p:cNvPr id="30" name="ZoneTexte 29"/>
          <p:cNvSpPr txBox="1"/>
          <p:nvPr/>
        </p:nvSpPr>
        <p:spPr>
          <a:xfrm>
            <a:off x="2133971" y="3142481"/>
            <a:ext cx="641287" cy="405111"/>
          </a:xfrm>
          <a:prstGeom prst="rect">
            <a:avLst/>
          </a:prstGeom>
        </p:spPr>
        <p:txBody>
          <a:bodyPr vert="horz" wrap="none" lIns="91440" tIns="45720" rIns="91440" bIns="45720" rtlCol="0">
            <a:noAutofit/>
          </a:bodyPr>
          <a:lstStyle/>
          <a:p>
            <a:r>
              <a:rPr lang="fr-FR" sz="1400" dirty="0" smtClean="0">
                <a:solidFill>
                  <a:prstClr val="white"/>
                </a:solidFill>
                <a:effectLst>
                  <a:outerShdw blurRad="38100" dist="38100" dir="2700000" algn="tl">
                    <a:srgbClr val="000000">
                      <a:alpha val="43137"/>
                    </a:srgbClr>
                  </a:outerShdw>
                </a:effectLst>
              </a:rPr>
              <a:t>30s</a:t>
            </a:r>
            <a:endParaRPr lang="fr-FR" sz="1400" dirty="0">
              <a:solidFill>
                <a:prstClr val="white"/>
              </a:solidFill>
              <a:effectLst>
                <a:outerShdw blurRad="38100" dist="38100" dir="2700000" algn="tl">
                  <a:srgbClr val="000000">
                    <a:alpha val="43137"/>
                  </a:srgbClr>
                </a:outerShdw>
              </a:effectLst>
            </a:endParaRPr>
          </a:p>
        </p:txBody>
      </p:sp>
      <p:sp>
        <p:nvSpPr>
          <p:cNvPr id="31" name="ZoneTexte 30"/>
          <p:cNvSpPr txBox="1"/>
          <p:nvPr/>
        </p:nvSpPr>
        <p:spPr>
          <a:xfrm>
            <a:off x="8226635" y="3793658"/>
            <a:ext cx="641287" cy="405111"/>
          </a:xfrm>
          <a:prstGeom prst="rect">
            <a:avLst/>
          </a:prstGeom>
        </p:spPr>
        <p:txBody>
          <a:bodyPr vert="horz" wrap="none" lIns="91440" tIns="45720" rIns="91440" bIns="45720" rtlCol="0">
            <a:noAutofit/>
          </a:bodyPr>
          <a:lstStyle/>
          <a:p>
            <a:r>
              <a:rPr lang="fr-FR" sz="1400" dirty="0" smtClean="0">
                <a:solidFill>
                  <a:prstClr val="white"/>
                </a:solidFill>
                <a:effectLst>
                  <a:outerShdw blurRad="38100" dist="38100" dir="2700000" algn="tl">
                    <a:srgbClr val="000000">
                      <a:alpha val="43137"/>
                    </a:srgbClr>
                  </a:outerShdw>
                </a:effectLst>
              </a:rPr>
              <a:t>60 000</a:t>
            </a:r>
            <a:endParaRPr lang="fr-FR" sz="1400" dirty="0">
              <a:solidFill>
                <a:prstClr val="white"/>
              </a:solidFill>
              <a:effectLst>
                <a:outerShdw blurRad="38100" dist="38100" dir="2700000" algn="tl">
                  <a:srgbClr val="000000">
                    <a:alpha val="43137"/>
                  </a:srgbClr>
                </a:outerShdw>
              </a:effectLst>
            </a:endParaRPr>
          </a:p>
        </p:txBody>
      </p:sp>
      <p:sp>
        <p:nvSpPr>
          <p:cNvPr id="32" name="ZoneTexte 31"/>
          <p:cNvSpPr txBox="1"/>
          <p:nvPr/>
        </p:nvSpPr>
        <p:spPr>
          <a:xfrm>
            <a:off x="1935191" y="3806910"/>
            <a:ext cx="641287" cy="405111"/>
          </a:xfrm>
          <a:prstGeom prst="rect">
            <a:avLst/>
          </a:prstGeom>
        </p:spPr>
        <p:txBody>
          <a:bodyPr vert="horz" wrap="none" lIns="91440" tIns="45720" rIns="91440" bIns="45720" rtlCol="0">
            <a:noAutofit/>
          </a:bodyPr>
          <a:lstStyle/>
          <a:p>
            <a:r>
              <a:rPr lang="fr-FR" sz="1400" dirty="0" smtClean="0">
                <a:solidFill>
                  <a:prstClr val="white"/>
                </a:solidFill>
                <a:effectLst>
                  <a:outerShdw blurRad="38100" dist="38100" dir="2700000" algn="tl">
                    <a:srgbClr val="000000">
                      <a:alpha val="43137"/>
                    </a:srgbClr>
                  </a:outerShdw>
                </a:effectLst>
              </a:rPr>
              <a:t>24 000</a:t>
            </a:r>
            <a:endParaRPr lang="fr-FR" sz="1400" dirty="0">
              <a:solidFill>
                <a:prstClr val="white"/>
              </a:solidFill>
              <a:effectLst>
                <a:outerShdw blurRad="38100" dist="38100" dir="2700000" algn="tl">
                  <a:srgbClr val="000000">
                    <a:alpha val="43137"/>
                  </a:srgbClr>
                </a:outerShdw>
              </a:effectLst>
            </a:endParaRPr>
          </a:p>
        </p:txBody>
      </p:sp>
      <p:sp>
        <p:nvSpPr>
          <p:cNvPr id="33" name="ZoneTexte 32"/>
          <p:cNvSpPr txBox="1"/>
          <p:nvPr/>
        </p:nvSpPr>
        <p:spPr>
          <a:xfrm>
            <a:off x="7594378" y="2142821"/>
            <a:ext cx="641287" cy="405111"/>
          </a:xfrm>
          <a:prstGeom prst="rect">
            <a:avLst/>
          </a:prstGeom>
        </p:spPr>
        <p:txBody>
          <a:bodyPr vert="horz" wrap="none" lIns="91440" tIns="45720" rIns="91440" bIns="45720" rtlCol="0">
            <a:noAutofit/>
          </a:bodyPr>
          <a:lstStyle/>
          <a:p>
            <a:r>
              <a:rPr lang="fr-FR" sz="1400" dirty="0" smtClean="0">
                <a:solidFill>
                  <a:prstClr val="white"/>
                </a:solidFill>
                <a:effectLst>
                  <a:outerShdw blurRad="38100" dist="38100" dir="2700000" algn="tl">
                    <a:srgbClr val="000000">
                      <a:alpha val="43137"/>
                    </a:srgbClr>
                  </a:outerShdw>
                </a:effectLst>
              </a:rPr>
              <a:t>4m70</a:t>
            </a:r>
            <a:endParaRPr lang="fr-FR" sz="1400" dirty="0">
              <a:solidFill>
                <a:prstClr val="white"/>
              </a:solidFill>
              <a:effectLst>
                <a:outerShdw blurRad="38100" dist="38100" dir="2700000" algn="tl">
                  <a:srgbClr val="000000">
                    <a:alpha val="43137"/>
                  </a:srgbClr>
                </a:outerShdw>
              </a:effectLst>
            </a:endParaRPr>
          </a:p>
        </p:txBody>
      </p:sp>
      <p:sp>
        <p:nvSpPr>
          <p:cNvPr id="4" name="Rectangle 3"/>
          <p:cNvSpPr/>
          <p:nvPr/>
        </p:nvSpPr>
        <p:spPr>
          <a:xfrm>
            <a:off x="7476403" y="3512705"/>
            <a:ext cx="1146468" cy="302262"/>
          </a:xfrm>
          <a:prstGeom prst="rect">
            <a:avLst/>
          </a:prstGeom>
        </p:spPr>
        <p:txBody>
          <a:bodyPr wrap="none">
            <a:spAutoFit/>
          </a:bodyPr>
          <a:lstStyle/>
          <a:p>
            <a:pPr>
              <a:lnSpc>
                <a:spcPts val="1700"/>
              </a:lnSpc>
            </a:pPr>
            <a:r>
              <a:rPr lang="fr-FR" sz="1400" dirty="0">
                <a:solidFill>
                  <a:prstClr val="white"/>
                </a:solidFill>
                <a:effectLst>
                  <a:outerShdw blurRad="38100" dist="38100" dir="2700000" algn="tl">
                    <a:srgbClr val="000000">
                      <a:alpha val="43137"/>
                    </a:srgbClr>
                  </a:outerShdw>
                </a:effectLst>
              </a:rPr>
              <a:t>50 km/h – 17 s</a:t>
            </a:r>
          </a:p>
        </p:txBody>
      </p:sp>
      <p:sp>
        <p:nvSpPr>
          <p:cNvPr id="5" name="Rectangle 4"/>
          <p:cNvSpPr/>
          <p:nvPr/>
        </p:nvSpPr>
        <p:spPr>
          <a:xfrm>
            <a:off x="3762254" y="4148652"/>
            <a:ext cx="1436612" cy="307777"/>
          </a:xfrm>
          <a:prstGeom prst="rect">
            <a:avLst/>
          </a:prstGeom>
        </p:spPr>
        <p:txBody>
          <a:bodyPr wrap="none">
            <a:spAutoFit/>
          </a:bodyPr>
          <a:lstStyle/>
          <a:p>
            <a:r>
              <a:rPr lang="fr-FR" sz="1400" dirty="0">
                <a:solidFill>
                  <a:prstClr val="white"/>
                </a:solidFill>
                <a:effectLst>
                  <a:outerShdw blurRad="38100" dist="38100" dir="2700000" algn="tl">
                    <a:srgbClr val="000000">
                      <a:alpha val="43137"/>
                    </a:srgbClr>
                  </a:outerShdw>
                </a:effectLst>
              </a:rPr>
              <a:t>37 000 € / 40 000 €</a:t>
            </a:r>
          </a:p>
        </p:txBody>
      </p:sp>
    </p:spTree>
    <p:extLst>
      <p:ext uri="{BB962C8B-B14F-4D97-AF65-F5344CB8AC3E}">
        <p14:creationId xmlns:p14="http://schemas.microsoft.com/office/powerpoint/2010/main" val="405070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500"/>
                                        <p:tgtEl>
                                          <p:spTgt spid="21"/>
                                        </p:tgtEl>
                                      </p:cBhvr>
                                    </p:animEffect>
                                    <p:anim calcmode="lin" valueType="num">
                                      <p:cBhvr>
                                        <p:cTn id="8" dur="1500" fill="hold"/>
                                        <p:tgtEl>
                                          <p:spTgt spid="21"/>
                                        </p:tgtEl>
                                        <p:attrNameLst>
                                          <p:attrName>ppt_x</p:attrName>
                                        </p:attrNameLst>
                                      </p:cBhvr>
                                      <p:tavLst>
                                        <p:tav tm="0">
                                          <p:val>
                                            <p:strVal val="#ppt_x"/>
                                          </p:val>
                                        </p:tav>
                                        <p:tav tm="100000">
                                          <p:val>
                                            <p:strVal val="#ppt_x"/>
                                          </p:val>
                                        </p:tav>
                                      </p:tavLst>
                                    </p:anim>
                                    <p:anim calcmode="lin" valueType="num">
                                      <p:cBhvr>
                                        <p:cTn id="9" dur="1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37"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outVertical)">
                                      <p:cBhvr>
                                        <p:cTn id="13" dur="1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0-#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10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10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2000"/>
                            </p:stCondLst>
                            <p:childTnLst>
                              <p:par>
                                <p:cTn id="34" presetID="63" presetClass="path" presetSubtype="0" accel="50000" decel="50000" fill="hold" nodeType="afterEffect">
                                  <p:stCondLst>
                                    <p:cond delay="0"/>
                                  </p:stCondLst>
                                  <p:childTnLst>
                                    <p:animMotion origin="layout" path="M 2.77778E-6 -2.53782E-6 L 0.55694 -2.53782E-6 " pathEditMode="relative" rAng="0" ptsTypes="AA">
                                      <p:cBhvr>
                                        <p:cTn id="35" dur="2000" fill="hold"/>
                                        <p:tgtEl>
                                          <p:spTgt spid="24"/>
                                        </p:tgtEl>
                                        <p:attrNameLst>
                                          <p:attrName>ppt_x</p:attrName>
                                          <p:attrName>ppt_y</p:attrName>
                                        </p:attrNameLst>
                                      </p:cBhvr>
                                      <p:rCtr x="27847" y="0"/>
                                    </p:animMotion>
                                  </p:childTnLst>
                                </p:cTn>
                              </p:par>
                              <p:par>
                                <p:cTn id="36" presetID="10" presetClass="entr" presetSubtype="0" fill="hold" grpId="0" nodeType="withEffect">
                                  <p:stCondLst>
                                    <p:cond delay="16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1000" fill="hold"/>
                                        <p:tgtEl>
                                          <p:spTgt spid="8"/>
                                        </p:tgtEl>
                                        <p:attrNameLst>
                                          <p:attrName>ppt_x</p:attrName>
                                        </p:attrNameLst>
                                      </p:cBhvr>
                                      <p:tavLst>
                                        <p:tav tm="0">
                                          <p:val>
                                            <p:strVal val="0-#ppt_w/2"/>
                                          </p:val>
                                        </p:tav>
                                        <p:tav tm="100000">
                                          <p:val>
                                            <p:strVal val="#ppt_x"/>
                                          </p:val>
                                        </p:tav>
                                      </p:tavLst>
                                    </p:anim>
                                    <p:anim calcmode="lin" valueType="num">
                                      <p:cBhvr additive="base">
                                        <p:cTn id="44" dur="1000" fill="hold"/>
                                        <p:tgtEl>
                                          <p:spTgt spid="8"/>
                                        </p:tgtEl>
                                        <p:attrNameLst>
                                          <p:attrName>ppt_y</p:attrName>
                                        </p:attrNameLst>
                                      </p:cBhvr>
                                      <p:tavLst>
                                        <p:tav tm="0">
                                          <p:val>
                                            <p:strVal val="#ppt_y"/>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1000"/>
                                        <p:tgtEl>
                                          <p:spTgt spid="37"/>
                                        </p:tgtEl>
                                      </p:cBhvr>
                                    </p:animEffect>
                                  </p:childTnLst>
                                </p:cTn>
                              </p:par>
                              <p:par>
                                <p:cTn id="48" presetID="22" presetClass="entr" presetSubtype="8" fill="hold"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left)">
                                      <p:cBhvr>
                                        <p:cTn id="50" dur="1000"/>
                                        <p:tgtEl>
                                          <p:spTgt spid="39"/>
                                        </p:tgtEl>
                                      </p:cBhvr>
                                    </p:animEffect>
                                  </p:childTnLst>
                                </p:cTn>
                              </p:par>
                            </p:childTnLst>
                          </p:cTn>
                        </p:par>
                        <p:par>
                          <p:cTn id="51" fill="hold">
                            <p:stCondLst>
                              <p:cond delay="1000"/>
                            </p:stCondLst>
                            <p:childTnLst>
                              <p:par>
                                <p:cTn id="52" presetID="63" presetClass="path" presetSubtype="0" accel="50000" decel="50000" fill="hold" nodeType="afterEffect">
                                  <p:stCondLst>
                                    <p:cond delay="0"/>
                                  </p:stCondLst>
                                  <p:childTnLst>
                                    <p:animMotion origin="layout" path="M 2.77778E-6 -1.17011E-6 L 0.50798 -1.17011E-6 " pathEditMode="relative" rAng="0" ptsTypes="AA">
                                      <p:cBhvr>
                                        <p:cTn id="53" dur="2000" fill="hold"/>
                                        <p:tgtEl>
                                          <p:spTgt spid="39"/>
                                        </p:tgtEl>
                                        <p:attrNameLst>
                                          <p:attrName>ppt_x</p:attrName>
                                          <p:attrName>ppt_y</p:attrName>
                                        </p:attrNameLst>
                                      </p:cBhvr>
                                      <p:rCtr x="25399" y="0"/>
                                    </p:animMotion>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1000" fill="hold"/>
                                        <p:tgtEl>
                                          <p:spTgt spid="9"/>
                                        </p:tgtEl>
                                        <p:attrNameLst>
                                          <p:attrName>ppt_x</p:attrName>
                                        </p:attrNameLst>
                                      </p:cBhvr>
                                      <p:tavLst>
                                        <p:tav tm="0">
                                          <p:val>
                                            <p:strVal val="0-#ppt_w/2"/>
                                          </p:val>
                                        </p:tav>
                                        <p:tav tm="100000">
                                          <p:val>
                                            <p:strVal val="#ppt_x"/>
                                          </p:val>
                                        </p:tav>
                                      </p:tavLst>
                                    </p:anim>
                                    <p:anim calcmode="lin" valueType="num">
                                      <p:cBhvr additive="base">
                                        <p:cTn id="59" dur="1000" fill="hold"/>
                                        <p:tgtEl>
                                          <p:spTgt spid="9"/>
                                        </p:tgtEl>
                                        <p:attrNameLst>
                                          <p:attrName>ppt_y</p:attrName>
                                        </p:attrNameLst>
                                      </p:cBhvr>
                                      <p:tavLst>
                                        <p:tav tm="0">
                                          <p:val>
                                            <p:strVal val="#ppt_y"/>
                                          </p:val>
                                        </p:tav>
                                        <p:tav tm="100000">
                                          <p:val>
                                            <p:strVal val="#ppt_y"/>
                                          </p:val>
                                        </p:tav>
                                      </p:tavLst>
                                    </p:anim>
                                  </p:childTnLst>
                                </p:cTn>
                              </p:par>
                              <p:par>
                                <p:cTn id="60" presetID="22" presetClass="entr" presetSubtype="8" fill="hold"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1000"/>
                                        <p:tgtEl>
                                          <p:spTgt spid="4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22" presetClass="entr" presetSubtype="8"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1000"/>
                                        <p:tgtEl>
                                          <p:spTgt spid="43"/>
                                        </p:tgtEl>
                                      </p:cBhvr>
                                    </p:animEffect>
                                  </p:childTnLst>
                                </p:cTn>
                              </p:par>
                            </p:childTnLst>
                          </p:cTn>
                        </p:par>
                        <p:par>
                          <p:cTn id="72" fill="hold">
                            <p:stCondLst>
                              <p:cond delay="1000"/>
                            </p:stCondLst>
                            <p:childTnLst>
                              <p:par>
                                <p:cTn id="73" presetID="63" presetClass="path" presetSubtype="0" accel="50000" decel="50000" fill="hold" nodeType="afterEffect">
                                  <p:stCondLst>
                                    <p:cond delay="0"/>
                                  </p:stCondLst>
                                  <p:childTnLst>
                                    <p:animMotion origin="layout" path="M 2.77778E-6 4.02593E-6 L 0.57361 4.02593E-6 " pathEditMode="relative" rAng="0" ptsTypes="AA">
                                      <p:cBhvr>
                                        <p:cTn id="74" dur="2000" fill="hold"/>
                                        <p:tgtEl>
                                          <p:spTgt spid="43"/>
                                        </p:tgtEl>
                                        <p:attrNameLst>
                                          <p:attrName>ppt_x</p:attrName>
                                          <p:attrName>ppt_y</p:attrName>
                                        </p:attrNameLst>
                                      </p:cBhvr>
                                      <p:rCtr x="28681" y="0"/>
                                    </p:animMotion>
                                  </p:childTnLst>
                                </p:cTn>
                              </p:par>
                              <p:par>
                                <p:cTn id="75" presetID="10" presetClass="entr" presetSubtype="0" fill="hold" grpId="0" nodeType="withEffect">
                                  <p:stCondLst>
                                    <p:cond delay="160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8" fill="hold" grpId="0" nodeType="click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1000" fill="hold"/>
                                        <p:tgtEl>
                                          <p:spTgt spid="11"/>
                                        </p:tgtEl>
                                        <p:attrNameLst>
                                          <p:attrName>ppt_x</p:attrName>
                                        </p:attrNameLst>
                                      </p:cBhvr>
                                      <p:tavLst>
                                        <p:tav tm="0">
                                          <p:val>
                                            <p:strVal val="0-#ppt_w/2"/>
                                          </p:val>
                                        </p:tav>
                                        <p:tav tm="100000">
                                          <p:val>
                                            <p:strVal val="#ppt_x"/>
                                          </p:val>
                                        </p:tav>
                                      </p:tavLst>
                                    </p:anim>
                                    <p:anim calcmode="lin" valueType="num">
                                      <p:cBhvr additive="base">
                                        <p:cTn id="83" dur="1000" fill="hold"/>
                                        <p:tgtEl>
                                          <p:spTgt spid="11"/>
                                        </p:tgtEl>
                                        <p:attrNameLst>
                                          <p:attrName>ppt_y</p:attrName>
                                        </p:attrNameLst>
                                      </p:cBhvr>
                                      <p:tavLst>
                                        <p:tav tm="0">
                                          <p:val>
                                            <p:strVal val="#ppt_y"/>
                                          </p:val>
                                        </p:tav>
                                        <p:tav tm="100000">
                                          <p:val>
                                            <p:strVal val="#ppt_y"/>
                                          </p:val>
                                        </p:tav>
                                      </p:tavLst>
                                    </p:anim>
                                  </p:childTnLst>
                                </p:cTn>
                              </p:par>
                              <p:par>
                                <p:cTn id="84" presetID="22" presetClass="entr" presetSubtype="8"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left)">
                                      <p:cBhvr>
                                        <p:cTn id="86" dur="1000"/>
                                        <p:tgtEl>
                                          <p:spTgt spid="46"/>
                                        </p:tgtEl>
                                      </p:cBhvr>
                                    </p:animEffect>
                                  </p:childTnLst>
                                </p:cTn>
                              </p:par>
                              <p:par>
                                <p:cTn id="87" presetID="22" presetClass="entr" presetSubtype="8" fill="hold" nodeType="with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wipe(left)">
                                      <p:cBhvr>
                                        <p:cTn id="89" dur="1000"/>
                                        <p:tgtEl>
                                          <p:spTgt spid="47"/>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childTnLst>
                                </p:cTn>
                              </p:par>
                            </p:childTnLst>
                          </p:cTn>
                        </p:par>
                        <p:par>
                          <p:cTn id="96" fill="hold">
                            <p:stCondLst>
                              <p:cond delay="2000"/>
                            </p:stCondLst>
                            <p:childTnLst>
                              <p:par>
                                <p:cTn id="97" presetID="63" presetClass="path" presetSubtype="0" accel="50000" decel="50000" fill="hold" nodeType="afterEffect">
                                  <p:stCondLst>
                                    <p:cond delay="0"/>
                                  </p:stCondLst>
                                  <p:childTnLst>
                                    <p:animMotion origin="layout" path="M 2.77778E-6 4.14484E-6 L 0.17934 4.14484E-6 " pathEditMode="relative" rAng="0" ptsTypes="AA">
                                      <p:cBhvr>
                                        <p:cTn id="98" dur="2000" fill="hold"/>
                                        <p:tgtEl>
                                          <p:spTgt spid="47"/>
                                        </p:tgtEl>
                                        <p:attrNameLst>
                                          <p:attrName>ppt_x</p:attrName>
                                          <p:attrName>ppt_y</p:attrName>
                                        </p:attrNameLst>
                                      </p:cBhvr>
                                      <p:rCtr x="8958" y="0"/>
                                    </p:animMotion>
                                  </p:childTnLst>
                                </p:cTn>
                              </p:par>
                              <p:par>
                                <p:cTn id="99" presetID="10" presetClass="entr" presetSubtype="0" fill="hold" grpId="0" nodeType="withEffect">
                                  <p:stCondLst>
                                    <p:cond delay="1400"/>
                                  </p:stCondLst>
                                  <p:childTnLst>
                                    <p:set>
                                      <p:cBhvr>
                                        <p:cTn id="100" dur="1" fill="hold">
                                          <p:stCondLst>
                                            <p:cond delay="0"/>
                                          </p:stCondLst>
                                        </p:cTn>
                                        <p:tgtEl>
                                          <p:spTgt spid="5"/>
                                        </p:tgtEl>
                                        <p:attrNameLst>
                                          <p:attrName>style.visibility</p:attrName>
                                        </p:attrNameLst>
                                      </p:cBhvr>
                                      <p:to>
                                        <p:strVal val="visible"/>
                                      </p:to>
                                    </p:set>
                                    <p:animEffect transition="in" filter="fade">
                                      <p:cBhvr>
                                        <p:cTn id="10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1" grpId="0"/>
      <p:bldP spid="21" grpId="0"/>
      <p:bldP spid="3" grpId="0"/>
      <p:bldP spid="28" grpId="0"/>
      <p:bldP spid="29" grpId="0"/>
      <p:bldP spid="30" grpId="0"/>
      <p:bldP spid="31" grpId="0"/>
      <p:bldP spid="32" grpId="0"/>
      <p:bldP spid="33" grpId="0"/>
      <p:bldP spid="4"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3"/>
          </p:nvPr>
        </p:nvSpPr>
        <p:spPr>
          <a:xfrm>
            <a:off x="450001" y="427159"/>
            <a:ext cx="7636945"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de-DE" sz="2800" dirty="0" smtClean="0">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NOUVEAU 1,6 DIESEL</a:t>
            </a:r>
            <a:endParaRPr lang="de-DE" sz="2800" dirty="0">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endParaRPr>
          </a:p>
        </p:txBody>
      </p:sp>
      <p:pic>
        <p:nvPicPr>
          <p:cNvPr id="5" name="Picture 2" descr="OPEL Moteur 1.6 L SIDI Ecotec Turbo 385x400 Opel : Une nouvelle genération de moteu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2563" y="1248697"/>
            <a:ext cx="2958874" cy="3074154"/>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10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2"/>
          <p:cNvSpPr txBox="1">
            <a:spLocks/>
          </p:cNvSpPr>
          <p:nvPr/>
        </p:nvSpPr>
        <p:spPr>
          <a:xfrm>
            <a:off x="465767" y="387064"/>
            <a:ext cx="7303483" cy="523220"/>
          </a:xfrm>
          <a:prstGeom prst="rect">
            <a:avLst/>
          </a:prstGeo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indent="0" defTabSz="457200">
              <a:spcBef>
                <a:spcPct val="20000"/>
              </a:spcBef>
              <a:buClr>
                <a:srgbClr val="FCC000"/>
              </a:buClr>
              <a:buSzPct val="80000"/>
              <a:buFontTx/>
              <a:buNone/>
              <a:defRPr sz="2800" b="1" i="0" baseline="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vl2pPr indent="0">
              <a:spcBef>
                <a:spcPct val="20000"/>
              </a:spcBef>
              <a:buClr>
                <a:schemeClr val="accent1"/>
              </a:buClr>
              <a:buSzPct val="80000"/>
              <a:buFontTx/>
              <a:buNone/>
              <a:defRPr sz="2000" b="1" i="0">
                <a:solidFill>
                  <a:schemeClr val="bg1"/>
                </a:solidFill>
                <a:latin typeface="Opel Sans Condensed"/>
                <a:cs typeface="Opel Sans Condensed"/>
              </a:defRPr>
            </a:lvl2pPr>
            <a:lvl3pPr indent="0">
              <a:spcBef>
                <a:spcPct val="20000"/>
              </a:spcBef>
              <a:buClr>
                <a:schemeClr val="accent1"/>
              </a:buClr>
              <a:buSzPct val="80000"/>
              <a:buFontTx/>
              <a:buNone/>
              <a:defRPr sz="2000" b="1" i="0">
                <a:solidFill>
                  <a:schemeClr val="bg1"/>
                </a:solidFill>
                <a:latin typeface="Opel Sans Condensed"/>
                <a:cs typeface="Opel Sans Condensed"/>
              </a:defRPr>
            </a:lvl3pPr>
            <a:lvl4pPr indent="0">
              <a:spcBef>
                <a:spcPct val="20000"/>
              </a:spcBef>
              <a:buClr>
                <a:schemeClr val="accent1"/>
              </a:buClr>
              <a:buSzPct val="80000"/>
              <a:buFontTx/>
              <a:buNone/>
              <a:defRPr sz="2000" b="1" i="0">
                <a:solidFill>
                  <a:schemeClr val="bg1"/>
                </a:solidFill>
                <a:latin typeface="Opel Sans Condensed"/>
                <a:cs typeface="Opel Sans Condensed"/>
              </a:defRPr>
            </a:lvl4pPr>
            <a:lvl5pPr indent="0">
              <a:spcBef>
                <a:spcPct val="20000"/>
              </a:spcBef>
              <a:buClr>
                <a:schemeClr val="accent1"/>
              </a:buClr>
              <a:buSzPct val="80000"/>
              <a:buFontTx/>
              <a:buNone/>
              <a:defRPr sz="2000" b="1" i="0">
                <a:solidFill>
                  <a:schemeClr val="bg1"/>
                </a:solidFill>
                <a:latin typeface="Opel Sans Condensed"/>
                <a:cs typeface="Opel Sans Condensed"/>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fr-FR" dirty="0">
                <a:solidFill>
                  <a:prstClr val="white"/>
                </a:solidFill>
              </a:rPr>
              <a:t>ZAFIRA TOURER : Nouveau moteur diesel </a:t>
            </a:r>
          </a:p>
        </p:txBody>
      </p:sp>
      <p:pic>
        <p:nvPicPr>
          <p:cNvPr id="2052" name="Picture 4" descr="Insignia-BiTurb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1479" y="526070"/>
            <a:ext cx="1512749" cy="1087893"/>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590550" y="1476655"/>
            <a:ext cx="8761666" cy="739118"/>
          </a:xfrm>
          <a:prstGeom prst="rect">
            <a:avLst/>
          </a:prstGeom>
        </p:spPr>
        <p:txBody>
          <a:bodyPr vert="horz" lIns="91440" tIns="45720" rIns="91440" bIns="45720" rtlCol="0">
            <a:normAutofit/>
          </a:bodyPr>
          <a:lstStyle>
            <a:lvl1pPr marL="265113" lvl="0" indent="-265113">
              <a:spcBef>
                <a:spcPct val="20000"/>
              </a:spcBef>
              <a:buClr>
                <a:schemeClr val="accent1"/>
              </a:buClr>
              <a:buSzPct val="80000"/>
              <a:buFontTx/>
              <a:buBlip>
                <a:blip r:embed="rId4"/>
              </a:buBlip>
              <a:defRPr>
                <a:solidFill>
                  <a:schemeClr val="bg1"/>
                </a:solidFill>
                <a:latin typeface="Opel Sans Condensed" pitchFamily="34" charset="0"/>
                <a:cs typeface="Arial" pitchFamily="34" charset="0"/>
              </a:defRPr>
            </a:lvl1pPr>
            <a:lvl2pPr marL="625475" lvl="1" indent="-168275">
              <a:spcBef>
                <a:spcPct val="20000"/>
              </a:spcBef>
              <a:buClr>
                <a:schemeClr val="accent1"/>
              </a:buClr>
              <a:buSzPct val="80000"/>
              <a:buFontTx/>
              <a:buBlip>
                <a:blip r:embed="rId4"/>
              </a:buBlip>
              <a:defRPr sz="1600">
                <a:solidFill>
                  <a:schemeClr val="bg1"/>
                </a:solidFill>
                <a:latin typeface="Opel Sans Condensed" pitchFamily="34" charset="0"/>
                <a:cs typeface="Arial" pitchFamily="34" charset="0"/>
              </a:defRPr>
            </a:lvl2pPr>
            <a:lvl3pPr marL="1074738" lvl="2" indent="-160338">
              <a:spcBef>
                <a:spcPct val="20000"/>
              </a:spcBef>
              <a:buClr>
                <a:schemeClr val="accent1"/>
              </a:buClr>
              <a:buSzPct val="80000"/>
              <a:buFontTx/>
              <a:buBlip>
                <a:blip r:embed="rId4"/>
              </a:buBlip>
              <a:defRPr sz="1400">
                <a:solidFill>
                  <a:schemeClr val="bg1"/>
                </a:solidFill>
                <a:latin typeface="Opel Sans Condensed" pitchFamily="34" charset="0"/>
                <a:cs typeface="Arial" pitchFamily="34" charset="0"/>
              </a:defRPr>
            </a:lvl3pPr>
            <a:lvl4pPr marL="1600200" indent="-228600">
              <a:spcBef>
                <a:spcPct val="20000"/>
              </a:spcBef>
              <a:buClr>
                <a:schemeClr val="accent1"/>
              </a:buClr>
              <a:buSzPct val="80000"/>
              <a:buFontTx/>
              <a:buBlip>
                <a:blip r:embed="rId4"/>
              </a:buBlip>
              <a:defRPr sz="1200">
                <a:solidFill>
                  <a:schemeClr val="bg1"/>
                </a:solidFill>
                <a:latin typeface="Opel Sans Condensed" pitchFamily="34" charset="0"/>
                <a:cs typeface="Arial" pitchFamily="34" charset="0"/>
              </a:defRPr>
            </a:lvl4pPr>
            <a:lvl5pPr marL="2057400" indent="-228600">
              <a:spcBef>
                <a:spcPct val="20000"/>
              </a:spcBef>
              <a:buClr>
                <a:schemeClr val="accent1"/>
              </a:buClr>
              <a:buSzPct val="80000"/>
              <a:buFontTx/>
              <a:buBlip>
                <a:blip r:embed="rId4"/>
              </a:buBlip>
              <a:defRPr sz="1200">
                <a:solidFill>
                  <a:schemeClr val="bg1"/>
                </a:solidFill>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buClr>
                <a:srgbClr val="FCC000"/>
              </a:buClr>
            </a:pPr>
            <a:r>
              <a:rPr lang="fr-FR" sz="2400" dirty="0" smtClean="0">
                <a:solidFill>
                  <a:prstClr val="white"/>
                </a:solidFill>
                <a:effectLst>
                  <a:outerShdw blurRad="38100" dist="38100" dir="2700000" algn="tl">
                    <a:srgbClr val="000000">
                      <a:alpha val="43137"/>
                    </a:srgbClr>
                  </a:outerShdw>
                </a:effectLst>
              </a:rPr>
              <a:t>Injection </a:t>
            </a:r>
            <a:r>
              <a:rPr lang="fr-FR" sz="2400" dirty="0">
                <a:solidFill>
                  <a:prstClr val="white"/>
                </a:solidFill>
                <a:effectLst>
                  <a:outerShdw blurRad="38100" dist="38100" dir="2700000" algn="tl">
                    <a:srgbClr val="000000">
                      <a:alpha val="43137"/>
                    </a:srgbClr>
                  </a:outerShdw>
                </a:effectLst>
              </a:rPr>
              <a:t>directe optimisée et turbo deux </a:t>
            </a:r>
            <a:r>
              <a:rPr lang="fr-FR" sz="2400" dirty="0" smtClean="0">
                <a:solidFill>
                  <a:prstClr val="white"/>
                </a:solidFill>
                <a:effectLst>
                  <a:outerShdw blurRad="38100" dist="38100" dir="2700000" algn="tl">
                    <a:srgbClr val="000000">
                      <a:alpha val="43137"/>
                    </a:srgbClr>
                  </a:outerShdw>
                </a:effectLst>
              </a:rPr>
              <a:t>étages</a:t>
            </a:r>
            <a:endParaRPr lang="fr-FR" sz="2400" dirty="0">
              <a:solidFill>
                <a:prstClr val="white"/>
              </a:solidFill>
              <a:effectLst>
                <a:outerShdw blurRad="38100" dist="38100" dir="2700000" algn="tl">
                  <a:srgbClr val="000000">
                    <a:alpha val="43137"/>
                  </a:srgbClr>
                </a:outerShdw>
              </a:effectLst>
            </a:endParaRPr>
          </a:p>
        </p:txBody>
      </p:sp>
      <p:sp>
        <p:nvSpPr>
          <p:cNvPr id="11" name="ZoneTexte 10"/>
          <p:cNvSpPr txBox="1"/>
          <p:nvPr/>
        </p:nvSpPr>
        <p:spPr>
          <a:xfrm>
            <a:off x="590550" y="2215773"/>
            <a:ext cx="8761666" cy="1843701"/>
          </a:xfrm>
          <a:prstGeom prst="rect">
            <a:avLst/>
          </a:prstGeom>
        </p:spPr>
        <p:txBody>
          <a:bodyPr vert="horz" lIns="91440" tIns="45720" rIns="91440" bIns="45720" rtlCol="0">
            <a:normAutofit/>
          </a:bodyPr>
          <a:lstStyle>
            <a:lvl1pPr marL="265113" lvl="0" indent="-265113">
              <a:spcBef>
                <a:spcPct val="20000"/>
              </a:spcBef>
              <a:buClr>
                <a:schemeClr val="accent1"/>
              </a:buClr>
              <a:buSzPct val="80000"/>
              <a:buFontTx/>
              <a:buBlip>
                <a:blip r:embed="rId4"/>
              </a:buBlip>
              <a:defRPr>
                <a:solidFill>
                  <a:schemeClr val="bg1"/>
                </a:solidFill>
                <a:latin typeface="Opel Sans Condensed" pitchFamily="34" charset="0"/>
                <a:cs typeface="Arial" pitchFamily="34" charset="0"/>
              </a:defRPr>
            </a:lvl1pPr>
            <a:lvl2pPr marL="625475" lvl="1" indent="-168275">
              <a:spcBef>
                <a:spcPct val="20000"/>
              </a:spcBef>
              <a:buClr>
                <a:schemeClr val="accent1"/>
              </a:buClr>
              <a:buSzPct val="80000"/>
              <a:buFontTx/>
              <a:buBlip>
                <a:blip r:embed="rId4"/>
              </a:buBlip>
              <a:defRPr sz="1600">
                <a:solidFill>
                  <a:schemeClr val="bg1"/>
                </a:solidFill>
                <a:latin typeface="Opel Sans Condensed" pitchFamily="34" charset="0"/>
                <a:cs typeface="Arial" pitchFamily="34" charset="0"/>
              </a:defRPr>
            </a:lvl2pPr>
            <a:lvl3pPr marL="1074738" lvl="2" indent="-160338">
              <a:spcBef>
                <a:spcPct val="20000"/>
              </a:spcBef>
              <a:buClr>
                <a:schemeClr val="accent1"/>
              </a:buClr>
              <a:buSzPct val="80000"/>
              <a:buFontTx/>
              <a:buBlip>
                <a:blip r:embed="rId4"/>
              </a:buBlip>
              <a:defRPr sz="1400">
                <a:solidFill>
                  <a:schemeClr val="bg1"/>
                </a:solidFill>
                <a:latin typeface="Opel Sans Condensed" pitchFamily="34" charset="0"/>
                <a:cs typeface="Arial" pitchFamily="34" charset="0"/>
              </a:defRPr>
            </a:lvl3pPr>
            <a:lvl4pPr marL="1600200" indent="-228600">
              <a:spcBef>
                <a:spcPct val="20000"/>
              </a:spcBef>
              <a:buClr>
                <a:schemeClr val="accent1"/>
              </a:buClr>
              <a:buSzPct val="80000"/>
              <a:buFontTx/>
              <a:buBlip>
                <a:blip r:embed="rId4"/>
              </a:buBlip>
              <a:defRPr sz="1200">
                <a:solidFill>
                  <a:schemeClr val="bg1"/>
                </a:solidFill>
                <a:latin typeface="Opel Sans Condensed" pitchFamily="34" charset="0"/>
                <a:cs typeface="Arial" pitchFamily="34" charset="0"/>
              </a:defRPr>
            </a:lvl4pPr>
            <a:lvl5pPr marL="2057400" indent="-228600">
              <a:spcBef>
                <a:spcPct val="20000"/>
              </a:spcBef>
              <a:buClr>
                <a:schemeClr val="accent1"/>
              </a:buClr>
              <a:buSzPct val="80000"/>
              <a:buFontTx/>
              <a:buBlip>
                <a:blip r:embed="rId4"/>
              </a:buBlip>
              <a:defRPr sz="1200">
                <a:solidFill>
                  <a:schemeClr val="bg1"/>
                </a:solidFill>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buClr>
                <a:srgbClr val="FCC000"/>
              </a:buClr>
            </a:pPr>
            <a:r>
              <a:rPr lang="fr-FR" sz="2400" dirty="0" smtClean="0">
                <a:solidFill>
                  <a:prstClr val="white"/>
                </a:solidFill>
                <a:effectLst>
                  <a:outerShdw blurRad="38100" dist="38100" dir="2700000" algn="tl">
                    <a:srgbClr val="000000">
                      <a:alpha val="43137"/>
                    </a:srgbClr>
                  </a:outerShdw>
                </a:effectLst>
              </a:rPr>
              <a:t>LES  ATOUTS</a:t>
            </a:r>
          </a:p>
          <a:p>
            <a:pPr lvl="1">
              <a:buClr>
                <a:srgbClr val="FCC000"/>
              </a:buClr>
            </a:pPr>
            <a:r>
              <a:rPr lang="fr-FR" sz="1800" dirty="0" smtClean="0">
                <a:solidFill>
                  <a:prstClr val="white"/>
                </a:solidFill>
                <a:effectLst>
                  <a:outerShdw blurRad="38100" dist="38100" dir="2700000" algn="tl">
                    <a:srgbClr val="000000">
                      <a:alpha val="43137"/>
                    </a:srgbClr>
                  </a:outerShdw>
                </a:effectLst>
              </a:rPr>
              <a:t>Puissance </a:t>
            </a:r>
            <a:r>
              <a:rPr lang="fr-FR" sz="1800" dirty="0">
                <a:solidFill>
                  <a:prstClr val="white"/>
                </a:solidFill>
                <a:effectLst>
                  <a:outerShdw blurRad="38100" dist="38100" dir="2700000" algn="tl">
                    <a:srgbClr val="000000">
                      <a:alpha val="43137"/>
                    </a:srgbClr>
                  </a:outerShdw>
                </a:effectLst>
              </a:rPr>
              <a:t>et couple </a:t>
            </a:r>
            <a:r>
              <a:rPr lang="fr-FR" sz="1800" dirty="0" smtClean="0">
                <a:solidFill>
                  <a:prstClr val="white"/>
                </a:solidFill>
                <a:effectLst>
                  <a:outerShdw blurRad="38100" dist="38100" dir="2700000" algn="tl">
                    <a:srgbClr val="000000">
                      <a:alpha val="43137"/>
                    </a:srgbClr>
                  </a:outerShdw>
                </a:effectLst>
              </a:rPr>
              <a:t>importants : </a:t>
            </a:r>
            <a:r>
              <a:rPr lang="fr-FR" sz="1800" dirty="0">
                <a:solidFill>
                  <a:prstClr val="white"/>
                </a:solidFill>
                <a:effectLst>
                  <a:outerShdw blurRad="38100" dist="38100" dir="2700000" algn="tl">
                    <a:srgbClr val="000000">
                      <a:alpha val="43137"/>
                    </a:srgbClr>
                  </a:outerShdw>
                </a:effectLst>
              </a:rPr>
              <a:t>	</a:t>
            </a:r>
            <a:r>
              <a:rPr lang="fr-FR" sz="1800" dirty="0" smtClean="0">
                <a:solidFill>
                  <a:prstClr val="white"/>
                </a:solidFill>
                <a:effectLst>
                  <a:outerShdw blurRad="38100" dist="38100" dir="2700000" algn="tl">
                    <a:srgbClr val="000000">
                      <a:alpha val="43137"/>
                    </a:srgbClr>
                  </a:outerShdw>
                </a:effectLst>
              </a:rPr>
              <a:t>138 </a:t>
            </a:r>
            <a:r>
              <a:rPr lang="fr-FR" sz="1800" dirty="0" err="1">
                <a:solidFill>
                  <a:prstClr val="white"/>
                </a:solidFill>
                <a:effectLst>
                  <a:outerShdw blurRad="38100" dist="38100" dir="2700000" algn="tl">
                    <a:srgbClr val="000000">
                      <a:alpha val="43137"/>
                    </a:srgbClr>
                  </a:outerShdw>
                </a:effectLst>
              </a:rPr>
              <a:t>ch</a:t>
            </a:r>
            <a:r>
              <a:rPr lang="fr-FR" sz="1800" dirty="0">
                <a:solidFill>
                  <a:prstClr val="white"/>
                </a:solidFill>
                <a:effectLst>
                  <a:outerShdw blurRad="38100" dist="38100" dir="2700000" algn="tl">
                    <a:srgbClr val="000000">
                      <a:alpha val="43137"/>
                    </a:srgbClr>
                  </a:outerShdw>
                </a:effectLst>
              </a:rPr>
              <a:t> - 3500 </a:t>
            </a:r>
            <a:r>
              <a:rPr lang="fr-FR" sz="1800" dirty="0" smtClean="0">
                <a:solidFill>
                  <a:prstClr val="white"/>
                </a:solidFill>
                <a:effectLst>
                  <a:outerShdw blurRad="38100" dist="38100" dir="2700000" algn="tl">
                    <a:srgbClr val="000000">
                      <a:alpha val="43137"/>
                    </a:srgbClr>
                  </a:outerShdw>
                </a:effectLst>
              </a:rPr>
              <a:t>tr/min         320 </a:t>
            </a:r>
            <a:r>
              <a:rPr lang="fr-FR" sz="1800" dirty="0">
                <a:solidFill>
                  <a:prstClr val="white"/>
                </a:solidFill>
                <a:effectLst>
                  <a:outerShdw blurRad="38100" dist="38100" dir="2700000" algn="tl">
                    <a:srgbClr val="000000">
                      <a:alpha val="43137"/>
                    </a:srgbClr>
                  </a:outerShdw>
                </a:effectLst>
              </a:rPr>
              <a:t>Nm/2000 </a:t>
            </a:r>
            <a:r>
              <a:rPr lang="fr-FR" sz="1800" dirty="0" smtClean="0">
                <a:solidFill>
                  <a:prstClr val="white"/>
                </a:solidFill>
                <a:effectLst>
                  <a:outerShdw blurRad="38100" dist="38100" dir="2700000" algn="tl">
                    <a:srgbClr val="000000">
                      <a:alpha val="43137"/>
                    </a:srgbClr>
                  </a:outerShdw>
                </a:effectLst>
              </a:rPr>
              <a:t>tr/min</a:t>
            </a:r>
          </a:p>
          <a:p>
            <a:pPr lvl="1">
              <a:buClr>
                <a:srgbClr val="FCC000"/>
              </a:buClr>
            </a:pPr>
            <a:r>
              <a:rPr lang="fr-FR" sz="1800" dirty="0" smtClean="0">
                <a:solidFill>
                  <a:prstClr val="white"/>
                </a:solidFill>
                <a:effectLst>
                  <a:outerShdw blurRad="38100" dist="38100" dir="2700000" algn="tl">
                    <a:srgbClr val="000000">
                      <a:alpha val="43137"/>
                    </a:srgbClr>
                  </a:outerShdw>
                </a:effectLst>
              </a:rPr>
              <a:t>Sobriété :      			4,1 </a:t>
            </a:r>
            <a:r>
              <a:rPr lang="fr-FR" sz="1800" dirty="0">
                <a:solidFill>
                  <a:prstClr val="white"/>
                </a:solidFill>
                <a:effectLst>
                  <a:outerShdw blurRad="38100" dist="38100" dir="2700000" algn="tl">
                    <a:srgbClr val="000000">
                      <a:alpha val="43137"/>
                    </a:srgbClr>
                  </a:outerShdw>
                </a:effectLst>
              </a:rPr>
              <a:t>l / 100 km    (-9% / 2,0 CDTI) </a:t>
            </a:r>
            <a:endParaRPr lang="fr-FR" sz="1800" dirty="0" smtClean="0">
              <a:solidFill>
                <a:prstClr val="white"/>
              </a:solidFill>
              <a:effectLst>
                <a:outerShdw blurRad="38100" dist="38100" dir="2700000" algn="tl">
                  <a:srgbClr val="000000">
                    <a:alpha val="43137"/>
                  </a:srgbClr>
                </a:outerShdw>
              </a:effectLst>
            </a:endParaRPr>
          </a:p>
          <a:p>
            <a:pPr lvl="1">
              <a:buClr>
                <a:srgbClr val="FCC000"/>
              </a:buClr>
            </a:pPr>
            <a:r>
              <a:rPr lang="fr-FR" sz="1800" dirty="0" smtClean="0">
                <a:solidFill>
                  <a:prstClr val="white"/>
                </a:solidFill>
                <a:effectLst>
                  <a:outerShdw blurRad="38100" dist="38100" dir="2700000" algn="tl">
                    <a:srgbClr val="000000">
                      <a:alpha val="43137"/>
                    </a:srgbClr>
                  </a:outerShdw>
                </a:effectLst>
              </a:rPr>
              <a:t>Emission de CO2 optimisée </a:t>
            </a:r>
            <a:r>
              <a:rPr lang="fr-FR" sz="1800" dirty="0">
                <a:solidFill>
                  <a:prstClr val="white"/>
                </a:solidFill>
                <a:effectLst>
                  <a:outerShdw blurRad="38100" dist="38100" dir="2700000" algn="tl">
                    <a:srgbClr val="000000">
                      <a:alpha val="43137"/>
                    </a:srgbClr>
                  </a:outerShdw>
                </a:effectLst>
              </a:rPr>
              <a:t>: </a:t>
            </a:r>
            <a:r>
              <a:rPr lang="fr-FR" sz="1800" dirty="0" smtClean="0">
                <a:solidFill>
                  <a:prstClr val="white"/>
                </a:solidFill>
                <a:effectLst>
                  <a:outerShdw blurRad="38100" dist="38100" dir="2700000" algn="tl">
                    <a:srgbClr val="000000">
                      <a:alpha val="43137"/>
                    </a:srgbClr>
                  </a:outerShdw>
                </a:effectLst>
              </a:rPr>
              <a:t> 	109 g</a:t>
            </a:r>
            <a:endParaRPr lang="fr-FR" sz="18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4847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anim calcmode="lin" valueType="num">
                                      <p:cBhvr>
                                        <p:cTn id="8" dur="1500" fill="hold"/>
                                        <p:tgtEl>
                                          <p:spTgt spid="7"/>
                                        </p:tgtEl>
                                        <p:attrNameLst>
                                          <p:attrName>ppt_x</p:attrName>
                                        </p:attrNameLst>
                                      </p:cBhvr>
                                      <p:tavLst>
                                        <p:tav tm="0">
                                          <p:val>
                                            <p:strVal val="#ppt_x"/>
                                          </p:val>
                                        </p:tav>
                                        <p:tav tm="100000">
                                          <p:val>
                                            <p:strVal val="#ppt_x"/>
                                          </p:val>
                                        </p:tav>
                                      </p:tavLst>
                                    </p:anim>
                                    <p:anim calcmode="lin" valueType="num">
                                      <p:cBhvr>
                                        <p:cTn id="9" dur="1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fade">
                                      <p:cBhvr>
                                        <p:cTn id="13" dur="1000"/>
                                        <p:tgtEl>
                                          <p:spTgt spid="2052"/>
                                        </p:tgtEl>
                                      </p:cBhvr>
                                    </p:animEffect>
                                    <p:anim calcmode="lin" valueType="num">
                                      <p:cBhvr>
                                        <p:cTn id="14" dur="1000" fill="hold"/>
                                        <p:tgtEl>
                                          <p:spTgt spid="2052"/>
                                        </p:tgtEl>
                                        <p:attrNameLst>
                                          <p:attrName>ppt_x</p:attrName>
                                        </p:attrNameLst>
                                      </p:cBhvr>
                                      <p:tavLst>
                                        <p:tav tm="0">
                                          <p:val>
                                            <p:strVal val="#ppt_x"/>
                                          </p:val>
                                        </p:tav>
                                        <p:tav tm="100000">
                                          <p:val>
                                            <p:strVal val="#ppt_x"/>
                                          </p:val>
                                        </p:tav>
                                      </p:tavLst>
                                    </p:anim>
                                    <p:anim calcmode="lin" valueType="num">
                                      <p:cBhvr>
                                        <p:cTn id="15" dur="1000" fill="hold"/>
                                        <p:tgtEl>
                                          <p:spTgt spid="2052"/>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fade">
                                      <p:cBhvr>
                                        <p:cTn id="25" dur="1000"/>
                                        <p:tgtEl>
                                          <p:spTgt spid="11">
                                            <p:txEl>
                                              <p:pRg st="0" end="0"/>
                                            </p:txEl>
                                          </p:spTgt>
                                        </p:tgtEl>
                                      </p:cBhvr>
                                    </p:animEffect>
                                    <p:anim calcmode="lin" valueType="num">
                                      <p:cBhvr>
                                        <p:cTn id="26"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900"/>
                                  </p:stCondLst>
                                  <p:childTnLst>
                                    <p:set>
                                      <p:cBhvr>
                                        <p:cTn id="29" dur="1" fill="hold">
                                          <p:stCondLst>
                                            <p:cond delay="0"/>
                                          </p:stCondLst>
                                        </p:cTn>
                                        <p:tgtEl>
                                          <p:spTgt spid="11">
                                            <p:txEl>
                                              <p:pRg st="1" end="1"/>
                                            </p:txEl>
                                          </p:spTgt>
                                        </p:tgtEl>
                                        <p:attrNameLst>
                                          <p:attrName>style.visibility</p:attrName>
                                        </p:attrNameLst>
                                      </p:cBhvr>
                                      <p:to>
                                        <p:strVal val="visible"/>
                                      </p:to>
                                    </p:set>
                                    <p:animEffect transition="in" filter="fade">
                                      <p:cBhvr>
                                        <p:cTn id="30" dur="1000"/>
                                        <p:tgtEl>
                                          <p:spTgt spid="11">
                                            <p:txEl>
                                              <p:pRg st="1" end="1"/>
                                            </p:txEl>
                                          </p:spTgt>
                                        </p:tgtEl>
                                      </p:cBhvr>
                                    </p:animEffect>
                                    <p:anim calcmode="lin" valueType="num">
                                      <p:cBhvr>
                                        <p:cTn id="31"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11">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200"/>
                                  </p:stCondLst>
                                  <p:childTnLst>
                                    <p:set>
                                      <p:cBhvr>
                                        <p:cTn id="34" dur="1" fill="hold">
                                          <p:stCondLst>
                                            <p:cond delay="0"/>
                                          </p:stCondLst>
                                        </p:cTn>
                                        <p:tgtEl>
                                          <p:spTgt spid="11">
                                            <p:txEl>
                                              <p:pRg st="2" end="2"/>
                                            </p:txEl>
                                          </p:spTgt>
                                        </p:tgtEl>
                                        <p:attrNameLst>
                                          <p:attrName>style.visibility</p:attrName>
                                        </p:attrNameLst>
                                      </p:cBhvr>
                                      <p:to>
                                        <p:strVal val="visible"/>
                                      </p:to>
                                    </p:set>
                                    <p:animEffect transition="in" filter="fade">
                                      <p:cBhvr>
                                        <p:cTn id="35" dur="1000"/>
                                        <p:tgtEl>
                                          <p:spTgt spid="11">
                                            <p:txEl>
                                              <p:pRg st="2" end="2"/>
                                            </p:txEl>
                                          </p:spTgt>
                                        </p:tgtEl>
                                      </p:cBhvr>
                                    </p:animEffect>
                                    <p:anim calcmode="lin" valueType="num">
                                      <p:cBhvr>
                                        <p:cTn id="36"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11">
                                            <p:txEl>
                                              <p:pRg st="2" end="2"/>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700"/>
                                  </p:stCondLst>
                                  <p:childTnLst>
                                    <p:set>
                                      <p:cBhvr>
                                        <p:cTn id="39" dur="1" fill="hold">
                                          <p:stCondLst>
                                            <p:cond delay="0"/>
                                          </p:stCondLst>
                                        </p:cTn>
                                        <p:tgtEl>
                                          <p:spTgt spid="11">
                                            <p:txEl>
                                              <p:pRg st="3" end="3"/>
                                            </p:txEl>
                                          </p:spTgt>
                                        </p:tgtEl>
                                        <p:attrNameLst>
                                          <p:attrName>style.visibility</p:attrName>
                                        </p:attrNameLst>
                                      </p:cBhvr>
                                      <p:to>
                                        <p:strVal val="visible"/>
                                      </p:to>
                                    </p:set>
                                    <p:animEffect transition="in" filter="fade">
                                      <p:cBhvr>
                                        <p:cTn id="40" dur="1000"/>
                                        <p:tgtEl>
                                          <p:spTgt spid="11">
                                            <p:txEl>
                                              <p:pRg st="3" end="3"/>
                                            </p:txEl>
                                          </p:spTgt>
                                        </p:tgtEl>
                                      </p:cBhvr>
                                    </p:animEffect>
                                    <p:anim calcmode="lin" valueType="num">
                                      <p:cBhvr>
                                        <p:cTn id="41"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build="p" bldLvl="5"/>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2012 – LES CONTRASTES</a:t>
            </a:r>
          </a:p>
        </p:txBody>
      </p:sp>
      <p:sp>
        <p:nvSpPr>
          <p:cNvPr id="6" name="Rectangle 5"/>
          <p:cNvSpPr/>
          <p:nvPr/>
        </p:nvSpPr>
        <p:spPr>
          <a:xfrm>
            <a:off x="1143987" y="1071072"/>
            <a:ext cx="4195456" cy="461665"/>
          </a:xfrm>
          <a:prstGeom prst="rect">
            <a:avLst/>
          </a:prstGeom>
        </p:spPr>
        <p:txBody>
          <a:bodyPr wrap="square">
            <a:spAutoFit/>
          </a:bodyPr>
          <a:lstStyle/>
          <a:p>
            <a:pPr marL="0" lvl="1">
              <a:spcBef>
                <a:spcPct val="20000"/>
              </a:spcBef>
              <a:buClr>
                <a:srgbClr val="FCC000"/>
              </a:buClr>
              <a:defRPr/>
            </a:pPr>
            <a:r>
              <a:rPr lang="fr-FR" sz="2400"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Pub : Notoriété  </a:t>
            </a:r>
            <a:r>
              <a:rPr lang="fr-FR" sz="2400" b="1"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s</a:t>
            </a:r>
            <a:r>
              <a:rPr lang="fr-FR" sz="2400"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pontanée</a:t>
            </a:r>
            <a:endParaRPr lang="fr-FR" sz="2400" b="1"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5" name="Rectangle 14"/>
          <p:cNvSpPr/>
          <p:nvPr/>
        </p:nvSpPr>
        <p:spPr>
          <a:xfrm>
            <a:off x="2336943" y="4268183"/>
            <a:ext cx="645217" cy="369332"/>
          </a:xfrm>
          <a:prstGeom prst="rect">
            <a:avLst/>
          </a:prstGeom>
        </p:spPr>
        <p:txBody>
          <a:bodyPr wrap="square">
            <a:spAutoFit/>
          </a:bodyPr>
          <a:lstStyle/>
          <a:p>
            <a:pPr marL="0" lvl="1">
              <a:spcBef>
                <a:spcPct val="20000"/>
              </a:spcBef>
              <a:buClr>
                <a:srgbClr val="FCC000"/>
              </a:buClr>
              <a:defRPr/>
            </a:pPr>
            <a:r>
              <a:rPr lang="fr-FR"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13.</a:t>
            </a:r>
            <a:endParaRPr lang="fr-FR"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7" name="Rectangle 16"/>
          <p:cNvSpPr/>
          <p:nvPr/>
        </p:nvSpPr>
        <p:spPr>
          <a:xfrm>
            <a:off x="2427733" y="1582098"/>
            <a:ext cx="2256290" cy="1366528"/>
          </a:xfrm>
          <a:prstGeom prst="rect">
            <a:avLst/>
          </a:prstGeom>
        </p:spPr>
        <p:txBody>
          <a:bodyPr wrap="square">
            <a:spAutoFit/>
          </a:bodyPr>
          <a:lstStyle/>
          <a:p>
            <a:pPr marL="358775" lvl="1" indent="-358775">
              <a:spcBef>
                <a:spcPct val="20000"/>
              </a:spcBef>
              <a:buClr>
                <a:srgbClr val="FCC000"/>
              </a:buClr>
              <a:buFont typeface="+mj-lt"/>
              <a:buAutoNum type="arabicPeriod"/>
              <a:defRPr/>
            </a:pPr>
            <a:r>
              <a:rPr lang="fr-FR"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Renault</a:t>
            </a:r>
            <a:endParaRPr lang="fr-FR" b="1"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a:p>
            <a:pPr marL="358775" lvl="1" indent="-358775">
              <a:spcBef>
                <a:spcPct val="20000"/>
              </a:spcBef>
              <a:buClr>
                <a:srgbClr val="FCC000"/>
              </a:buClr>
              <a:buFont typeface="+mj-lt"/>
              <a:buAutoNum type="arabicPeriod"/>
              <a:defRPr/>
            </a:pPr>
            <a:r>
              <a:rPr lang="fr-FR"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Citroën</a:t>
            </a:r>
          </a:p>
          <a:p>
            <a:pPr marL="358775" lvl="1" indent="-358775">
              <a:spcBef>
                <a:spcPct val="20000"/>
              </a:spcBef>
              <a:buClr>
                <a:srgbClr val="FCC000"/>
              </a:buClr>
              <a:buFont typeface="+mj-lt"/>
              <a:buAutoNum type="arabicPeriod"/>
              <a:defRPr/>
            </a:pPr>
            <a:r>
              <a:rPr lang="fr-FR"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Peugeot</a:t>
            </a:r>
          </a:p>
          <a:p>
            <a:pPr marL="358775" lvl="1" indent="-358775">
              <a:spcBef>
                <a:spcPct val="20000"/>
              </a:spcBef>
              <a:buClr>
                <a:srgbClr val="FCC000"/>
              </a:buClr>
              <a:buFont typeface="+mj-lt"/>
              <a:buAutoNum type="arabicPeriod"/>
              <a:defRPr/>
            </a:pPr>
            <a:r>
              <a:rPr lang="fr-FR"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BMW</a:t>
            </a:r>
          </a:p>
        </p:txBody>
      </p:sp>
      <p:sp>
        <p:nvSpPr>
          <p:cNvPr id="9" name="AutoShape 2" descr="data:image/jpeg;base64,/9j/4AAQSkZJRgABAQAAAQABAAD/2wCEAAkGBhAPERUQEhQUFBQWFBcWFxQVFBUXFRcXFBIVFxgXFRQXHCYeFx0jGRYUHy8gIycpLCwsFR4xNTAqNSYrLCkBCQoKBQUFDQUFDSkYEhgpKSkpKSkpKSkpKSkpKSkpKSkpKSkpKSkpKSkpKSkpKSkpKSkpKSkpKSkpKSkpKSkpKf/AABEIAKAAiQMBIgACEQEDEQH/xAAcAAABBQEBAQAAAAAAAAAAAAAAAQQFBgcDAgj/xAA/EAABAwICBgcFBAoDAQAAAAABAAIDBBEFIQYSMUFRgQcTImFxkaEUMjNCsSNTwfBDUmJykqKj0dLhc4KyRP/EABQBAQAAAAAAAAAAAAAAAAAAAAD/xAAUEQEAAAAAAAAAAAAAAAAAAAAA/9oADAMBAAIRAxEAPwDcEiVIgEIQgEJC5V3TTGm00TRrlr5HWYG+8eJA7svNBY0t1m0b6x36R/m3dyXVsdcf0j/Nv9kGhouqCyixE7Hv82/2XippMQYBrPeLmwzabnwtwzQaDdKFQtHNIaiCqdR1ZGebHHK+V9+8XV8ugVCEIBCEIBCEIBIlQgRFkqCUHOWUNBcTYAXJWa0shxGpfXO+G3sU4P6vzPA/a1WHzUvp9ir3lmHQmz5s5HD5I22Nz3k6vmnNBRsja1jBZrRZo4AbPz4oOlNSKTp6VeaeJScMVggSOINCYUsfXy9cfdbcMG7eC76hOMRcXWibtfkTwbv9Lp1DEGNDRsCCo6fYA6VgqIspYjrAjfnn45XUpohpA2sp2v2OAAcN4O8HmpqWIOBBzBWdjWwrEN/UTnZuDy6+zvz8kGkIXmKQOAI3i69IBCEIBCEIBCEIAplimIMponzPNmsaSfw9bBPCs803rfbKpmHM+Gy0s58y1njfUKDjozTvldJWy/EnNwD8sQyYL/uhm5WmnamFOy1hu4fRSdMED6nZmnrnAC5yAG3u3rhThU3pV0jdT03s0XxpwWNttAcC0nZ3+iC4UjbkyHa7Z4Zf7ToKjdFGlZrqTq5D9tAdR4vnlsPrbkrw1B6Vf0wwFtXA5vzDMHvF96sC8ltxZBUuj/HnTRGCX4sR1XX2nVsL+d1bws50igdh1aysZkx5DZOFi69/qr/R1AkYHtNwRdB3Qi6EAhCEAhCQoIzSTGm0dNJO63ZadUcXkWaO+7rDmqFoxRODTPJ8WdxkeTtGvm1vJthyXXTPEfba5lG03igtJKdxfrEBv/g81IwDZbwt3IH9O1SMAUfApGEoH7ZQxpcTYAXJ4Ab1l2HRvxOtmxB4PVx3ihBGVxncfxhWPpAxgsgbTR5yTkNsNoacj6lTOGYC2momwt2tbrE8XEC5+iDJYq84Li7ZxlBOdWQDZnfPkbFbtDIHC4NwQCPArJukbAPaKd1h2m9pttott9Lqc6HdK/bKMQSG80HYIJzLbnVPlYckGgIRZKgitIsJbVQPjcL3B9QVXej7FnN16KU/aRGwvvbuPp6K7ErPtM6N1HUR10Y2EB44tOQ8s0GhITagq2zRtkabgi905QCEIQCiNKscbRUss5ObWnVHF5B1RzNlLErLdPcS9sro6IH7KC0svAv1jqjv91vmga6NUrmxmWTOSZxkeTt7VrDwAAyVihUdA78+GX4J/C5BIwFP4pBtOQGfIKNgKidNcY6in6tps+Xsgb7ZX+oQctGWHEsSkq3C8UWTAdl9a4t4WWjuZcW7lA6DYOKWkY23bcNZ/wC8QrCgqWJUt7tt3eqyXDK52C4uHbIpDZw3Wc0geTyDyW14xHZ4O4rLelPA+sh65o7TCDccCQPxvyQbVG8OAIzBzB43XRUHog0p9togxxvJD2DxtnqnyAV9BQCY41hzaiJ0bhcEEHvB3f7T9IUFE6P8RdE6ShlPajPZvvBubj6clfFnumlG6knjrmfKQH8NV1m/Uq9UNW2WNsjcw4AoHCEIQeSVgGnFJNh+JSgOIZU2laeJ2Efy+q+gSqP0s6M+2UTpGD7WC8rOJDRrObzAtzQZPHjE4/SFOI8bqPvCoemn1wHfkEZEHndOo0ErHjtR94VOUNR7RG2STtSQnO/6rt4/g9VU2KXwWtEMgLvccNV3hx87INxoKsSxtkGxwv5pyqpoZWEa9M7aw3b3tPDyVrQR+MQ3ZfgqbjbWyDqyLh2RHEK+VYBY6/ArLMVxYdY8i51ewBxcbD8SeSBrQ0sdFO72MdWA3UcRnrE2PpYhTjNIKs/pT5KJo6XVAG/eeJOZ9VIQ06B6zHKv70+S6DGar7w+S5RU679XqtLrZjYOJOwedkHgSS1RMUrtZgBba20vFiOQIPJXPDaEQRNjbsaLKH0fw62Zztck8XOvn9ByViQIlQhALxI0EEHMHIjiOC9pCg+edNMAOHV74wPsZryR+JLrt/lJTBgWx9KGi3t1G5zB9tDeWM7+yCS2/eL+axikm123PvbHdzhdrh5goHLE6YE2YE5jQXPRzFi0RzXu6MhknewkZ+hWoRTBzQ4bCARzWI4NVCOTP3HDVd4Hfyz81qOiddrRmF3vRmw/dsLH6oPemeLilpXv3kWHPJZZhGtK7XOYBJ8XOv8AgU86VNIDPVR0cfyZuA4m4z8LAp1hdEGMDBu+u9A9poFJ09OvFJT3UzSUiDjDRrnKzWlDBsZt73nID/rYHmpircIIy85nY0cXHYE3wGh3uzsSSeLyBc+Wqgl6ODUaGjmnCQBKgEIQgEIQg8uCwfT7R04fXEtygqCXN4CQklw277ErelW9PNGRiNI+H5x24zwc3PLxFwgxNicxphSSGxa7J7HFj27w5pIPLIp9G4IHUYVipNJH0sftNtbq2lkg/Ztdrj4EuKrrCu81SWsdEMzK0x24h7dW/K6CP0ThfUzSV0l7ucdS/qfJX2jiUNhNIImNjbsAt+easlDEgkqCnzCsVJAGi6Y4XTb04xet6mPL3ndlo7yDb6II3EJTPNqj3WZD/kvt5ZeanKSAMaGhRmCUIADjnbfxOV3eJUygVCEIBCEIBCEIBIQlQgxfpV0c9kqhXMH2U1my2GTXhrQ13Ox81XYyt5x3B46yB9PILteLeBBBBHMBYCKSWnkfSy/EhIaf2m56rhxuPqgfsI3rpho13mU7Bkz+6YzkutG3a7b3NUxRR2AA2D6IJeiF1aMLhvZV/DmK2YRHsQT1KA1t1BuJqZ9Ye6LtZ4X7TvQW8SnuNVRa1sTcnyejRtP0HNdMJowxtwLZWA7tyCRijDQAOC9oCEAhCEAhCEAhCEAhCEHkrP8ApL0NknLKymZrTMu17G5GRht52t6laFZJZBglDo5XtJe+jm1nbPh5N3D31KQ4ZXD/AOOf+n/mtnCVBldIKtu2jn/p/wCanKHGJ2baKp5dX4/edyvCRBX8PpJJXmaVpaXW7J+Vo2DLuAJ71PgbktkqAQhCAQhCAQhCD//Z"/>
          <p:cNvSpPr>
            <a:spLocks noChangeAspect="1" noChangeArrowheads="1"/>
          </p:cNvSpPr>
          <p:nvPr/>
        </p:nvSpPr>
        <p:spPr bwMode="auto">
          <a:xfrm>
            <a:off x="155575" y="-731838"/>
            <a:ext cx="1304925" cy="15240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effectLst>
                <a:outerShdw blurRad="38100" dist="38100" dir="2700000" algn="tl">
                  <a:srgbClr val="000000">
                    <a:alpha val="43137"/>
                  </a:srgbClr>
                </a:outerShdw>
              </a:effectLst>
            </a:endParaRPr>
          </a:p>
        </p:txBody>
      </p:sp>
      <p:sp>
        <p:nvSpPr>
          <p:cNvPr id="10" name="AutoShape 4" descr="data:image/jpeg;base64,/9j/4AAQSkZJRgABAQAAAQABAAD/2wCEAAkGBhAPERUQEhQUFBQWFBcWFxQVFBUXFRcXFBIVFxgXFRQXHCYeFx0jGRYUHy8gIycpLCwsFR4xNTAqNSYrLCkBCQoKBQUFDQUFDSkYEhgpKSkpKSkpKSkpKSkpKSkpKSkpKSkpKSkpKSkpKSkpKSkpKSkpKSkpKSkpKSkpKSkpKf/AABEIAKAAiQMBIgACEQEDEQH/xAAcAAABBQEBAQAAAAAAAAAAAAAAAQQFBgcDAgj/xAA/EAABAwICBgcFBAoDAQAAAAABAAIDBBEFIQYSMUFRgQcTImFxkaEUMjNCsSNTwfBDUmJykqKj0dLhc4KyRP/EABQBAQAAAAAAAAAAAAAAAAAAAAD/xAAUEQEAAAAAAAAAAAAAAAAAAAAA/9oADAMBAAIRAxEAPwDcEiVIgEIQgEJC5V3TTGm00TRrlr5HWYG+8eJA7svNBY0t1m0b6x36R/m3dyXVsdcf0j/Nv9kGhouqCyixE7Hv82/2XippMQYBrPeLmwzabnwtwzQaDdKFQtHNIaiCqdR1ZGebHHK+V9+8XV8ugVCEIBCEIBCEIBIlQgRFkqCUHOWUNBcTYAXJWa0shxGpfXO+G3sU4P6vzPA/a1WHzUvp9ir3lmHQmz5s5HD5I22Nz3k6vmnNBRsja1jBZrRZo4AbPz4oOlNSKTp6VeaeJScMVggSOINCYUsfXy9cfdbcMG7eC76hOMRcXWibtfkTwbv9Lp1DEGNDRsCCo6fYA6VgqIspYjrAjfnn45XUpohpA2sp2v2OAAcN4O8HmpqWIOBBzBWdjWwrEN/UTnZuDy6+zvz8kGkIXmKQOAI3i69IBCEIBCEIBCEIAplimIMponzPNmsaSfw9bBPCs803rfbKpmHM+Gy0s58y1njfUKDjozTvldJWy/EnNwD8sQyYL/uhm5WmnamFOy1hu4fRSdMED6nZmnrnAC5yAG3u3rhThU3pV0jdT03s0XxpwWNttAcC0nZ3+iC4UjbkyHa7Z4Zf7ToKjdFGlZrqTq5D9tAdR4vnlsPrbkrw1B6Vf0wwFtXA5vzDMHvF96sC8ltxZBUuj/HnTRGCX4sR1XX2nVsL+d1bws50igdh1aysZkx5DZOFi69/qr/R1AkYHtNwRdB3Qi6EAhCEAhCQoIzSTGm0dNJO63ZadUcXkWaO+7rDmqFoxRODTPJ8WdxkeTtGvm1vJthyXXTPEfba5lG03igtJKdxfrEBv/g81IwDZbwt3IH9O1SMAUfApGEoH7ZQxpcTYAXJ4Ab1l2HRvxOtmxB4PVx3ihBGVxncfxhWPpAxgsgbTR5yTkNsNoacj6lTOGYC2momwt2tbrE8XEC5+iDJYq84Li7ZxlBOdWQDZnfPkbFbtDIHC4NwQCPArJukbAPaKd1h2m9pttott9Lqc6HdK/bKMQSG80HYIJzLbnVPlYckGgIRZKgitIsJbVQPjcL3B9QVXej7FnN16KU/aRGwvvbuPp6K7ErPtM6N1HUR10Y2EB44tOQ8s0GhITagq2zRtkabgi905QCEIQCiNKscbRUss5ObWnVHF5B1RzNlLErLdPcS9sro6IH7KC0svAv1jqjv91vmga6NUrmxmWTOSZxkeTt7VrDwAAyVihUdA78+GX4J/C5BIwFP4pBtOQGfIKNgKidNcY6in6tps+Xsgb7ZX+oQctGWHEsSkq3C8UWTAdl9a4t4WWjuZcW7lA6DYOKWkY23bcNZ/wC8QrCgqWJUt7tt3eqyXDK52C4uHbIpDZw3Wc0geTyDyW14xHZ4O4rLelPA+sh65o7TCDccCQPxvyQbVG8OAIzBzB43XRUHog0p9togxxvJD2DxtnqnyAV9BQCY41hzaiJ0bhcEEHvB3f7T9IUFE6P8RdE6ShlPajPZvvBubj6clfFnumlG6knjrmfKQH8NV1m/Uq9UNW2WNsjcw4AoHCEIQeSVgGnFJNh+JSgOIZU2laeJ2Efy+q+gSqP0s6M+2UTpGD7WC8rOJDRrObzAtzQZPHjE4/SFOI8bqPvCoemn1wHfkEZEHndOo0ErHjtR94VOUNR7RG2STtSQnO/6rt4/g9VU2KXwWtEMgLvccNV3hx87INxoKsSxtkGxwv5pyqpoZWEa9M7aw3b3tPDyVrQR+MQ3ZfgqbjbWyDqyLh2RHEK+VYBY6/ArLMVxYdY8i51ewBxcbD8SeSBrQ0sdFO72MdWA3UcRnrE2PpYhTjNIKs/pT5KJo6XVAG/eeJOZ9VIQ06B6zHKv70+S6DGar7w+S5RU679XqtLrZjYOJOwedkHgSS1RMUrtZgBba20vFiOQIPJXPDaEQRNjbsaLKH0fw62Zztck8XOvn9ByViQIlQhALxI0EEHMHIjiOC9pCg+edNMAOHV74wPsZryR+JLrt/lJTBgWx9KGi3t1G5zB9tDeWM7+yCS2/eL+axikm123PvbHdzhdrh5goHLE6YE2YE5jQXPRzFi0RzXu6MhknewkZ+hWoRTBzQ4bCARzWI4NVCOTP3HDVd4Hfyz81qOiddrRmF3vRmw/dsLH6oPemeLilpXv3kWHPJZZhGtK7XOYBJ8XOv8AgU86VNIDPVR0cfyZuA4m4z8LAp1hdEGMDBu+u9A9poFJ09OvFJT3UzSUiDjDRrnKzWlDBsZt73nID/rYHmpircIIy85nY0cXHYE3wGh3uzsSSeLyBc+Wqgl6ODUaGjmnCQBKgEIQgEIQg8uCwfT7R04fXEtygqCXN4CQklw277ErelW9PNGRiNI+H5x24zwc3PLxFwgxNicxphSSGxa7J7HFj27w5pIPLIp9G4IHUYVipNJH0sftNtbq2lkg/Ztdrj4EuKrrCu81SWsdEMzK0x24h7dW/K6CP0ThfUzSV0l7ucdS/qfJX2jiUNhNIImNjbsAt+easlDEgkqCnzCsVJAGi6Y4XTb04xet6mPL3ndlo7yDb6II3EJTPNqj3WZD/kvt5ZeanKSAMaGhRmCUIADjnbfxOV3eJUygVCEIBCEIBCEIBIQlQgxfpV0c9kqhXMH2U1my2GTXhrQ13Ox81XYyt5x3B46yB9PILteLeBBBBHMBYCKSWnkfSy/EhIaf2m56rhxuPqgfsI3rpho13mU7Bkz+6YzkutG3a7b3NUxRR2AA2D6IJeiF1aMLhvZV/DmK2YRHsQT1KA1t1BuJqZ9Ye6LtZ4X7TvQW8SnuNVRa1sTcnyejRtP0HNdMJowxtwLZWA7tyCRijDQAOC9oCEAhCEAhCEAhCEAhCEHkrP8ApL0NknLKymZrTMu17G5GRht52t6laFZJZBglDo5XtJe+jm1nbPh5N3D31KQ4ZXD/AOOf+n/mtnCVBldIKtu2jn/p/wCanKHGJ2baKp5dX4/edyvCRBX8PpJJXmaVpaXW7J+Vo2DLuAJ71PgbktkqAQhCAQhCAQhCD//Z"/>
          <p:cNvSpPr>
            <a:spLocks noChangeAspect="1" noChangeArrowheads="1"/>
          </p:cNvSpPr>
          <p:nvPr/>
        </p:nvSpPr>
        <p:spPr bwMode="auto">
          <a:xfrm>
            <a:off x="307975" y="-579438"/>
            <a:ext cx="1304925" cy="15240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effectLst>
                <a:outerShdw blurRad="38100" dist="38100" dir="2700000" algn="tl">
                  <a:srgbClr val="000000">
                    <a:alpha val="43137"/>
                  </a:srgbClr>
                </a:outerShdw>
              </a:effectLst>
            </a:endParaRPr>
          </a:p>
        </p:txBody>
      </p:sp>
      <p:sp>
        <p:nvSpPr>
          <p:cNvPr id="30" name="Rectangle 29"/>
          <p:cNvSpPr/>
          <p:nvPr/>
        </p:nvSpPr>
        <p:spPr>
          <a:xfrm>
            <a:off x="2395075" y="2936884"/>
            <a:ext cx="1990271" cy="1034129"/>
          </a:xfrm>
          <a:prstGeom prst="rect">
            <a:avLst/>
          </a:prstGeom>
        </p:spPr>
        <p:txBody>
          <a:bodyPr wrap="square">
            <a:spAutoFit/>
          </a:bodyPr>
          <a:lstStyle/>
          <a:p>
            <a:pPr marL="0" lvl="1">
              <a:spcBef>
                <a:spcPct val="20000"/>
              </a:spcBef>
              <a:buClr>
                <a:srgbClr val="FCC000"/>
              </a:buClr>
              <a:defRPr/>
            </a:pPr>
            <a:r>
              <a:rPr lang="fr-FR"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   </a:t>
            </a:r>
            <a:r>
              <a:rPr lang="fr-FR" b="1"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a:t>
            </a:r>
          </a:p>
          <a:p>
            <a:pPr marL="0" lvl="1">
              <a:spcBef>
                <a:spcPct val="20000"/>
              </a:spcBef>
              <a:buClr>
                <a:srgbClr val="FCC000"/>
              </a:buClr>
              <a:defRPr/>
            </a:pPr>
            <a:r>
              <a:rPr lang="fr-FR"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rPr>
              <a:t>--.  </a:t>
            </a:r>
            <a:r>
              <a:rPr lang="fr-FR"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 </a:t>
            </a:r>
            <a:r>
              <a:rPr lang="fr-FR" b="1"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a:t>
            </a:r>
            <a:endParaRPr lang="fr-FR" b="1"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a:p>
            <a:pPr marL="0" lvl="1">
              <a:spcBef>
                <a:spcPct val="20000"/>
              </a:spcBef>
              <a:buClr>
                <a:srgbClr val="FCC000"/>
              </a:buClr>
              <a:defRPr/>
            </a:pPr>
            <a:r>
              <a:rPr lang="fr-FR"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rPr>
              <a:t>--.  </a:t>
            </a:r>
            <a:r>
              <a:rPr lang="fr-FR"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 </a:t>
            </a:r>
            <a:r>
              <a:rPr lang="fr-FR" b="1"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a:t>
            </a:r>
            <a:endParaRPr lang="fr-FR" b="1"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31" name="Rectangle 30"/>
          <p:cNvSpPr/>
          <p:nvPr/>
        </p:nvSpPr>
        <p:spPr>
          <a:xfrm>
            <a:off x="2794379" y="4268183"/>
            <a:ext cx="1082801" cy="400110"/>
          </a:xfrm>
          <a:prstGeom prst="rect">
            <a:avLst/>
          </a:prstGeom>
        </p:spPr>
        <p:txBody>
          <a:bodyPr wrap="square">
            <a:spAutoFit/>
          </a:bodyPr>
          <a:lstStyle/>
          <a:p>
            <a:pPr marL="0" lvl="1">
              <a:spcBef>
                <a:spcPct val="20000"/>
              </a:spcBef>
              <a:buClr>
                <a:srgbClr val="FCC000"/>
              </a:buClr>
              <a:defRPr/>
            </a:pPr>
            <a:r>
              <a:rPr lang="fr-FR" sz="2000" b="1"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Opel</a:t>
            </a:r>
            <a:endParaRPr lang="fr-FR" sz="2000" b="1"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16" name="Rectangle 15"/>
          <p:cNvSpPr/>
          <p:nvPr/>
        </p:nvSpPr>
        <p:spPr>
          <a:xfrm>
            <a:off x="2420713" y="2918722"/>
            <a:ext cx="440318" cy="369332"/>
          </a:xfrm>
          <a:prstGeom prst="rect">
            <a:avLst/>
          </a:prstGeom>
        </p:spPr>
        <p:txBody>
          <a:bodyPr wrap="square">
            <a:spAutoFit/>
          </a:bodyPr>
          <a:lstStyle/>
          <a:p>
            <a:pPr marL="0" lvl="1">
              <a:spcBef>
                <a:spcPct val="20000"/>
              </a:spcBef>
              <a:buClr>
                <a:srgbClr val="FCC000"/>
              </a:buClr>
              <a:defRPr/>
            </a:pPr>
            <a:r>
              <a:rPr lang="fr-FR" b="1" dirty="0" smtClean="0">
                <a:solidFill>
                  <a:srgbClr val="FCC000"/>
                </a:solidFill>
                <a:effectLst>
                  <a:outerShdw blurRad="38100" dist="38100" dir="2700000" algn="tl">
                    <a:srgbClr val="000000">
                      <a:alpha val="43137"/>
                    </a:srgbClr>
                  </a:outerShdw>
                </a:effectLst>
                <a:latin typeface="Opel Sans Condensed" pitchFamily="34" charset="0"/>
                <a:cs typeface="Arial" pitchFamily="34" charset="0"/>
              </a:rPr>
              <a:t>5.</a:t>
            </a:r>
            <a:endParaRPr lang="fr-FR" b="1" dirty="0">
              <a:solidFill>
                <a:srgbClr val="FCC000"/>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3" name="Flèche droite 2"/>
          <p:cNvSpPr/>
          <p:nvPr/>
        </p:nvSpPr>
        <p:spPr>
          <a:xfrm rot="19875934">
            <a:off x="4388098" y="1947508"/>
            <a:ext cx="3456617" cy="404602"/>
          </a:xfrm>
          <a:prstGeom prst="right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NOTORIÉTÉ</a:t>
            </a:r>
            <a:endParaRPr lang="fr-FR" dirty="0">
              <a:solidFill>
                <a:schemeClr val="tx1"/>
              </a:solidFill>
            </a:endParaRPr>
          </a:p>
        </p:txBody>
      </p:sp>
      <p:sp>
        <p:nvSpPr>
          <p:cNvPr id="13" name="Flèche droite 12"/>
          <p:cNvSpPr/>
          <p:nvPr/>
        </p:nvSpPr>
        <p:spPr>
          <a:xfrm>
            <a:off x="4503671" y="2776121"/>
            <a:ext cx="3456617" cy="404602"/>
          </a:xfrm>
          <a:prstGeom prst="rightArrow">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TRAFIC SHOW-ROOMS</a:t>
            </a:r>
            <a:endParaRPr lang="fr-FR" dirty="0">
              <a:solidFill>
                <a:schemeClr val="tx1"/>
              </a:solidFill>
            </a:endParaRPr>
          </a:p>
        </p:txBody>
      </p:sp>
    </p:spTree>
    <p:extLst>
      <p:ext uri="{BB962C8B-B14F-4D97-AF65-F5344CB8AC3E}">
        <p14:creationId xmlns:p14="http://schemas.microsoft.com/office/powerpoint/2010/main" val="3367269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childTnLst>
                                </p:cTn>
                              </p:par>
                            </p:childTnLst>
                          </p:cTn>
                        </p:par>
                        <p:par>
                          <p:cTn id="26" fill="hold">
                            <p:stCondLst>
                              <p:cond delay="3000"/>
                            </p:stCondLst>
                            <p:childTnLst>
                              <p:par>
                                <p:cTn id="27" presetID="64" presetClass="path" presetSubtype="0" accel="50000" decel="50000" fill="hold" grpId="1" nodeType="afterEffect">
                                  <p:stCondLst>
                                    <p:cond delay="1000"/>
                                  </p:stCondLst>
                                  <p:childTnLst>
                                    <p:animMotion origin="layout" path="M 3.88889E-6 1.2951E-7 L 3.88889E-6 -0.26334 " pathEditMode="relative" rAng="0" ptsTypes="AA">
                                      <p:cBhvr>
                                        <p:cTn id="28" dur="2000" fill="hold"/>
                                        <p:tgtEl>
                                          <p:spTgt spid="15"/>
                                        </p:tgtEl>
                                        <p:attrNameLst>
                                          <p:attrName>ppt_x</p:attrName>
                                          <p:attrName>ppt_y</p:attrName>
                                        </p:attrNameLst>
                                      </p:cBhvr>
                                      <p:rCtr x="0" y="-13167"/>
                                    </p:animMotion>
                                  </p:childTnLst>
                                </p:cTn>
                              </p:par>
                              <p:par>
                                <p:cTn id="29" presetID="64" presetClass="path" presetSubtype="0" accel="50000" decel="50000" fill="hold" grpId="1" nodeType="withEffect">
                                  <p:stCondLst>
                                    <p:cond delay="1000"/>
                                  </p:stCondLst>
                                  <p:childTnLst>
                                    <p:animMotion origin="layout" path="M 2.77778E-6 -3.43509E-6 L 2.77778E-6 -0.26642 " pathEditMode="relative" rAng="0" ptsTypes="AA">
                                      <p:cBhvr>
                                        <p:cTn id="30" dur="2000" fill="hold"/>
                                        <p:tgtEl>
                                          <p:spTgt spid="31"/>
                                        </p:tgtEl>
                                        <p:attrNameLst>
                                          <p:attrName>ppt_x</p:attrName>
                                          <p:attrName>ppt_y</p:attrName>
                                        </p:attrNameLst>
                                      </p:cBhvr>
                                      <p:rCtr x="0" y="-13321"/>
                                    </p:animMotion>
                                  </p:childTnLst>
                                </p:cTn>
                              </p:par>
                              <p:par>
                                <p:cTn id="31" presetID="42" presetClass="exit" presetSubtype="0" fill="hold" grpId="1" nodeType="withEffect">
                                  <p:stCondLst>
                                    <p:cond delay="1000"/>
                                  </p:stCondLst>
                                  <p:childTnLst>
                                    <p:animEffect transition="out" filter="fade">
                                      <p:cBhvr>
                                        <p:cTn id="32" dur="1000"/>
                                        <p:tgtEl>
                                          <p:spTgt spid="30"/>
                                        </p:tgtEl>
                                      </p:cBhvr>
                                    </p:animEffect>
                                    <p:anim calcmode="lin" valueType="num">
                                      <p:cBhvr>
                                        <p:cTn id="33" dur="1000"/>
                                        <p:tgtEl>
                                          <p:spTgt spid="30"/>
                                        </p:tgtEl>
                                        <p:attrNameLst>
                                          <p:attrName>ppt_x</p:attrName>
                                        </p:attrNameLst>
                                      </p:cBhvr>
                                      <p:tavLst>
                                        <p:tav tm="0">
                                          <p:val>
                                            <p:strVal val="ppt_x"/>
                                          </p:val>
                                        </p:tav>
                                        <p:tav tm="100000">
                                          <p:val>
                                            <p:strVal val="ppt_x"/>
                                          </p:val>
                                        </p:tav>
                                      </p:tavLst>
                                    </p:anim>
                                    <p:anim calcmode="lin" valueType="num">
                                      <p:cBhvr>
                                        <p:cTn id="34" dur="1000"/>
                                        <p:tgtEl>
                                          <p:spTgt spid="30"/>
                                        </p:tgtEl>
                                        <p:attrNameLst>
                                          <p:attrName>ppt_y</p:attrName>
                                        </p:attrNameLst>
                                      </p:cBhvr>
                                      <p:tavLst>
                                        <p:tav tm="0">
                                          <p:val>
                                            <p:strVal val="ppt_y"/>
                                          </p:val>
                                        </p:tav>
                                        <p:tav tm="100000">
                                          <p:val>
                                            <p:strVal val="ppt_y+.1"/>
                                          </p:val>
                                        </p:tav>
                                      </p:tavLst>
                                    </p:anim>
                                    <p:set>
                                      <p:cBhvr>
                                        <p:cTn id="35" dur="1" fill="hold">
                                          <p:stCondLst>
                                            <p:cond delay="999"/>
                                          </p:stCondLst>
                                        </p:cTn>
                                        <p:tgtEl>
                                          <p:spTgt spid="30"/>
                                        </p:tgtEl>
                                        <p:attrNameLst>
                                          <p:attrName>style.visibility</p:attrName>
                                        </p:attrNameLst>
                                      </p:cBhvr>
                                      <p:to>
                                        <p:strVal val="hidden"/>
                                      </p:to>
                                    </p:set>
                                  </p:childTnLst>
                                </p:cTn>
                              </p:par>
                              <p:par>
                                <p:cTn id="36" presetID="10" presetClass="entr" presetSubtype="0" fill="hold" grpId="0" nodeType="withEffect">
                                  <p:stCondLst>
                                    <p:cond delay="30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xit" presetSubtype="0" fill="hold" grpId="2" nodeType="withEffect">
                                  <p:stCondLst>
                                    <p:cond delay="180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childTnLst>
                          </p:cTn>
                        </p:par>
                        <p:par>
                          <p:cTn id="42" fill="hold">
                            <p:stCondLst>
                              <p:cond delay="6500"/>
                            </p:stCondLst>
                            <p:childTnLst>
                              <p:par>
                                <p:cTn id="43" presetID="22" presetClass="entr" presetSubtype="4"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down)">
                                      <p:cBhvr>
                                        <p:cTn id="45" dur="2000"/>
                                        <p:tgtEl>
                                          <p:spTgt spid="3"/>
                                        </p:tgtEl>
                                      </p:cBhvr>
                                    </p:animEffect>
                                  </p:childTnLst>
                                </p:cTn>
                              </p:par>
                            </p:childTnLst>
                          </p:cTn>
                        </p:par>
                        <p:par>
                          <p:cTn id="46" fill="hold">
                            <p:stCondLst>
                              <p:cond delay="85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5" grpId="1"/>
      <p:bldP spid="15" grpId="2"/>
      <p:bldP spid="17" grpId="0"/>
      <p:bldP spid="30" grpId="0"/>
      <p:bldP spid="30" grpId="1"/>
      <p:bldP spid="31" grpId="0"/>
      <p:bldP spid="31" grpId="1"/>
      <p:bldP spid="16" grpId="0"/>
      <p:bldP spid="3" grpId="0" animBg="1"/>
      <p:bldP spid="1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a:xfrm>
            <a:off x="488210" y="377659"/>
            <a:ext cx="8482369"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buSzPct val="80000"/>
            </a:pPr>
            <a:r>
              <a:rPr lang="fr-FR" sz="2800"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MOKKA</a:t>
            </a: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endParaRPr>
          </a:p>
        </p:txBody>
      </p:sp>
      <p:sp>
        <p:nvSpPr>
          <p:cNvPr id="4" name="Titre 2"/>
          <p:cNvSpPr txBox="1">
            <a:spLocks/>
          </p:cNvSpPr>
          <p:nvPr/>
        </p:nvSpPr>
        <p:spPr>
          <a:xfrm>
            <a:off x="488210" y="1154097"/>
            <a:ext cx="8482369" cy="1988237"/>
          </a:xfrm>
          <a:prstGeom prst="rect">
            <a:avLst/>
          </a:prstGeo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algn="l" defTabSz="914400" rtl="0" eaLnBrk="1" latinLnBrk="0" hangingPunct="1">
              <a:spcBef>
                <a:spcPct val="0"/>
              </a:spcBef>
              <a:buNone/>
              <a:defRPr lang="de-DE" sz="4000" b="1" kern="1200" cap="all" baseline="0">
                <a:ln w="50800"/>
                <a:solidFill>
                  <a:srgbClr val="FCC000"/>
                </a:solidFill>
                <a:effectLst>
                  <a:outerShdw blurRad="38100" dist="38100" dir="2700000" algn="tl">
                    <a:srgbClr val="000000">
                      <a:alpha val="43137"/>
                    </a:srgbClr>
                  </a:outerShdw>
                </a:effectLst>
                <a:latin typeface="Opel Sans Condensed ExtraBold"/>
                <a:ea typeface="+mn-ea"/>
                <a:cs typeface="Arial" pitchFamily="34" charset="0"/>
              </a:defRPr>
            </a:lvl1pPr>
          </a:lstStyle>
          <a:p>
            <a:pPr defTabSz="457200">
              <a:spcBef>
                <a:spcPct val="20000"/>
              </a:spcBef>
              <a:buClr>
                <a:srgbClr val="FCC000"/>
              </a:buClr>
              <a:buSzPct val="80000"/>
            </a:pPr>
            <a:r>
              <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Mokka teaser 16z9 33s Pour </a:t>
            </a:r>
            <a:r>
              <a:rPr lang="fr-FR" sz="2800" dirty="0" err="1"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Reveal</a:t>
            </a:r>
            <a:endParaRPr lang="fr-FR" sz="2800"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endParaRPr>
          </a:p>
          <a:p>
            <a:pPr defTabSz="457200">
              <a:spcBef>
                <a:spcPct val="20000"/>
              </a:spcBef>
              <a:buClr>
                <a:srgbClr val="FCC000"/>
              </a:buClr>
              <a:buSzPct val="80000"/>
            </a:pP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endParaRPr>
          </a:p>
          <a:p>
            <a:pPr defTabSz="457200">
              <a:spcBef>
                <a:spcPct val="20000"/>
              </a:spcBef>
              <a:buClr>
                <a:srgbClr val="FCC000"/>
              </a:buClr>
              <a:buSzPct val="80000"/>
            </a:pPr>
            <a:r>
              <a:rPr lang="fr-FR" sz="2800"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 MUSIQUE </a:t>
            </a:r>
            <a:r>
              <a:rPr lang="en-US"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Maroon 5 - Moves Like </a:t>
            </a:r>
            <a:r>
              <a:rPr lang="en-US" sz="2800" dirty="0" err="1">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Jagger</a:t>
            </a:r>
            <a:r>
              <a:rPr lang="en-US"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 ft. Christina Aguilera</a:t>
            </a: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endParaRPr>
          </a:p>
        </p:txBody>
      </p:sp>
    </p:spTree>
    <p:extLst>
      <p:ext uri="{BB962C8B-B14F-4D97-AF65-F5344CB8AC3E}">
        <p14:creationId xmlns:p14="http://schemas.microsoft.com/office/powerpoint/2010/main" val="2855073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a:xfrm>
            <a:off x="488210" y="377659"/>
            <a:ext cx="8482369"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buSzPct val="80000"/>
            </a:pPr>
            <a:r>
              <a:rPr lang="fr-FR" sz="2800"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MOKKA</a:t>
            </a: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endParaRPr>
          </a:p>
        </p:txBody>
      </p:sp>
      <p:pic>
        <p:nvPicPr>
          <p:cNvPr id="3" name="Picture 2" descr="http://www.larevueautomobile.com/fiche-technique/photos/2013/Opel/Mokka/Opel_Mokka_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250" r="12364"/>
          <a:stretch/>
        </p:blipFill>
        <p:spPr bwMode="auto">
          <a:xfrm>
            <a:off x="1894730" y="1055521"/>
            <a:ext cx="5354539" cy="3615040"/>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6089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a:xfrm>
            <a:off x="488210" y="377659"/>
            <a:ext cx="8482369"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buSzPct val="80000"/>
            </a:pPr>
            <a:r>
              <a:rPr lang="fr-FR" sz="2800" dirty="0" err="1"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ampera</a:t>
            </a: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endParaRPr>
          </a:p>
        </p:txBody>
      </p:sp>
      <p:pic>
        <p:nvPicPr>
          <p:cNvPr id="1026" name="Picture 2" descr="C:\Users\xavier\Desktop\Opel\Video 2\Photo Ampera.jpg"/>
          <p:cNvPicPr>
            <a:picLocks noChangeAspect="1" noChangeArrowheads="1"/>
          </p:cNvPicPr>
          <p:nvPr/>
        </p:nvPicPr>
        <p:blipFill rotWithShape="1">
          <a:blip r:embed="rId3">
            <a:extLst>
              <a:ext uri="{28A0092B-C50C-407E-A947-70E740481C1C}">
                <a14:useLocalDpi xmlns:a14="http://schemas.microsoft.com/office/drawing/2010/main" val="0"/>
              </a:ext>
            </a:extLst>
          </a:blip>
          <a:srcRect t="3314" b="24184"/>
          <a:stretch/>
        </p:blipFill>
        <p:spPr bwMode="auto">
          <a:xfrm>
            <a:off x="1899279" y="1020418"/>
            <a:ext cx="5849026" cy="3392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029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a:xfrm>
            <a:off x="488210" y="377659"/>
            <a:ext cx="8482369"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buSzPct val="80000"/>
            </a:pPr>
            <a:r>
              <a:rPr lang="fr-FR" sz="2800" dirty="0" smtClean="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VIDEO MAUD FONTENOY</a:t>
            </a:r>
            <a:endPar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endParaRPr>
          </a:p>
        </p:txBody>
      </p:sp>
    </p:spTree>
    <p:extLst>
      <p:ext uri="{BB962C8B-B14F-4D97-AF65-F5344CB8AC3E}">
        <p14:creationId xmlns:p14="http://schemas.microsoft.com/office/powerpoint/2010/main" val="1684497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a:xfrm>
            <a:off x="488210" y="377659"/>
            <a:ext cx="8482369"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buSzPct val="80000"/>
            </a:pPr>
            <a:r>
              <a:rPr lang="fr-FR" sz="2800"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2013 – Une année produit exceptionnelle </a:t>
            </a:r>
          </a:p>
        </p:txBody>
      </p:sp>
      <p:pic>
        <p:nvPicPr>
          <p:cNvPr id="6" name="Picture 2" descr="http://photo.parismatch.com/media/photos2/4.-photos-conso/auto/opel-adam/opel-adam/5112421-1-fre-FR/Opel-Adam_galleryphoto_paysage_st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1481" y="1732855"/>
            <a:ext cx="3765933" cy="2186002"/>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3074" name="Picture 2" descr="http://www.larevueautomobile.com/fiche-technique/photos/2013/Opel/Mokka/Opel_Mokka_0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1250" r="12364"/>
          <a:stretch/>
        </p:blipFill>
        <p:spPr bwMode="auto">
          <a:xfrm>
            <a:off x="731227" y="1732854"/>
            <a:ext cx="3237872" cy="2186003"/>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1151767" y="4076399"/>
            <a:ext cx="1327856" cy="1067101"/>
          </a:xfrm>
          <a:prstGeom prst="rect">
            <a:avLst/>
          </a:prstGeom>
        </p:spPr>
        <p:txBody>
          <a:bodyPr vert="horz" wrap="none" lIns="91440" tIns="45720" rIns="91440" bIns="45720" rtlCol="0">
            <a:noAutofit/>
          </a:bodyPr>
          <a:lstStyle/>
          <a:p>
            <a:endParaRPr lang="fr-FR" dirty="0">
              <a:solidFill>
                <a:prstClr val="black"/>
              </a:solidFill>
            </a:endParaRPr>
          </a:p>
        </p:txBody>
      </p:sp>
      <p:sp>
        <p:nvSpPr>
          <p:cNvPr id="3" name="ZoneTexte 2"/>
          <p:cNvSpPr txBox="1"/>
          <p:nvPr/>
        </p:nvSpPr>
        <p:spPr>
          <a:xfrm>
            <a:off x="1815695" y="4091169"/>
            <a:ext cx="7442189" cy="1106404"/>
          </a:xfrm>
          <a:prstGeom prst="rect">
            <a:avLst/>
          </a:prstGeom>
        </p:spPr>
        <p:txBody>
          <a:bodyPr vert="horz" wrap="none" lIns="91440" tIns="45720" rIns="91440" bIns="45720" rtlCol="0">
            <a:noAutofit/>
          </a:bodyPr>
          <a:lstStyle/>
          <a:p>
            <a:r>
              <a:rPr lang="fr-FR" sz="2400" dirty="0" smtClean="0">
                <a:solidFill>
                  <a:srgbClr val="FFFFFF"/>
                </a:solidFill>
              </a:rPr>
              <a:t>MOKKA                                                              ADAM</a:t>
            </a:r>
            <a:endParaRPr lang="fr-FR" sz="2400" dirty="0">
              <a:solidFill>
                <a:srgbClr val="FFFFFF"/>
              </a:solidFill>
            </a:endParaRPr>
          </a:p>
        </p:txBody>
      </p:sp>
    </p:spTree>
    <p:extLst>
      <p:ext uri="{BB962C8B-B14F-4D97-AF65-F5344CB8AC3E}">
        <p14:creationId xmlns:p14="http://schemas.microsoft.com/office/powerpoint/2010/main" val="85701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10969" y="1779349"/>
            <a:ext cx="6420462" cy="2960811"/>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algn="ctr" defTabSz="457200">
              <a:spcBef>
                <a:spcPct val="20000"/>
              </a:spcBef>
              <a:buClr>
                <a:srgbClr val="FCC000"/>
              </a:buClr>
            </a:pPr>
            <a:endPar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a:p>
            <a:pPr algn="ctr" defTabSz="457200">
              <a:spcBef>
                <a:spcPct val="20000"/>
              </a:spcBef>
              <a:buClr>
                <a:srgbClr val="FCC000"/>
              </a:buClr>
            </a:pPr>
            <a:endPar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a:p>
            <a:pPr algn="ctr" defTabSz="457200">
              <a:spcBef>
                <a:spcPct val="20000"/>
              </a:spcBef>
              <a:buClr>
                <a:srgbClr val="FCC000"/>
              </a:buClr>
            </a:pPr>
            <a:endPar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a:p>
            <a:pPr algn="ctr" defTabSz="457200">
              <a:spcBef>
                <a:spcPct val="20000"/>
              </a:spcBef>
              <a:buClr>
                <a:srgbClr val="FCC000"/>
              </a:buClr>
            </a:pPr>
            <a:endParaRPr lang="fr-FR" sz="28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endParaRPr>
          </a:p>
          <a:p>
            <a:pPr algn="ctr" defTabSz="457200">
              <a:spcBef>
                <a:spcPct val="20000"/>
              </a:spcBef>
              <a:buClr>
                <a:srgbClr val="FCC000"/>
              </a:buClr>
            </a:pPr>
            <a:r>
              <a:rPr lang="fr-FR" sz="28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Pierre MAESEN </a:t>
            </a:r>
          </a:p>
          <a:p>
            <a:pPr algn="ctr" defTabSz="457200">
              <a:spcBef>
                <a:spcPct val="20000"/>
              </a:spcBef>
              <a:buClr>
                <a:srgbClr val="FCC000"/>
              </a:buClr>
            </a:pPr>
            <a:r>
              <a:rPr lang="fr-FR" sz="2000" b="1" dirty="0" smtClean="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Manager </a:t>
            </a:r>
            <a:r>
              <a:rPr lang="fr-FR" sz="2000" b="1" dirty="0">
                <a:solidFill>
                  <a:prstClr val="white"/>
                </a:solidFill>
                <a:effectLst>
                  <a:outerShdw blurRad="38100" dist="38100" dir="2700000" algn="tl">
                    <a:srgbClr val="000000">
                      <a:alpha val="43137"/>
                    </a:srgbClr>
                  </a:outerShdw>
                  <a:reflection blurRad="6350" stA="20000" endPos="46000" dir="5400000" sy="-100000" algn="bl" rotWithShape="0"/>
                </a:effectLst>
                <a:cs typeface="Arial" pitchFamily="34" charset="0"/>
              </a:rPr>
              <a:t>Communication Marketing</a:t>
            </a:r>
          </a:p>
        </p:txBody>
      </p:sp>
    </p:spTree>
    <p:extLst>
      <p:ext uri="{BB962C8B-B14F-4D97-AF65-F5344CB8AC3E}">
        <p14:creationId xmlns:p14="http://schemas.microsoft.com/office/powerpoint/2010/main" val="406103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467543" y="325256"/>
            <a:ext cx="5199831"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smtClean="0">
                <a:solidFill>
                  <a:prstClr val="white"/>
                </a:solidFill>
              </a:rPr>
              <a:t>MOKKA – LA COMMUNICATION</a:t>
            </a:r>
            <a:endParaRPr lang="de-DE" dirty="0">
              <a:solidFill>
                <a:prstClr val="white"/>
              </a:solidFill>
            </a:endParaRPr>
          </a:p>
        </p:txBody>
      </p:sp>
      <p:sp>
        <p:nvSpPr>
          <p:cNvPr id="5" name="ZoneTexte 4"/>
          <p:cNvSpPr txBox="1"/>
          <p:nvPr/>
        </p:nvSpPr>
        <p:spPr>
          <a:xfrm>
            <a:off x="611560" y="951571"/>
            <a:ext cx="8064896" cy="2993367"/>
          </a:xfrm>
          <a:prstGeom prst="rect">
            <a:avLst/>
          </a:prstGeom>
        </p:spPr>
        <p:txBody>
          <a:bodyPr vert="horz" lIns="0" tIns="36000" rIns="91440" bIns="36000" rtlCol="0" anchor="ctr" anchorCtr="0">
            <a:noAutofit/>
          </a:bodyPr>
          <a:lstStyle>
            <a:lvl1pPr indent="-265113">
              <a:lnSpc>
                <a:spcPct val="150000"/>
              </a:lnSpc>
              <a:spcBef>
                <a:spcPts val="600"/>
              </a:spcBef>
              <a:buClr>
                <a:schemeClr val="accent1"/>
              </a:buClr>
              <a:buSzPct val="80000"/>
              <a:buFontTx/>
              <a:buBlip>
                <a:blip r:embed="rId3"/>
              </a:buBlip>
              <a:defRPr sz="2000">
                <a:solidFill>
                  <a:schemeClr val="bg1"/>
                </a:solidFill>
                <a:effectLst>
                  <a:outerShdw blurRad="38100" dist="38100" dir="2700000" algn="tl">
                    <a:srgbClr val="000000">
                      <a:alpha val="43137"/>
                    </a:srgbClr>
                  </a:outerShdw>
                </a:effectLst>
                <a:latin typeface="Opel Sans Condensed" pitchFamily="34" charset="0"/>
                <a:cs typeface="Opel Sans Condensed"/>
              </a:defRPr>
            </a:lvl1pPr>
            <a:lvl2pPr marL="625475" indent="-168275">
              <a:spcBef>
                <a:spcPct val="20000"/>
              </a:spcBef>
              <a:buClr>
                <a:schemeClr val="accent1"/>
              </a:buClr>
              <a:buSzPct val="80000"/>
              <a:buFontTx/>
              <a:buBlip>
                <a:blip r:embed="rId3"/>
              </a:buBlip>
              <a:defRPr sz="1600">
                <a:solidFill>
                  <a:schemeClr val="bg1"/>
                </a:solidFill>
                <a:latin typeface="Opel Sans Condensed" pitchFamily="34" charset="0"/>
                <a:cs typeface="Arial" pitchFamily="34" charset="0"/>
              </a:defRPr>
            </a:lvl2pPr>
            <a:lvl3pPr marL="1074738" indent="-160338">
              <a:spcBef>
                <a:spcPct val="20000"/>
              </a:spcBef>
              <a:buClr>
                <a:schemeClr val="accent1"/>
              </a:buClr>
              <a:buSzPct val="80000"/>
              <a:buFontTx/>
              <a:buBlip>
                <a:blip r:embed="rId3"/>
              </a:buBlip>
              <a:defRPr sz="1400">
                <a:solidFill>
                  <a:schemeClr val="bg1"/>
                </a:solidFill>
                <a:latin typeface="Opel Sans Condensed" pitchFamily="34" charset="0"/>
                <a:cs typeface="Arial" pitchFamily="34" charset="0"/>
              </a:defRPr>
            </a:lvl3pPr>
            <a:lvl4pPr marL="16002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4pPr>
            <a:lvl5pPr marL="20574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indent="0">
              <a:buClr>
                <a:srgbClr val="FCC000"/>
              </a:buClr>
              <a:buFontTx/>
              <a:buNone/>
            </a:pPr>
            <a:r>
              <a:rPr lang="fr-FR" b="1" dirty="0" smtClean="0">
                <a:solidFill>
                  <a:srgbClr val="FCC000"/>
                </a:solidFill>
              </a:rPr>
              <a:t>LANCEMENT PUBLICITAIRE LE </a:t>
            </a:r>
            <a:r>
              <a:rPr lang="fr-FR" b="1" dirty="0">
                <a:solidFill>
                  <a:srgbClr val="FCC000"/>
                </a:solidFill>
              </a:rPr>
              <a:t>7</a:t>
            </a:r>
            <a:r>
              <a:rPr lang="fr-FR" b="1" dirty="0" smtClean="0">
                <a:solidFill>
                  <a:srgbClr val="FCC000"/>
                </a:solidFill>
              </a:rPr>
              <a:t> JANVIER </a:t>
            </a:r>
          </a:p>
          <a:p>
            <a:pPr>
              <a:buClr>
                <a:srgbClr val="FCC000"/>
              </a:buClr>
            </a:pPr>
            <a:r>
              <a:rPr lang="fr-FR" dirty="0" smtClean="0">
                <a:solidFill>
                  <a:prstClr val="white"/>
                </a:solidFill>
              </a:rPr>
              <a:t>Portes </a:t>
            </a:r>
            <a:r>
              <a:rPr lang="fr-FR" dirty="0">
                <a:solidFill>
                  <a:prstClr val="white"/>
                </a:solidFill>
              </a:rPr>
              <a:t>O</a:t>
            </a:r>
            <a:r>
              <a:rPr lang="fr-FR" dirty="0" smtClean="0">
                <a:solidFill>
                  <a:prstClr val="white"/>
                </a:solidFill>
              </a:rPr>
              <a:t>uvertes </a:t>
            </a:r>
            <a:r>
              <a:rPr lang="fr-FR" dirty="0">
                <a:solidFill>
                  <a:prstClr val="white"/>
                </a:solidFill>
              </a:rPr>
              <a:t>R</a:t>
            </a:r>
            <a:r>
              <a:rPr lang="fr-FR" dirty="0" smtClean="0">
                <a:solidFill>
                  <a:prstClr val="white"/>
                </a:solidFill>
              </a:rPr>
              <a:t>éseau	 : 19 </a:t>
            </a:r>
            <a:r>
              <a:rPr lang="fr-FR" dirty="0">
                <a:solidFill>
                  <a:prstClr val="white"/>
                </a:solidFill>
              </a:rPr>
              <a:t>et 20 </a:t>
            </a:r>
            <a:r>
              <a:rPr lang="fr-FR" dirty="0" smtClean="0">
                <a:solidFill>
                  <a:prstClr val="white"/>
                </a:solidFill>
              </a:rPr>
              <a:t>janvier</a:t>
            </a:r>
            <a:endParaRPr lang="fr-FR" dirty="0">
              <a:solidFill>
                <a:prstClr val="white"/>
              </a:solidFill>
            </a:endParaRPr>
          </a:p>
          <a:p>
            <a:pPr>
              <a:buClr>
                <a:srgbClr val="FCC000"/>
              </a:buClr>
            </a:pPr>
            <a:r>
              <a:rPr lang="fr-FR" dirty="0">
                <a:solidFill>
                  <a:prstClr val="white"/>
                </a:solidFill>
              </a:rPr>
              <a:t>Importante  campagne de lancement </a:t>
            </a:r>
          </a:p>
          <a:p>
            <a:pPr lvl="1">
              <a:buClr>
                <a:srgbClr val="FCC000"/>
              </a:buClr>
            </a:pPr>
            <a:r>
              <a:rPr lang="fr-FR" dirty="0">
                <a:solidFill>
                  <a:prstClr val="white"/>
                </a:solidFill>
                <a:effectLst>
                  <a:outerShdw blurRad="38100" dist="38100" dir="2700000" algn="tl">
                    <a:srgbClr val="000000">
                      <a:alpha val="43137"/>
                    </a:srgbClr>
                  </a:outerShdw>
                </a:effectLst>
              </a:rPr>
              <a:t>Télévision</a:t>
            </a:r>
          </a:p>
          <a:p>
            <a:pPr lvl="1">
              <a:buClr>
                <a:srgbClr val="FCC000"/>
              </a:buClr>
            </a:pPr>
            <a:r>
              <a:rPr lang="fr-FR" dirty="0">
                <a:solidFill>
                  <a:prstClr val="white"/>
                </a:solidFill>
                <a:effectLst>
                  <a:outerShdw blurRad="38100" dist="38100" dir="2700000" algn="tl">
                    <a:srgbClr val="000000">
                      <a:alpha val="43137"/>
                    </a:srgbClr>
                  </a:outerShdw>
                </a:effectLst>
              </a:rPr>
              <a:t>Presse</a:t>
            </a:r>
          </a:p>
          <a:p>
            <a:pPr lvl="1">
              <a:buClr>
                <a:srgbClr val="FCC000"/>
              </a:buClr>
            </a:pPr>
            <a:r>
              <a:rPr lang="fr-FR" dirty="0">
                <a:solidFill>
                  <a:prstClr val="white"/>
                </a:solidFill>
                <a:effectLst>
                  <a:outerShdw blurRad="38100" dist="38100" dir="2700000" algn="tl">
                    <a:srgbClr val="000000">
                      <a:alpha val="43137"/>
                    </a:srgbClr>
                  </a:outerShdw>
                </a:effectLst>
              </a:rPr>
              <a:t>Affichage</a:t>
            </a:r>
          </a:p>
          <a:p>
            <a:pPr lvl="1">
              <a:buClr>
                <a:srgbClr val="FCC000"/>
              </a:buClr>
            </a:pPr>
            <a:r>
              <a:rPr lang="fr-FR" dirty="0">
                <a:solidFill>
                  <a:prstClr val="white"/>
                </a:solidFill>
                <a:effectLst>
                  <a:outerShdw blurRad="38100" dist="38100" dir="2700000" algn="tl">
                    <a:srgbClr val="000000">
                      <a:alpha val="43137"/>
                    </a:srgbClr>
                  </a:outerShdw>
                </a:effectLst>
              </a:rPr>
              <a:t>W</a:t>
            </a:r>
            <a:r>
              <a:rPr lang="fr-FR" dirty="0" smtClean="0">
                <a:solidFill>
                  <a:prstClr val="white"/>
                </a:solidFill>
                <a:effectLst>
                  <a:outerShdw blurRad="38100" dist="38100" dir="2700000" algn="tl">
                    <a:srgbClr val="000000">
                      <a:alpha val="43137"/>
                    </a:srgbClr>
                  </a:outerShdw>
                </a:effectLst>
              </a:rPr>
              <a:t>eb</a:t>
            </a:r>
            <a:endParaRPr lang="fr-FR"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57379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0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439382" y="1219838"/>
            <a:ext cx="7440415" cy="489773"/>
            <a:chOff x="1439382" y="1628084"/>
            <a:chExt cx="7440415" cy="489773"/>
          </a:xfrm>
        </p:grpSpPr>
        <p:sp>
          <p:nvSpPr>
            <p:cNvPr id="6" name="Rectangle 5"/>
            <p:cNvSpPr/>
            <p:nvPr/>
          </p:nvSpPr>
          <p:spPr>
            <a:xfrm>
              <a:off x="1439383" y="1628084"/>
              <a:ext cx="2905232" cy="267891"/>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prstClr val="white"/>
                  </a:solidFill>
                  <a:effectLst>
                    <a:outerShdw blurRad="38100" dist="38100" dir="2700000" algn="tl">
                      <a:srgbClr val="000000">
                        <a:alpha val="43137"/>
                      </a:srgbClr>
                    </a:outerShdw>
                  </a:effectLst>
                </a:rPr>
                <a:t>Janvier</a:t>
              </a:r>
              <a:endParaRPr lang="fr-FR" b="1" dirty="0">
                <a:solidFill>
                  <a:prstClr val="white"/>
                </a:solidFill>
                <a:effectLst>
                  <a:outerShdw blurRad="38100" dist="38100" dir="2700000" algn="tl">
                    <a:srgbClr val="000000">
                      <a:alpha val="43137"/>
                    </a:srgbClr>
                  </a:outerShdw>
                </a:effectLst>
              </a:endParaRPr>
            </a:p>
          </p:txBody>
        </p:sp>
        <p:sp>
          <p:nvSpPr>
            <p:cNvPr id="7" name="Rectangle 6"/>
            <p:cNvSpPr/>
            <p:nvPr/>
          </p:nvSpPr>
          <p:spPr>
            <a:xfrm>
              <a:off x="4449674" y="1628084"/>
              <a:ext cx="2192831" cy="267891"/>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prstClr val="white"/>
                  </a:solidFill>
                  <a:effectLst>
                    <a:outerShdw blurRad="38100" dist="38100" dir="2700000" algn="tl">
                      <a:srgbClr val="000000">
                        <a:alpha val="43137"/>
                      </a:srgbClr>
                    </a:outerShdw>
                  </a:effectLst>
                </a:rPr>
                <a:t>Février</a:t>
              </a:r>
              <a:endParaRPr lang="fr-FR" b="1" dirty="0">
                <a:solidFill>
                  <a:prstClr val="white"/>
                </a:solidFill>
                <a:effectLst>
                  <a:outerShdw blurRad="38100" dist="38100" dir="2700000" algn="tl">
                    <a:srgbClr val="000000">
                      <a:alpha val="43137"/>
                    </a:srgbClr>
                  </a:outerShdw>
                </a:effectLst>
              </a:endParaRPr>
            </a:p>
          </p:txBody>
        </p:sp>
        <p:sp>
          <p:nvSpPr>
            <p:cNvPr id="10" name="Rectangle 9"/>
            <p:cNvSpPr/>
            <p:nvPr/>
          </p:nvSpPr>
          <p:spPr>
            <a:xfrm>
              <a:off x="1439382"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31</a:t>
              </a:r>
              <a:endParaRPr lang="fr-FR" sz="1400" b="1" dirty="0">
                <a:solidFill>
                  <a:prstClr val="white"/>
                </a:solidFill>
                <a:effectLst>
                  <a:outerShdw blurRad="38100" dist="38100" dir="2700000" algn="tl">
                    <a:srgbClr val="000000">
                      <a:alpha val="43137"/>
                    </a:srgbClr>
                  </a:outerShdw>
                </a:effectLst>
              </a:endParaRPr>
            </a:p>
          </p:txBody>
        </p:sp>
        <p:sp>
          <p:nvSpPr>
            <p:cNvPr id="11" name="Rectangle 10"/>
            <p:cNvSpPr/>
            <p:nvPr/>
          </p:nvSpPr>
          <p:spPr>
            <a:xfrm>
              <a:off x="2041440"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07</a:t>
              </a:r>
              <a:endParaRPr lang="fr-FR" sz="1400" b="1" dirty="0">
                <a:solidFill>
                  <a:prstClr val="white"/>
                </a:solidFill>
                <a:effectLst>
                  <a:outerShdw blurRad="38100" dist="38100" dir="2700000" algn="tl">
                    <a:srgbClr val="000000">
                      <a:alpha val="43137"/>
                    </a:srgbClr>
                  </a:outerShdw>
                </a:effectLst>
              </a:endParaRPr>
            </a:p>
          </p:txBody>
        </p:sp>
        <p:sp>
          <p:nvSpPr>
            <p:cNvPr id="12" name="Rectangle 11"/>
            <p:cNvSpPr/>
            <p:nvPr/>
          </p:nvSpPr>
          <p:spPr>
            <a:xfrm>
              <a:off x="2632865"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14</a:t>
              </a:r>
              <a:endParaRPr lang="fr-FR" sz="1400" b="1" dirty="0">
                <a:solidFill>
                  <a:prstClr val="white"/>
                </a:solidFill>
                <a:effectLst>
                  <a:outerShdw blurRad="38100" dist="38100" dir="2700000" algn="tl">
                    <a:srgbClr val="000000">
                      <a:alpha val="43137"/>
                    </a:srgbClr>
                  </a:outerShdw>
                </a:effectLst>
              </a:endParaRPr>
            </a:p>
          </p:txBody>
        </p:sp>
        <p:sp>
          <p:nvSpPr>
            <p:cNvPr id="13" name="Rectangle 12"/>
            <p:cNvSpPr/>
            <p:nvPr/>
          </p:nvSpPr>
          <p:spPr>
            <a:xfrm>
              <a:off x="3224290"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21</a:t>
              </a:r>
              <a:endParaRPr lang="fr-FR" sz="1400" b="1" dirty="0">
                <a:solidFill>
                  <a:prstClr val="white"/>
                </a:solidFill>
                <a:effectLst>
                  <a:outerShdw blurRad="38100" dist="38100" dir="2700000" algn="tl">
                    <a:srgbClr val="000000">
                      <a:alpha val="43137"/>
                    </a:srgbClr>
                  </a:outerShdw>
                </a:effectLst>
              </a:endParaRPr>
            </a:p>
          </p:txBody>
        </p:sp>
        <p:sp>
          <p:nvSpPr>
            <p:cNvPr id="14" name="Rectangle 13"/>
            <p:cNvSpPr/>
            <p:nvPr/>
          </p:nvSpPr>
          <p:spPr>
            <a:xfrm>
              <a:off x="4449673"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04</a:t>
              </a:r>
              <a:endParaRPr lang="fr-FR" sz="1400" b="1" dirty="0">
                <a:solidFill>
                  <a:prstClr val="white"/>
                </a:solidFill>
                <a:effectLst>
                  <a:outerShdw blurRad="38100" dist="38100" dir="2700000" algn="tl">
                    <a:srgbClr val="000000">
                      <a:alpha val="43137"/>
                    </a:srgbClr>
                  </a:outerShdw>
                </a:effectLst>
              </a:endParaRPr>
            </a:p>
          </p:txBody>
        </p:sp>
        <p:sp>
          <p:nvSpPr>
            <p:cNvPr id="15" name="Rectangle 14"/>
            <p:cNvSpPr/>
            <p:nvPr/>
          </p:nvSpPr>
          <p:spPr>
            <a:xfrm>
              <a:off x="5019832"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11</a:t>
              </a:r>
              <a:endParaRPr lang="fr-FR" sz="1400" b="1" dirty="0">
                <a:solidFill>
                  <a:prstClr val="white"/>
                </a:solidFill>
                <a:effectLst>
                  <a:outerShdw blurRad="38100" dist="38100" dir="2700000" algn="tl">
                    <a:srgbClr val="000000">
                      <a:alpha val="43137"/>
                    </a:srgbClr>
                  </a:outerShdw>
                </a:effectLst>
              </a:endParaRPr>
            </a:p>
          </p:txBody>
        </p:sp>
        <p:sp>
          <p:nvSpPr>
            <p:cNvPr id="16" name="Rectangle 15"/>
            <p:cNvSpPr/>
            <p:nvPr/>
          </p:nvSpPr>
          <p:spPr>
            <a:xfrm>
              <a:off x="5589991"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18</a:t>
              </a:r>
              <a:endParaRPr lang="fr-FR" sz="1400" b="1" dirty="0">
                <a:solidFill>
                  <a:prstClr val="white"/>
                </a:solidFill>
                <a:effectLst>
                  <a:outerShdw blurRad="38100" dist="38100" dir="2700000" algn="tl">
                    <a:srgbClr val="000000">
                      <a:alpha val="43137"/>
                    </a:srgbClr>
                  </a:outerShdw>
                </a:effectLst>
              </a:endParaRPr>
            </a:p>
          </p:txBody>
        </p:sp>
        <p:sp>
          <p:nvSpPr>
            <p:cNvPr id="18" name="Rectangle 17"/>
            <p:cNvSpPr/>
            <p:nvPr/>
          </p:nvSpPr>
          <p:spPr>
            <a:xfrm>
              <a:off x="3840614"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28</a:t>
              </a:r>
              <a:endParaRPr lang="fr-FR" sz="1400" b="1" dirty="0">
                <a:solidFill>
                  <a:prstClr val="white"/>
                </a:solidFill>
                <a:effectLst>
                  <a:outerShdw blurRad="38100" dist="38100" dir="2700000" algn="tl">
                    <a:srgbClr val="000000">
                      <a:alpha val="43137"/>
                    </a:srgbClr>
                  </a:outerShdw>
                </a:effectLst>
              </a:endParaRPr>
            </a:p>
          </p:txBody>
        </p:sp>
        <p:sp>
          <p:nvSpPr>
            <p:cNvPr id="36" name="Rectangle 35"/>
            <p:cNvSpPr/>
            <p:nvPr/>
          </p:nvSpPr>
          <p:spPr>
            <a:xfrm>
              <a:off x="6768190" y="1632999"/>
              <a:ext cx="2105075" cy="267891"/>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prstClr val="white"/>
                  </a:solidFill>
                  <a:effectLst>
                    <a:outerShdw blurRad="38100" dist="38100" dir="2700000" algn="tl">
                      <a:srgbClr val="000000">
                        <a:alpha val="43137"/>
                      </a:srgbClr>
                    </a:outerShdw>
                  </a:effectLst>
                </a:rPr>
                <a:t>Mars</a:t>
              </a:r>
              <a:endParaRPr lang="fr-FR" b="1" dirty="0">
                <a:solidFill>
                  <a:prstClr val="white"/>
                </a:solidFill>
                <a:effectLst>
                  <a:outerShdw blurRad="38100" dist="38100" dir="2700000" algn="tl">
                    <a:srgbClr val="000000">
                      <a:alpha val="43137"/>
                    </a:srgbClr>
                  </a:outerShdw>
                </a:effectLst>
              </a:endParaRPr>
            </a:p>
          </p:txBody>
        </p:sp>
        <p:sp>
          <p:nvSpPr>
            <p:cNvPr id="37" name="Rectangle 36"/>
            <p:cNvSpPr/>
            <p:nvPr/>
          </p:nvSpPr>
          <p:spPr>
            <a:xfrm>
              <a:off x="6768190" y="195446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04</a:t>
              </a:r>
              <a:endParaRPr lang="fr-FR" sz="1400" b="1" dirty="0">
                <a:solidFill>
                  <a:prstClr val="white"/>
                </a:solidFill>
                <a:effectLst>
                  <a:outerShdw blurRad="38100" dist="38100" dir="2700000" algn="tl">
                    <a:srgbClr val="000000">
                      <a:alpha val="43137"/>
                    </a:srgbClr>
                  </a:outerShdw>
                </a:effectLst>
              </a:endParaRPr>
            </a:p>
          </p:txBody>
        </p:sp>
        <p:sp>
          <p:nvSpPr>
            <p:cNvPr id="38" name="Rectangle 37"/>
            <p:cNvSpPr/>
            <p:nvPr/>
          </p:nvSpPr>
          <p:spPr>
            <a:xfrm>
              <a:off x="7317083" y="195446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11</a:t>
              </a:r>
              <a:endParaRPr lang="fr-FR" sz="1400" b="1" dirty="0">
                <a:solidFill>
                  <a:prstClr val="white"/>
                </a:solidFill>
                <a:effectLst>
                  <a:outerShdw blurRad="38100" dist="38100" dir="2700000" algn="tl">
                    <a:srgbClr val="000000">
                      <a:alpha val="43137"/>
                    </a:srgbClr>
                  </a:outerShdw>
                </a:effectLst>
              </a:endParaRPr>
            </a:p>
          </p:txBody>
        </p:sp>
        <p:sp>
          <p:nvSpPr>
            <p:cNvPr id="39" name="Rectangle 38"/>
            <p:cNvSpPr/>
            <p:nvPr/>
          </p:nvSpPr>
          <p:spPr>
            <a:xfrm>
              <a:off x="7855343" y="195446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18</a:t>
              </a:r>
              <a:endParaRPr lang="fr-FR" sz="1400" b="1" dirty="0">
                <a:solidFill>
                  <a:prstClr val="white"/>
                </a:solidFill>
                <a:effectLst>
                  <a:outerShdw blurRad="38100" dist="38100" dir="2700000" algn="tl">
                    <a:srgbClr val="000000">
                      <a:alpha val="43137"/>
                    </a:srgbClr>
                  </a:outerShdw>
                </a:effectLst>
              </a:endParaRPr>
            </a:p>
          </p:txBody>
        </p:sp>
        <p:sp>
          <p:nvSpPr>
            <p:cNvPr id="40" name="Rectangle 39"/>
            <p:cNvSpPr/>
            <p:nvPr/>
          </p:nvSpPr>
          <p:spPr>
            <a:xfrm>
              <a:off x="6174504" y="194767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25</a:t>
              </a:r>
              <a:endParaRPr lang="fr-FR" sz="1400" b="1" dirty="0">
                <a:solidFill>
                  <a:prstClr val="white"/>
                </a:solidFill>
                <a:effectLst>
                  <a:outerShdw blurRad="38100" dist="38100" dir="2700000" algn="tl">
                    <a:srgbClr val="000000">
                      <a:alpha val="43137"/>
                    </a:srgbClr>
                  </a:outerShdw>
                </a:effectLst>
              </a:endParaRPr>
            </a:p>
          </p:txBody>
        </p:sp>
        <p:sp>
          <p:nvSpPr>
            <p:cNvPr id="41" name="Rectangle 40"/>
            <p:cNvSpPr/>
            <p:nvPr/>
          </p:nvSpPr>
          <p:spPr>
            <a:xfrm>
              <a:off x="8411797" y="1957122"/>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25</a:t>
              </a:r>
              <a:endParaRPr lang="fr-FR" sz="1400" b="1" dirty="0">
                <a:solidFill>
                  <a:prstClr val="white"/>
                </a:solidFill>
                <a:effectLst>
                  <a:outerShdw blurRad="38100" dist="38100" dir="2700000" algn="tl">
                    <a:srgbClr val="000000">
                      <a:alpha val="43137"/>
                    </a:srgbClr>
                  </a:outerShdw>
                </a:effectLst>
              </a:endParaRPr>
            </a:p>
          </p:txBody>
        </p:sp>
      </p:grpSp>
      <p:grpSp>
        <p:nvGrpSpPr>
          <p:cNvPr id="9" name="Groupe 8"/>
          <p:cNvGrpSpPr/>
          <p:nvPr/>
        </p:nvGrpSpPr>
        <p:grpSpPr>
          <a:xfrm>
            <a:off x="69553" y="2923489"/>
            <a:ext cx="3716150" cy="624839"/>
            <a:chOff x="69553" y="2923489"/>
            <a:chExt cx="3716150" cy="624839"/>
          </a:xfrm>
        </p:grpSpPr>
        <p:sp>
          <p:nvSpPr>
            <p:cNvPr id="44" name="Rectangle 43"/>
            <p:cNvSpPr/>
            <p:nvPr/>
          </p:nvSpPr>
          <p:spPr>
            <a:xfrm>
              <a:off x="69553" y="2923489"/>
              <a:ext cx="1285875" cy="624839"/>
            </a:xfrm>
            <a:prstGeom prst="rect">
              <a:avLst/>
            </a:prstGeom>
            <a:solidFill>
              <a:schemeClr val="tx1"/>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srgbClr val="FFC000"/>
                  </a:solidFill>
                </a:rPr>
                <a:t>TACTIQUE</a:t>
              </a:r>
              <a:endParaRPr lang="fr-FR" sz="1400" b="1" dirty="0">
                <a:solidFill>
                  <a:srgbClr val="FFC000"/>
                </a:solidFill>
              </a:endParaRPr>
            </a:p>
          </p:txBody>
        </p:sp>
        <p:sp>
          <p:nvSpPr>
            <p:cNvPr id="82" name="Rectangle 81"/>
            <p:cNvSpPr/>
            <p:nvPr/>
          </p:nvSpPr>
          <p:spPr>
            <a:xfrm>
              <a:off x="2241551" y="3122164"/>
              <a:ext cx="1544152" cy="153590"/>
            </a:xfrm>
            <a:prstGeom prst="rect">
              <a:avLst/>
            </a:prstGeom>
            <a:solidFill>
              <a:srgbClr val="6890E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INTERNET</a:t>
              </a:r>
              <a:endParaRPr lang="fr-FR" sz="1200" b="1" dirty="0">
                <a:solidFill>
                  <a:prstClr val="black"/>
                </a:solidFill>
              </a:endParaRPr>
            </a:p>
          </p:txBody>
        </p:sp>
        <p:sp>
          <p:nvSpPr>
            <p:cNvPr id="83" name="Rectangle 82"/>
            <p:cNvSpPr/>
            <p:nvPr/>
          </p:nvSpPr>
          <p:spPr>
            <a:xfrm>
              <a:off x="2241550" y="2923489"/>
              <a:ext cx="1540033" cy="160734"/>
            </a:xfrm>
            <a:prstGeom prst="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RADIO</a:t>
              </a:r>
              <a:endParaRPr lang="fr-FR" sz="1200" b="1" dirty="0">
                <a:solidFill>
                  <a:prstClr val="white"/>
                </a:solidFill>
              </a:endParaRPr>
            </a:p>
          </p:txBody>
        </p:sp>
        <p:sp>
          <p:nvSpPr>
            <p:cNvPr id="74" name="Rectangle 73"/>
            <p:cNvSpPr/>
            <p:nvPr/>
          </p:nvSpPr>
          <p:spPr>
            <a:xfrm>
              <a:off x="2691707" y="3325379"/>
              <a:ext cx="1080000" cy="162000"/>
            </a:xfrm>
            <a:prstGeom prst="rect">
              <a:avLst/>
            </a:prstGeom>
            <a:solidFill>
              <a:schemeClr val="accent3">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PRESSE/PQR</a:t>
              </a:r>
              <a:endParaRPr lang="fr-FR" sz="1200" b="1" dirty="0">
                <a:solidFill>
                  <a:prstClr val="white"/>
                </a:solidFill>
              </a:endParaRPr>
            </a:p>
          </p:txBody>
        </p:sp>
      </p:grpSp>
      <p:sp>
        <p:nvSpPr>
          <p:cNvPr id="81" name="Titel 3"/>
          <p:cNvSpPr>
            <a:spLocks noGrp="1"/>
          </p:cNvSpPr>
          <p:nvPr>
            <p:ph type="title"/>
          </p:nvPr>
        </p:nvSpPr>
        <p:spPr>
          <a:xfrm>
            <a:off x="467677" y="409187"/>
            <a:ext cx="7303483"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de-DE"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MOKKA - Plan </a:t>
            </a:r>
            <a:r>
              <a:rPr lang="de-DE"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média</a:t>
            </a:r>
          </a:p>
        </p:txBody>
      </p:sp>
      <p:grpSp>
        <p:nvGrpSpPr>
          <p:cNvPr id="5" name="Groupe 4"/>
          <p:cNvGrpSpPr/>
          <p:nvPr/>
        </p:nvGrpSpPr>
        <p:grpSpPr>
          <a:xfrm>
            <a:off x="90038" y="1773588"/>
            <a:ext cx="8818381" cy="854310"/>
            <a:chOff x="90038" y="1773588"/>
            <a:chExt cx="8818381" cy="854310"/>
          </a:xfrm>
        </p:grpSpPr>
        <p:sp>
          <p:nvSpPr>
            <p:cNvPr id="49" name="Rectangle 48"/>
            <p:cNvSpPr/>
            <p:nvPr/>
          </p:nvSpPr>
          <p:spPr>
            <a:xfrm>
              <a:off x="2624721" y="1775891"/>
              <a:ext cx="1719893" cy="1854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TV</a:t>
              </a:r>
              <a:endParaRPr lang="fr-FR" sz="1200" b="1" dirty="0">
                <a:solidFill>
                  <a:prstClr val="black"/>
                </a:solidFill>
              </a:endParaRPr>
            </a:p>
          </p:txBody>
        </p:sp>
        <p:sp>
          <p:nvSpPr>
            <p:cNvPr id="51" name="Rectangle 50"/>
            <p:cNvSpPr/>
            <p:nvPr/>
          </p:nvSpPr>
          <p:spPr>
            <a:xfrm>
              <a:off x="2068419" y="2445061"/>
              <a:ext cx="6840000" cy="153590"/>
            </a:xfrm>
            <a:prstGeom prst="rect">
              <a:avLst/>
            </a:prstGeom>
            <a:solidFill>
              <a:srgbClr val="6890E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INTERNET</a:t>
              </a:r>
              <a:endParaRPr lang="fr-FR" sz="1200" b="1" dirty="0">
                <a:solidFill>
                  <a:prstClr val="black"/>
                </a:solidFill>
              </a:endParaRPr>
            </a:p>
          </p:txBody>
        </p:sp>
        <p:sp>
          <p:nvSpPr>
            <p:cNvPr id="55" name="Rectangle 54"/>
            <p:cNvSpPr/>
            <p:nvPr/>
          </p:nvSpPr>
          <p:spPr>
            <a:xfrm>
              <a:off x="2072995" y="2009832"/>
              <a:ext cx="1080000" cy="16200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AFFICHAGE </a:t>
              </a:r>
              <a:endParaRPr lang="fr-FR" sz="1200" b="1" dirty="0">
                <a:solidFill>
                  <a:prstClr val="black"/>
                </a:solidFill>
              </a:endParaRPr>
            </a:p>
          </p:txBody>
        </p:sp>
        <p:sp>
          <p:nvSpPr>
            <p:cNvPr id="56" name="Rectangle 55"/>
            <p:cNvSpPr/>
            <p:nvPr/>
          </p:nvSpPr>
          <p:spPr>
            <a:xfrm>
              <a:off x="2614759" y="2222338"/>
              <a:ext cx="4608000" cy="162000"/>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PRESSE MAGAZINE</a:t>
              </a:r>
              <a:endParaRPr lang="fr-FR" sz="1200" b="1" dirty="0">
                <a:solidFill>
                  <a:prstClr val="white"/>
                </a:solidFill>
              </a:endParaRPr>
            </a:p>
          </p:txBody>
        </p:sp>
        <p:sp>
          <p:nvSpPr>
            <p:cNvPr id="58" name="Rectangle 57"/>
            <p:cNvSpPr/>
            <p:nvPr/>
          </p:nvSpPr>
          <p:spPr>
            <a:xfrm>
              <a:off x="4461486" y="2015496"/>
              <a:ext cx="2196000" cy="16200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AFFICHAGE</a:t>
              </a:r>
              <a:endParaRPr lang="fr-FR" sz="1200" b="1" dirty="0">
                <a:solidFill>
                  <a:prstClr val="black"/>
                </a:solidFill>
              </a:endParaRPr>
            </a:p>
          </p:txBody>
        </p:sp>
        <p:pic>
          <p:nvPicPr>
            <p:cNvPr id="42" name="Picture 2" descr="http://www.larevueautomobile.com/fiche-technique/photos/2013/Opel/Mokka/Opel_Mokka_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250" r="12364"/>
            <a:stretch/>
          </p:blipFill>
          <p:spPr bwMode="auto">
            <a:xfrm>
              <a:off x="90038" y="1773588"/>
              <a:ext cx="1265390" cy="854310"/>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grpSp>
      <p:sp>
        <p:nvSpPr>
          <p:cNvPr id="35" name="Rectangle 34"/>
          <p:cNvSpPr/>
          <p:nvPr/>
        </p:nvSpPr>
        <p:spPr>
          <a:xfrm>
            <a:off x="2891999" y="4049638"/>
            <a:ext cx="584292" cy="593613"/>
          </a:xfrm>
          <a:prstGeom prst="rect">
            <a:avLst/>
          </a:prstGeom>
          <a:solidFill>
            <a:schemeClr val="bg2">
              <a:lumMod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P O</a:t>
            </a:r>
          </a:p>
          <a:p>
            <a:pPr algn="ctr">
              <a:defRPr/>
            </a:pPr>
            <a:r>
              <a:rPr lang="fr-FR" sz="1200" b="1" dirty="0" smtClean="0">
                <a:solidFill>
                  <a:prstClr val="white"/>
                </a:solidFill>
              </a:rPr>
              <a:t>19/20</a:t>
            </a:r>
            <a:endParaRPr lang="fr-FR" sz="1200" b="1" dirty="0">
              <a:solidFill>
                <a:prstClr val="white"/>
              </a:solidFill>
            </a:endParaRPr>
          </a:p>
        </p:txBody>
      </p:sp>
    </p:spTree>
    <p:extLst>
      <p:ext uri="{BB962C8B-B14F-4D97-AF65-F5344CB8AC3E}">
        <p14:creationId xmlns:p14="http://schemas.microsoft.com/office/powerpoint/2010/main" val="258399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500"/>
                                        <p:tgtEl>
                                          <p:spTgt spid="5"/>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500"/>
                                        <p:tgtEl>
                                          <p:spTgt spid="9"/>
                                        </p:tgtEl>
                                      </p:cBhvr>
                                    </p:animEffect>
                                  </p:childTnLst>
                                </p:cTn>
                              </p:par>
                              <p:par>
                                <p:cTn id="18" presetID="22" presetClass="entr" presetSubtype="8" fill="hold" grpId="0" nodeType="withEffect">
                                  <p:stCondLst>
                                    <p:cond delay="70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1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552521" y="4087649"/>
            <a:ext cx="2502314" cy="686989"/>
            <a:chOff x="184671" y="4087649"/>
            <a:chExt cx="2502314" cy="686989"/>
          </a:xfrm>
        </p:grpSpPr>
        <p:sp>
          <p:nvSpPr>
            <p:cNvPr id="52" name="Rectangle à coins arrondis 51"/>
            <p:cNvSpPr/>
            <p:nvPr/>
          </p:nvSpPr>
          <p:spPr>
            <a:xfrm>
              <a:off x="189459" y="4112884"/>
              <a:ext cx="220171" cy="171506"/>
            </a:xfrm>
            <a:prstGeom prst="round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100" b="1" dirty="0">
                <a:solidFill>
                  <a:prstClr val="white"/>
                </a:solidFill>
                <a:effectLst>
                  <a:outerShdw blurRad="38100" dist="38100" dir="2700000" algn="tl">
                    <a:srgbClr val="000000">
                      <a:alpha val="43137"/>
                    </a:srgbClr>
                  </a:outerShdw>
                </a:effectLst>
              </a:endParaRPr>
            </a:p>
          </p:txBody>
        </p:sp>
        <p:sp>
          <p:nvSpPr>
            <p:cNvPr id="53" name="ZoneTexte 52"/>
            <p:cNvSpPr txBox="1"/>
            <p:nvPr/>
          </p:nvSpPr>
          <p:spPr>
            <a:xfrm>
              <a:off x="417715" y="4087649"/>
              <a:ext cx="2257889" cy="253916"/>
            </a:xfrm>
            <a:prstGeom prst="rect">
              <a:avLst/>
            </a:prstGeom>
            <a:noFill/>
          </p:spPr>
          <p:txBody>
            <a:bodyPr wrap="square" rtlCol="0">
              <a:spAutoFit/>
            </a:bodyPr>
            <a:lstStyle/>
            <a:p>
              <a:r>
                <a:rPr lang="fr-FR" sz="1050" b="1" dirty="0" smtClean="0">
                  <a:solidFill>
                    <a:prstClr val="white"/>
                  </a:solidFill>
                  <a:effectLst>
                    <a:outerShdw blurRad="38100" dist="38100" dir="2700000" algn="tl">
                      <a:srgbClr val="000000">
                        <a:alpha val="43137"/>
                      </a:srgbClr>
                    </a:outerShdw>
                  </a:effectLst>
                </a:rPr>
                <a:t>Disponible à partir du 07 janvier</a:t>
              </a:r>
              <a:endParaRPr lang="fr-FR" sz="1050" b="1" dirty="0">
                <a:solidFill>
                  <a:prstClr val="white"/>
                </a:solidFill>
                <a:effectLst>
                  <a:outerShdw blurRad="38100" dist="38100" dir="2700000" algn="tl">
                    <a:srgbClr val="000000">
                      <a:alpha val="43137"/>
                    </a:srgbClr>
                  </a:outerShdw>
                </a:effectLst>
              </a:endParaRPr>
            </a:p>
          </p:txBody>
        </p:sp>
        <p:sp>
          <p:nvSpPr>
            <p:cNvPr id="54" name="Rectangle à coins arrondis 53"/>
            <p:cNvSpPr/>
            <p:nvPr/>
          </p:nvSpPr>
          <p:spPr>
            <a:xfrm>
              <a:off x="184671" y="4331474"/>
              <a:ext cx="220171" cy="171506"/>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100" b="1" dirty="0">
                <a:solidFill>
                  <a:prstClr val="white"/>
                </a:solidFill>
                <a:effectLst>
                  <a:outerShdw blurRad="38100" dist="38100" dir="2700000" algn="tl">
                    <a:srgbClr val="000000">
                      <a:alpha val="43137"/>
                    </a:srgbClr>
                  </a:outerShdw>
                </a:effectLst>
              </a:endParaRPr>
            </a:p>
          </p:txBody>
        </p:sp>
        <p:sp>
          <p:nvSpPr>
            <p:cNvPr id="55" name="ZoneTexte 54"/>
            <p:cNvSpPr txBox="1"/>
            <p:nvPr/>
          </p:nvSpPr>
          <p:spPr>
            <a:xfrm>
              <a:off x="421011" y="4291272"/>
              <a:ext cx="2257889" cy="253916"/>
            </a:xfrm>
            <a:prstGeom prst="rect">
              <a:avLst/>
            </a:prstGeom>
            <a:noFill/>
          </p:spPr>
          <p:txBody>
            <a:bodyPr wrap="square" rtlCol="0">
              <a:spAutoFit/>
            </a:bodyPr>
            <a:lstStyle/>
            <a:p>
              <a:r>
                <a:rPr lang="fr-FR" sz="1050" b="1" dirty="0" smtClean="0">
                  <a:solidFill>
                    <a:prstClr val="white"/>
                  </a:solidFill>
                  <a:effectLst>
                    <a:outerShdw blurRad="38100" dist="38100" dir="2700000" algn="tl">
                      <a:srgbClr val="000000">
                        <a:alpha val="43137"/>
                      </a:srgbClr>
                    </a:outerShdw>
                  </a:effectLst>
                </a:rPr>
                <a:t>Livré 1</a:t>
              </a:r>
              <a:r>
                <a:rPr lang="fr-FR" sz="1050" b="1" baseline="30000" dirty="0" smtClean="0">
                  <a:solidFill>
                    <a:prstClr val="white"/>
                  </a:solidFill>
                  <a:effectLst>
                    <a:outerShdw blurRad="38100" dist="38100" dir="2700000" algn="tl">
                      <a:srgbClr val="000000">
                        <a:alpha val="43137"/>
                      </a:srgbClr>
                    </a:outerShdw>
                  </a:effectLst>
                </a:rPr>
                <a:t>ère</a:t>
              </a:r>
              <a:r>
                <a:rPr lang="fr-FR" sz="1050" b="1" dirty="0" smtClean="0">
                  <a:solidFill>
                    <a:prstClr val="white"/>
                  </a:solidFill>
                  <a:effectLst>
                    <a:outerShdw blurRad="38100" dist="38100" dir="2700000" algn="tl">
                      <a:srgbClr val="000000">
                        <a:alpha val="43137"/>
                      </a:srgbClr>
                    </a:outerShdw>
                  </a:effectLst>
                </a:rPr>
                <a:t> semaine janvier</a:t>
              </a:r>
              <a:endParaRPr lang="fr-FR" sz="1050" b="1" dirty="0">
                <a:solidFill>
                  <a:prstClr val="white"/>
                </a:solidFill>
                <a:effectLst>
                  <a:outerShdw blurRad="38100" dist="38100" dir="2700000" algn="tl">
                    <a:srgbClr val="000000">
                      <a:alpha val="43137"/>
                    </a:srgbClr>
                  </a:outerShdw>
                </a:effectLst>
              </a:endParaRPr>
            </a:p>
          </p:txBody>
        </p:sp>
        <p:sp>
          <p:nvSpPr>
            <p:cNvPr id="56" name="Rectangle à coins arrondis 55"/>
            <p:cNvSpPr/>
            <p:nvPr/>
          </p:nvSpPr>
          <p:spPr>
            <a:xfrm>
              <a:off x="184671" y="4545957"/>
              <a:ext cx="220171" cy="171506"/>
            </a:xfrm>
            <a:prstGeom prst="round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100" b="1" dirty="0">
                <a:solidFill>
                  <a:prstClr val="white"/>
                </a:solidFill>
                <a:effectLst>
                  <a:outerShdw blurRad="38100" dist="38100" dir="2700000" algn="tl">
                    <a:srgbClr val="000000">
                      <a:alpha val="43137"/>
                    </a:srgbClr>
                  </a:outerShdw>
                </a:effectLst>
              </a:endParaRPr>
            </a:p>
          </p:txBody>
        </p:sp>
        <p:sp>
          <p:nvSpPr>
            <p:cNvPr id="57" name="ZoneTexte 56"/>
            <p:cNvSpPr txBox="1"/>
            <p:nvPr/>
          </p:nvSpPr>
          <p:spPr>
            <a:xfrm>
              <a:off x="429096" y="4520722"/>
              <a:ext cx="2257889" cy="253916"/>
            </a:xfrm>
            <a:prstGeom prst="rect">
              <a:avLst/>
            </a:prstGeom>
            <a:noFill/>
          </p:spPr>
          <p:txBody>
            <a:bodyPr wrap="square" rtlCol="0">
              <a:spAutoFit/>
            </a:bodyPr>
            <a:lstStyle/>
            <a:p>
              <a:r>
                <a:rPr lang="fr-FR" sz="1050" b="1" dirty="0" smtClean="0">
                  <a:solidFill>
                    <a:prstClr val="white"/>
                  </a:solidFill>
                  <a:effectLst>
                    <a:outerShdw blurRad="38100" dist="38100" dir="2700000" algn="tl">
                      <a:srgbClr val="000000">
                        <a:alpha val="43137"/>
                      </a:srgbClr>
                    </a:outerShdw>
                  </a:effectLst>
                </a:rPr>
                <a:t>Commandes avant le 22 décembre</a:t>
              </a:r>
              <a:endParaRPr lang="fr-FR" sz="1050" b="1" dirty="0">
                <a:solidFill>
                  <a:prstClr val="white"/>
                </a:solidFill>
                <a:effectLst>
                  <a:outerShdw blurRad="38100" dist="38100" dir="2700000" algn="tl">
                    <a:srgbClr val="000000">
                      <a:alpha val="43137"/>
                    </a:srgbClr>
                  </a:outerShdw>
                </a:effectLst>
              </a:endParaRPr>
            </a:p>
          </p:txBody>
        </p:sp>
      </p:grpSp>
      <p:grpSp>
        <p:nvGrpSpPr>
          <p:cNvPr id="3" name="Groupe 2"/>
          <p:cNvGrpSpPr/>
          <p:nvPr/>
        </p:nvGrpSpPr>
        <p:grpSpPr>
          <a:xfrm>
            <a:off x="2212007" y="262616"/>
            <a:ext cx="5854666" cy="4425609"/>
            <a:chOff x="1844157" y="262616"/>
            <a:chExt cx="5854666" cy="4425609"/>
          </a:xfrm>
        </p:grpSpPr>
        <p:sp>
          <p:nvSpPr>
            <p:cNvPr id="33" name="Ellipse 32"/>
            <p:cNvSpPr/>
            <p:nvPr/>
          </p:nvSpPr>
          <p:spPr>
            <a:xfrm>
              <a:off x="2649109" y="718442"/>
              <a:ext cx="3655910" cy="3592878"/>
            </a:xfrm>
            <a:prstGeom prst="ellipse">
              <a:avLst/>
            </a:prstGeom>
            <a:noFill/>
            <a:ln w="7620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prstClr val="white"/>
                </a:solidFill>
              </a:endParaRPr>
            </a:p>
          </p:txBody>
        </p:sp>
        <p:sp>
          <p:nvSpPr>
            <p:cNvPr id="35" name="Rectangle à coins arrondis 34"/>
            <p:cNvSpPr/>
            <p:nvPr/>
          </p:nvSpPr>
          <p:spPr>
            <a:xfrm>
              <a:off x="5740810" y="1648240"/>
              <a:ext cx="1323692" cy="378198"/>
            </a:xfrm>
            <a:prstGeom prst="roundRect">
              <a:avLst>
                <a:gd name="adj" fmla="val 0"/>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Radio 25’’</a:t>
              </a:r>
              <a:endParaRPr lang="fr-FR" sz="1200" b="1" dirty="0">
                <a:solidFill>
                  <a:prstClr val="white"/>
                </a:solidFill>
              </a:endParaRPr>
            </a:p>
          </p:txBody>
        </p:sp>
        <p:sp>
          <p:nvSpPr>
            <p:cNvPr id="36" name="Rectangle à coins arrondis 35"/>
            <p:cNvSpPr/>
            <p:nvPr/>
          </p:nvSpPr>
          <p:spPr>
            <a:xfrm>
              <a:off x="5851693" y="2294266"/>
              <a:ext cx="1323692" cy="441231"/>
            </a:xfrm>
            <a:prstGeom prst="roundRect">
              <a:avLst>
                <a:gd name="adj" fmla="val 0"/>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Affiches</a:t>
              </a:r>
            </a:p>
            <a:p>
              <a:pPr algn="ctr"/>
              <a:r>
                <a:rPr lang="fr-FR" sz="1200" b="1" dirty="0" smtClean="0">
                  <a:solidFill>
                    <a:prstClr val="white"/>
                  </a:solidFill>
                </a:rPr>
                <a:t>(</a:t>
              </a:r>
              <a:r>
                <a:rPr lang="fr-FR" sz="1200" b="1" dirty="0" err="1" smtClean="0">
                  <a:solidFill>
                    <a:prstClr val="white"/>
                  </a:solidFill>
                </a:rPr>
                <a:t>Publidispatch</a:t>
              </a:r>
              <a:r>
                <a:rPr lang="fr-FR" sz="1200" b="1" dirty="0" smtClean="0">
                  <a:solidFill>
                    <a:prstClr val="white"/>
                  </a:solidFill>
                </a:rPr>
                <a:t>)</a:t>
              </a:r>
              <a:endParaRPr lang="fr-FR" sz="1200" b="1" dirty="0">
                <a:solidFill>
                  <a:prstClr val="white"/>
                </a:solidFill>
              </a:endParaRPr>
            </a:p>
          </p:txBody>
        </p:sp>
        <p:sp>
          <p:nvSpPr>
            <p:cNvPr id="37" name="Rectangle à coins arrondis 36"/>
            <p:cNvSpPr/>
            <p:nvPr/>
          </p:nvSpPr>
          <p:spPr>
            <a:xfrm>
              <a:off x="5705173" y="3003284"/>
              <a:ext cx="1323692" cy="378198"/>
            </a:xfrm>
            <a:prstGeom prst="roundRect">
              <a:avLst>
                <a:gd name="adj" fmla="val 0"/>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Bromures</a:t>
              </a:r>
              <a:endParaRPr lang="fr-FR" sz="1200" b="1" dirty="0">
                <a:solidFill>
                  <a:prstClr val="white"/>
                </a:solidFill>
              </a:endParaRPr>
            </a:p>
          </p:txBody>
        </p:sp>
        <p:sp>
          <p:nvSpPr>
            <p:cNvPr id="38" name="Rectangle à coins arrondis 37"/>
            <p:cNvSpPr/>
            <p:nvPr/>
          </p:nvSpPr>
          <p:spPr>
            <a:xfrm>
              <a:off x="5310435" y="3599618"/>
              <a:ext cx="1323692" cy="1076996"/>
            </a:xfrm>
            <a:prstGeom prst="roundRect">
              <a:avLst>
                <a:gd name="adj" fmla="val 1548"/>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effectLst>
                    <a:outerShdw blurRad="38100" dist="38100" dir="2700000" algn="tl">
                      <a:srgbClr val="000000">
                        <a:alpha val="43137"/>
                      </a:srgbClr>
                    </a:outerShdw>
                  </a:effectLst>
                </a:rPr>
                <a:t>Invitations </a:t>
              </a:r>
            </a:p>
            <a:p>
              <a:pPr algn="ctr"/>
              <a:r>
                <a:rPr lang="fr-FR" sz="1200" b="1" dirty="0" smtClean="0">
                  <a:solidFill>
                    <a:prstClr val="white"/>
                  </a:solidFill>
                  <a:effectLst>
                    <a:outerShdw blurRad="38100" dist="38100" dir="2700000" algn="tl">
                      <a:srgbClr val="000000">
                        <a:alpha val="43137"/>
                      </a:srgbClr>
                    </a:outerShdw>
                  </a:effectLst>
                </a:rPr>
                <a:t>(GOCAD)</a:t>
              </a:r>
              <a:endParaRPr lang="fr-FR" sz="1200" b="1" dirty="0">
                <a:solidFill>
                  <a:prstClr val="white"/>
                </a:solidFill>
                <a:effectLst>
                  <a:outerShdw blurRad="38100" dist="38100" dir="2700000" algn="tl">
                    <a:srgbClr val="000000">
                      <a:alpha val="43137"/>
                    </a:srgbClr>
                  </a:outerShdw>
                </a:effectLst>
              </a:endParaRPr>
            </a:p>
            <a:p>
              <a:pPr algn="ctr"/>
              <a:r>
                <a:rPr lang="fr-FR" sz="800" b="1" dirty="0" smtClean="0">
                  <a:solidFill>
                    <a:prstClr val="white"/>
                  </a:solidFill>
                  <a:effectLst>
                    <a:outerShdw blurRad="38100" dist="38100" dir="2700000" algn="tl">
                      <a:srgbClr val="000000">
                        <a:alpha val="43137"/>
                      </a:srgbClr>
                    </a:outerShdw>
                  </a:effectLst>
                </a:rPr>
                <a:t>Commandes avant le 22-12</a:t>
              </a:r>
            </a:p>
            <a:p>
              <a:pPr algn="ctr"/>
              <a:endParaRPr lang="fr-FR" sz="800" b="1" dirty="0">
                <a:solidFill>
                  <a:prstClr val="white"/>
                </a:solidFill>
                <a:effectLst>
                  <a:outerShdw blurRad="38100" dist="38100" dir="2700000" algn="tl">
                    <a:srgbClr val="000000">
                      <a:alpha val="43137"/>
                    </a:srgbClr>
                  </a:outerShdw>
                </a:effectLst>
              </a:endParaRPr>
            </a:p>
            <a:p>
              <a:pPr algn="ctr"/>
              <a:r>
                <a:rPr lang="fr-FR" sz="800" b="1" dirty="0" smtClean="0">
                  <a:solidFill>
                    <a:prstClr val="white"/>
                  </a:solidFill>
                  <a:effectLst>
                    <a:outerShdw blurRad="38100" dist="38100" dir="2700000" algn="tl">
                      <a:srgbClr val="000000">
                        <a:alpha val="43137"/>
                      </a:srgbClr>
                    </a:outerShdw>
                  </a:effectLst>
                </a:rPr>
                <a:t>Dépôt poste le 28-12</a:t>
              </a:r>
              <a:endParaRPr lang="fr-FR" sz="800" b="1" dirty="0">
                <a:solidFill>
                  <a:prstClr val="white"/>
                </a:solidFill>
                <a:effectLst>
                  <a:outerShdw blurRad="38100" dist="38100" dir="2700000" algn="tl">
                    <a:srgbClr val="000000">
                      <a:alpha val="43137"/>
                    </a:srgbClr>
                  </a:outerShdw>
                </a:effectLst>
              </a:endParaRPr>
            </a:p>
            <a:p>
              <a:pPr algn="ctr"/>
              <a:endParaRPr lang="fr-FR" sz="800" b="1" dirty="0">
                <a:solidFill>
                  <a:prstClr val="white"/>
                </a:solidFill>
                <a:effectLst>
                  <a:outerShdw blurRad="38100" dist="38100" dir="2700000" algn="tl">
                    <a:srgbClr val="000000">
                      <a:alpha val="43137"/>
                    </a:srgbClr>
                  </a:outerShdw>
                </a:effectLst>
              </a:endParaRPr>
            </a:p>
          </p:txBody>
        </p:sp>
        <p:sp>
          <p:nvSpPr>
            <p:cNvPr id="39" name="Rectangle à coins arrondis 38"/>
            <p:cNvSpPr/>
            <p:nvPr/>
          </p:nvSpPr>
          <p:spPr>
            <a:xfrm>
              <a:off x="3427861" y="675274"/>
              <a:ext cx="966921" cy="298052"/>
            </a:xfrm>
            <a:prstGeom prst="roundRect">
              <a:avLst>
                <a:gd name="adj" fmla="val 0"/>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Stickers</a:t>
              </a:r>
              <a:endParaRPr lang="fr-FR" sz="1200" b="1" dirty="0">
                <a:solidFill>
                  <a:prstClr val="white"/>
                </a:solidFill>
              </a:endParaRPr>
            </a:p>
          </p:txBody>
        </p:sp>
        <p:sp>
          <p:nvSpPr>
            <p:cNvPr id="40" name="Rectangle à coins arrondis 39"/>
            <p:cNvSpPr/>
            <p:nvPr/>
          </p:nvSpPr>
          <p:spPr>
            <a:xfrm>
              <a:off x="2705318" y="1282679"/>
              <a:ext cx="1071560" cy="361085"/>
            </a:xfrm>
            <a:prstGeom prst="roundRect">
              <a:avLst>
                <a:gd name="adj" fmla="val 0"/>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Bâche 8m2</a:t>
              </a:r>
              <a:endParaRPr lang="fr-FR" sz="1200" b="1" dirty="0">
                <a:solidFill>
                  <a:prstClr val="white"/>
                </a:solidFill>
              </a:endParaRPr>
            </a:p>
          </p:txBody>
        </p:sp>
        <p:sp>
          <p:nvSpPr>
            <p:cNvPr id="41" name="Rectangle à coins arrondis 40"/>
            <p:cNvSpPr/>
            <p:nvPr/>
          </p:nvSpPr>
          <p:spPr>
            <a:xfrm>
              <a:off x="2144846" y="1933181"/>
              <a:ext cx="966921" cy="298052"/>
            </a:xfrm>
            <a:prstGeom prst="roundRect">
              <a:avLst>
                <a:gd name="adj" fmla="val 0"/>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Drapeaux</a:t>
              </a:r>
              <a:endParaRPr lang="fr-FR" sz="1200" b="1" dirty="0">
                <a:solidFill>
                  <a:prstClr val="white"/>
                </a:solidFill>
              </a:endParaRPr>
            </a:p>
          </p:txBody>
        </p:sp>
        <p:sp>
          <p:nvSpPr>
            <p:cNvPr id="42" name="Rectangle à coins arrondis 41"/>
            <p:cNvSpPr/>
            <p:nvPr/>
          </p:nvSpPr>
          <p:spPr>
            <a:xfrm>
              <a:off x="2165648" y="2662669"/>
              <a:ext cx="1365922" cy="324959"/>
            </a:xfrm>
            <a:prstGeom prst="roundRect">
              <a:avLst>
                <a:gd name="adj" fmla="val 0"/>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Car Data Stand</a:t>
              </a:r>
              <a:endParaRPr lang="fr-FR" sz="1200" b="1" dirty="0">
                <a:solidFill>
                  <a:prstClr val="white"/>
                </a:solidFill>
              </a:endParaRPr>
            </a:p>
          </p:txBody>
        </p:sp>
        <p:sp>
          <p:nvSpPr>
            <p:cNvPr id="43" name="Rectangle à coins arrondis 42"/>
            <p:cNvSpPr/>
            <p:nvPr/>
          </p:nvSpPr>
          <p:spPr>
            <a:xfrm>
              <a:off x="2628306" y="3301566"/>
              <a:ext cx="966921" cy="298052"/>
            </a:xfrm>
            <a:prstGeom prst="roundRect">
              <a:avLst>
                <a:gd name="adj" fmla="val 0"/>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Plaques</a:t>
              </a:r>
              <a:endParaRPr lang="fr-FR" sz="1200" b="1" dirty="0">
                <a:solidFill>
                  <a:prstClr val="white"/>
                </a:solidFill>
              </a:endParaRPr>
            </a:p>
          </p:txBody>
        </p:sp>
        <p:sp>
          <p:nvSpPr>
            <p:cNvPr id="44" name="Rectangle à coins arrondis 43"/>
            <p:cNvSpPr/>
            <p:nvPr/>
          </p:nvSpPr>
          <p:spPr>
            <a:xfrm>
              <a:off x="2396978" y="4144306"/>
              <a:ext cx="1196847" cy="298052"/>
            </a:xfrm>
            <a:prstGeom prst="roundRect">
              <a:avLst>
                <a:gd name="adj" fmla="val 0"/>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Mur d’images</a:t>
              </a:r>
              <a:endParaRPr lang="fr-FR" sz="1200" b="1" dirty="0">
                <a:solidFill>
                  <a:prstClr val="white"/>
                </a:solidFill>
              </a:endParaRPr>
            </a:p>
          </p:txBody>
        </p: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1514" y="3730358"/>
              <a:ext cx="1415879" cy="94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7390" y="3606258"/>
              <a:ext cx="1008708" cy="2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33238" y="2646202"/>
              <a:ext cx="335453" cy="655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44157" y="1651835"/>
              <a:ext cx="321491" cy="853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27231" y="974617"/>
              <a:ext cx="763584" cy="582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55513" y="487187"/>
              <a:ext cx="923032" cy="49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9728" y="3602791"/>
              <a:ext cx="1089095" cy="1085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Rectangle à coins arrondis 57"/>
            <p:cNvSpPr/>
            <p:nvPr/>
          </p:nvSpPr>
          <p:spPr>
            <a:xfrm>
              <a:off x="4697290" y="526247"/>
              <a:ext cx="1043520" cy="298052"/>
            </a:xfrm>
            <a:prstGeom prst="roundRect">
              <a:avLst>
                <a:gd name="adj" fmla="val 0"/>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solidFill>
                    <a:prstClr val="white"/>
                  </a:solidFill>
                </a:rPr>
                <a:t>Catalogues</a:t>
              </a:r>
              <a:endParaRPr lang="fr-FR" sz="1200" b="1" dirty="0">
                <a:solidFill>
                  <a:prstClr val="white"/>
                </a:solidFill>
              </a:endParaRPr>
            </a:p>
          </p:txBody>
        </p:sp>
        <p:pic>
          <p:nvPicPr>
            <p:cNvPr id="59"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97707" y="262616"/>
              <a:ext cx="770839" cy="5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ZoneTexte 59"/>
            <p:cNvSpPr txBox="1"/>
            <p:nvPr/>
          </p:nvSpPr>
          <p:spPr>
            <a:xfrm>
              <a:off x="5107393" y="262616"/>
              <a:ext cx="590313" cy="253916"/>
            </a:xfrm>
            <a:prstGeom prst="rect">
              <a:avLst/>
            </a:prstGeom>
            <a:noFill/>
          </p:spPr>
          <p:txBody>
            <a:bodyPr wrap="square" rtlCol="0">
              <a:spAutoFit/>
            </a:bodyPr>
            <a:lstStyle/>
            <a:p>
              <a:r>
                <a:rPr lang="fr-FR" sz="1050" b="1" dirty="0" smtClean="0">
                  <a:solidFill>
                    <a:prstClr val="white"/>
                  </a:solidFill>
                </a:rPr>
                <a:t>Livrés</a:t>
              </a:r>
              <a:endParaRPr lang="fr-FR" sz="1050" b="1" dirty="0">
                <a:solidFill>
                  <a:prstClr val="white"/>
                </a:solidFill>
              </a:endParaRPr>
            </a:p>
          </p:txBody>
        </p:sp>
      </p:grpSp>
      <p:sp>
        <p:nvSpPr>
          <p:cNvPr id="2" name="ZoneTexte 1"/>
          <p:cNvSpPr txBox="1"/>
          <p:nvPr/>
        </p:nvSpPr>
        <p:spPr>
          <a:xfrm>
            <a:off x="142875" y="317499"/>
            <a:ext cx="930275" cy="771525"/>
          </a:xfrm>
          <a:prstGeom prst="rect">
            <a:avLst/>
          </a:prstGeom>
        </p:spPr>
        <p:txBody>
          <a:bodyPr vert="horz" wrap="none" lIns="91440" tIns="45720" rIns="91440" bIns="45720" rtlCol="0">
            <a:noAutofit/>
          </a:bodyPr>
          <a:lstStyle/>
          <a:p>
            <a:r>
              <a:rPr lang="fr-FR" sz="2400" dirty="0" smtClean="0">
                <a:solidFill>
                  <a:prstClr val="white"/>
                </a:solidFill>
              </a:rPr>
              <a:t>MOKKA</a:t>
            </a:r>
          </a:p>
          <a:p>
            <a:r>
              <a:rPr lang="fr-FR" sz="2400" dirty="0" smtClean="0">
                <a:solidFill>
                  <a:prstClr val="white"/>
                </a:solidFill>
              </a:rPr>
              <a:t>SHOW ROOMS</a:t>
            </a:r>
            <a:endParaRPr lang="fr-FR" sz="2400" dirty="0">
              <a:solidFill>
                <a:prstClr val="white"/>
              </a:solidFill>
            </a:endParaRPr>
          </a:p>
        </p:txBody>
      </p:sp>
    </p:spTree>
    <p:extLst>
      <p:ext uri="{BB962C8B-B14F-4D97-AF65-F5344CB8AC3E}">
        <p14:creationId xmlns:p14="http://schemas.microsoft.com/office/powerpoint/2010/main" val="111834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47"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anim calcmode="lin" valueType="num">
                                      <p:cBhvr>
                                        <p:cTn id="11" dur="2000" fill="hold"/>
                                        <p:tgtEl>
                                          <p:spTgt spid="4"/>
                                        </p:tgtEl>
                                        <p:attrNameLst>
                                          <p:attrName>ppt_x</p:attrName>
                                        </p:attrNameLst>
                                      </p:cBhvr>
                                      <p:tavLst>
                                        <p:tav tm="0">
                                          <p:val>
                                            <p:strVal val="#ppt_x"/>
                                          </p:val>
                                        </p:tav>
                                        <p:tav tm="100000">
                                          <p:val>
                                            <p:strVal val="#ppt_x"/>
                                          </p:val>
                                        </p:tav>
                                      </p:tavLst>
                                    </p:anim>
                                    <p:anim calcmode="lin" valueType="num">
                                      <p:cBhvr>
                                        <p:cTn id="12" dur="2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467544" y="402375"/>
            <a:ext cx="8676456"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smtClean="0">
                <a:solidFill>
                  <a:prstClr val="white"/>
                </a:solidFill>
              </a:rPr>
              <a:t>MOKKA – La </a:t>
            </a:r>
            <a:r>
              <a:rPr lang="de-DE" dirty="0" err="1">
                <a:solidFill>
                  <a:prstClr val="white"/>
                </a:solidFill>
              </a:rPr>
              <a:t>s</a:t>
            </a:r>
            <a:r>
              <a:rPr lang="de-DE" dirty="0" err="1" smtClean="0">
                <a:solidFill>
                  <a:prstClr val="white"/>
                </a:solidFill>
              </a:rPr>
              <a:t>tratégie</a:t>
            </a:r>
            <a:endParaRPr lang="de-DE" dirty="0">
              <a:solidFill>
                <a:prstClr val="white"/>
              </a:solidFill>
            </a:endParaRPr>
          </a:p>
        </p:txBody>
      </p:sp>
      <p:sp>
        <p:nvSpPr>
          <p:cNvPr id="5" name="ZoneTexte 4"/>
          <p:cNvSpPr txBox="1"/>
          <p:nvPr/>
        </p:nvSpPr>
        <p:spPr>
          <a:xfrm>
            <a:off x="590550" y="997858"/>
            <a:ext cx="8064896" cy="2481943"/>
          </a:xfrm>
          <a:prstGeom prst="rect">
            <a:avLst/>
          </a:prstGeom>
        </p:spPr>
        <p:txBody>
          <a:bodyPr vert="horz" lIns="0" tIns="36000" rIns="91440" bIns="36000" rtlCol="0" anchor="ctr" anchorCtr="0">
            <a:noAutofit/>
          </a:bodyPr>
          <a:lstStyle>
            <a:defPPr>
              <a:defRPr lang="de-DE"/>
            </a:defPPr>
            <a:lvl1pPr indent="-265113">
              <a:lnSpc>
                <a:spcPct val="150000"/>
              </a:lnSpc>
              <a:spcBef>
                <a:spcPts val="600"/>
              </a:spcBef>
              <a:buClr>
                <a:schemeClr val="accent1"/>
              </a:buClr>
              <a:buSzPct val="80000"/>
              <a:buFontTx/>
              <a:buBlip>
                <a:blip r:embed="rId3"/>
              </a:buBlip>
              <a:defRPr sz="2000">
                <a:solidFill>
                  <a:schemeClr val="bg1"/>
                </a:solidFill>
                <a:effectLst>
                  <a:outerShdw blurRad="38100" dist="38100" dir="2700000" algn="tl">
                    <a:srgbClr val="000000">
                      <a:alpha val="43137"/>
                    </a:srgbClr>
                  </a:outerShdw>
                </a:effectLst>
                <a:latin typeface="Opel Sans Condensed" pitchFamily="34" charset="0"/>
                <a:cs typeface="Opel Sans Condensed"/>
              </a:defRPr>
            </a:lvl1pPr>
            <a:lvl2pPr marL="625475" lvl="1" indent="-168275">
              <a:spcBef>
                <a:spcPct val="20000"/>
              </a:spcBef>
              <a:buClr>
                <a:schemeClr val="accent1"/>
              </a:buClr>
              <a:buSzPct val="80000"/>
              <a:buFontTx/>
              <a:buBlip>
                <a:blip r:embed="rId3"/>
              </a:buBlip>
              <a:defRPr sz="1600">
                <a:solidFill>
                  <a:schemeClr val="bg1"/>
                </a:solidFill>
                <a:latin typeface="Opel Sans Condensed" pitchFamily="34" charset="0"/>
                <a:cs typeface="Arial" pitchFamily="34" charset="0"/>
              </a:defRPr>
            </a:lvl2pPr>
            <a:lvl3pPr marL="1074738" indent="-160338">
              <a:spcBef>
                <a:spcPct val="20000"/>
              </a:spcBef>
              <a:buClr>
                <a:schemeClr val="accent1"/>
              </a:buClr>
              <a:buSzPct val="80000"/>
              <a:buFontTx/>
              <a:buBlip>
                <a:blip r:embed="rId3"/>
              </a:buBlip>
              <a:defRPr sz="1400">
                <a:solidFill>
                  <a:schemeClr val="bg1"/>
                </a:solidFill>
                <a:latin typeface="Opel Sans Condensed" pitchFamily="34" charset="0"/>
                <a:cs typeface="Arial" pitchFamily="34" charset="0"/>
              </a:defRPr>
            </a:lvl3pPr>
            <a:lvl4pPr marL="16002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4pPr>
            <a:lvl5pPr marL="20574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buClr>
                <a:srgbClr val="FCC000"/>
              </a:buClr>
            </a:pPr>
            <a:r>
              <a:rPr lang="fr-FR" dirty="0" smtClean="0">
                <a:solidFill>
                  <a:prstClr val="white"/>
                </a:solidFill>
              </a:rPr>
              <a:t>Hommes</a:t>
            </a:r>
            <a:endParaRPr lang="fr-FR" dirty="0">
              <a:solidFill>
                <a:prstClr val="white"/>
              </a:solidFill>
            </a:endParaRPr>
          </a:p>
          <a:p>
            <a:pPr lvl="1">
              <a:buClr>
                <a:srgbClr val="FCC000"/>
              </a:buClr>
            </a:pPr>
            <a:r>
              <a:rPr lang="fr-FR" dirty="0">
                <a:solidFill>
                  <a:prstClr val="white"/>
                </a:solidFill>
                <a:effectLst>
                  <a:outerShdw blurRad="38100" dist="38100" dir="2700000" algn="tl">
                    <a:srgbClr val="000000">
                      <a:alpha val="43137"/>
                    </a:srgbClr>
                  </a:outerShdw>
                </a:effectLst>
              </a:rPr>
              <a:t>30 / 45 </a:t>
            </a:r>
            <a:r>
              <a:rPr lang="fr-FR" dirty="0" smtClean="0">
                <a:solidFill>
                  <a:prstClr val="white"/>
                </a:solidFill>
                <a:effectLst>
                  <a:outerShdw blurRad="38100" dist="38100" dir="2700000" algn="tl">
                    <a:srgbClr val="000000">
                      <a:alpha val="43137"/>
                    </a:srgbClr>
                  </a:outerShdw>
                </a:effectLst>
              </a:rPr>
              <a:t>ans</a:t>
            </a:r>
            <a:endParaRPr lang="fr-FR" dirty="0">
              <a:solidFill>
                <a:prstClr val="white"/>
              </a:solidFill>
              <a:effectLst>
                <a:outerShdw blurRad="38100" dist="38100" dir="2700000" algn="tl">
                  <a:srgbClr val="000000">
                    <a:alpha val="43137"/>
                  </a:srgbClr>
                </a:outerShdw>
              </a:effectLst>
            </a:endParaRPr>
          </a:p>
          <a:p>
            <a:pPr lvl="1">
              <a:buClr>
                <a:srgbClr val="FCC000"/>
              </a:buClr>
            </a:pPr>
            <a:r>
              <a:rPr lang="fr-FR" dirty="0" smtClean="0">
                <a:solidFill>
                  <a:prstClr val="white"/>
                </a:solidFill>
                <a:effectLst>
                  <a:outerShdw blurRad="38100" dist="38100" dir="2700000" algn="tl">
                    <a:srgbClr val="000000">
                      <a:alpha val="43137"/>
                    </a:srgbClr>
                  </a:outerShdw>
                </a:effectLst>
              </a:rPr>
              <a:t>Éducation supérieure</a:t>
            </a:r>
            <a:endParaRPr lang="fr-FR" dirty="0">
              <a:solidFill>
                <a:prstClr val="white"/>
              </a:solidFill>
              <a:effectLst>
                <a:outerShdw blurRad="38100" dist="38100" dir="2700000" algn="tl">
                  <a:srgbClr val="000000">
                    <a:alpha val="43137"/>
                  </a:srgbClr>
                </a:outerShdw>
              </a:effectLst>
            </a:endParaRPr>
          </a:p>
          <a:p>
            <a:pPr>
              <a:buClr>
                <a:srgbClr val="FCC000"/>
              </a:buClr>
            </a:pPr>
            <a:r>
              <a:rPr lang="fr-FR" dirty="0" smtClean="0">
                <a:solidFill>
                  <a:prstClr val="white"/>
                </a:solidFill>
              </a:rPr>
              <a:t>Qui apprécient un SUV compact </a:t>
            </a:r>
            <a:r>
              <a:rPr lang="fr-FR" dirty="0">
                <a:solidFill>
                  <a:prstClr val="white"/>
                </a:solidFill>
              </a:rPr>
              <a:t>en taille, mais grand par </a:t>
            </a:r>
            <a:r>
              <a:rPr lang="fr-FR" dirty="0" smtClean="0">
                <a:solidFill>
                  <a:prstClr val="white"/>
                </a:solidFill>
              </a:rPr>
              <a:t>l’attitude…</a:t>
            </a:r>
          </a:p>
          <a:p>
            <a:pPr lvl="1">
              <a:buClr>
                <a:srgbClr val="FCC000"/>
              </a:buClr>
            </a:pPr>
            <a:r>
              <a:rPr lang="fr-FR" dirty="0">
                <a:solidFill>
                  <a:prstClr val="white"/>
                </a:solidFill>
                <a:effectLst>
                  <a:outerShdw blurRad="38100" dist="38100" dir="2700000" algn="tl">
                    <a:srgbClr val="000000">
                      <a:alpha val="43137"/>
                    </a:srgbClr>
                  </a:outerShdw>
                </a:effectLst>
              </a:rPr>
              <a:t>S</a:t>
            </a:r>
            <a:r>
              <a:rPr lang="fr-FR" dirty="0" smtClean="0">
                <a:solidFill>
                  <a:prstClr val="white"/>
                </a:solidFill>
                <a:effectLst>
                  <a:outerShdw blurRad="38100" dist="38100" dir="2700000" algn="tl">
                    <a:srgbClr val="000000">
                      <a:alpha val="43137"/>
                    </a:srgbClr>
                  </a:outerShdw>
                </a:effectLst>
              </a:rPr>
              <a:t>ortir du lot et ne pas passer inaperçu</a:t>
            </a:r>
            <a:endParaRPr lang="fr-FR" dirty="0">
              <a:solidFill>
                <a:prstClr val="white"/>
              </a:solidFill>
              <a:effectLst>
                <a:outerShdw blurRad="38100" dist="38100" dir="2700000" algn="tl">
                  <a:srgbClr val="000000">
                    <a:alpha val="43137"/>
                  </a:srgbClr>
                </a:outerShdw>
              </a:effectLst>
            </a:endParaRPr>
          </a:p>
          <a:p>
            <a:pPr indent="0">
              <a:buClr>
                <a:srgbClr val="FCC000"/>
              </a:buClr>
              <a:buFontTx/>
              <a:buNone/>
            </a:pPr>
            <a:r>
              <a:rPr lang="fr-FR" b="1" dirty="0" smtClean="0">
                <a:solidFill>
                  <a:srgbClr val="FCC000"/>
                </a:solidFill>
              </a:rPr>
              <a:t> </a:t>
            </a:r>
            <a:endParaRPr lang="fr-FR" b="1" dirty="0">
              <a:solidFill>
                <a:srgbClr val="FCC000"/>
              </a:solidFill>
            </a:endParaRPr>
          </a:p>
        </p:txBody>
      </p:sp>
      <p:sp>
        <p:nvSpPr>
          <p:cNvPr id="2" name="Rectangle 1"/>
          <p:cNvSpPr/>
          <p:nvPr/>
        </p:nvSpPr>
        <p:spPr>
          <a:xfrm>
            <a:off x="925156" y="3254933"/>
            <a:ext cx="7293687" cy="646331"/>
          </a:xfrm>
          <a:prstGeom prst="rect">
            <a:avLst/>
          </a:prstGeom>
        </p:spPr>
        <p:txBody>
          <a:bodyPr wrap="square">
            <a:spAutoFit/>
          </a:bodyPr>
          <a:lstStyle/>
          <a:p>
            <a:pPr algn="ctr"/>
            <a:r>
              <a:rPr lang="fr-FR" b="1" dirty="0">
                <a:solidFill>
                  <a:srgbClr val="FCC000"/>
                </a:solidFill>
                <a:effectLst>
                  <a:outerShdw blurRad="38100" dist="38100" dir="2700000" algn="tl">
                    <a:srgbClr val="000000">
                      <a:alpha val="43137"/>
                    </a:srgbClr>
                  </a:outerShdw>
                </a:effectLst>
              </a:rPr>
              <a:t>MOKKA N’EST PAS JUSTE UNE AUTOMOBILE C’EST UN ÉTAT D’ESPRIT</a:t>
            </a:r>
          </a:p>
          <a:p>
            <a:pPr algn="ctr"/>
            <a:endParaRPr lang="fr-FR" b="1" dirty="0">
              <a:solidFill>
                <a:srgbClr val="FC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64757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80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10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30" fill="hold">
                            <p:stCondLst>
                              <p:cond delay="2100"/>
                            </p:stCondLst>
                            <p:childTnLst>
                              <p:par>
                                <p:cTn id="31" presetID="53" presetClass="entr" presetSubtype="16"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5" name="Picture 21" descr="http://fr.autopolis.lu/var/autopolis/storage/images/media/showroom-opel/8076344-1-fre-FR/Showroom-Opel_slider.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5683"/>
          <a:stretch/>
        </p:blipFill>
        <p:spPr bwMode="auto">
          <a:xfrm>
            <a:off x="4415107" y="3555221"/>
            <a:ext cx="2133924" cy="998556"/>
          </a:xfrm>
          <a:prstGeom prst="roundRect">
            <a:avLst>
              <a:gd name="adj" fmla="val 0"/>
            </a:avLst>
          </a:prstGeom>
          <a:solidFill>
            <a:srgbClr val="FFFFFF">
              <a:shade val="85000"/>
            </a:srgbClr>
          </a:solidFill>
          <a:ln>
            <a:noFill/>
          </a:ln>
          <a:effectLst>
            <a:outerShdw dist="35921" dir="2700000" algn="ctr" rotWithShape="0">
              <a:schemeClr val="bg2"/>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2012</a:t>
            </a:r>
          </a:p>
        </p:txBody>
      </p:sp>
      <p:pic>
        <p:nvPicPr>
          <p:cNvPr id="1032" name="Picture 8" descr="C:\Users\xavier\Desktop\Opel\Logo Pack3.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808" y="2770895"/>
            <a:ext cx="1910875" cy="557769"/>
          </a:xfrm>
          <a:prstGeom prst="rect">
            <a:avLst/>
          </a:prstGeom>
          <a:noFill/>
          <a:ln>
            <a:noFill/>
          </a:ln>
          <a:effectLst>
            <a:outerShdw blurRad="127000" dist="127000" dir="2700000" algn="tl" rotWithShape="0">
              <a:prstClr val="black">
                <a:alpha val="40000"/>
              </a:prst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pic>
        <p:nvPicPr>
          <p:cNvPr id="1033" name="Picture 9" descr="C:\Users\xavier\Desktop\Opel\Garantie 8 ans 3 copier.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7685" y="2749185"/>
            <a:ext cx="2401704" cy="601188"/>
          </a:xfrm>
          <a:prstGeom prst="rect">
            <a:avLst/>
          </a:prstGeom>
          <a:noFill/>
          <a:ln>
            <a:noFill/>
          </a:ln>
          <a:effectLst>
            <a:outerShdw blurRad="127000" dist="127000" dir="2700000" algn="tl" rotWithShape="0">
              <a:prstClr val="black">
                <a:alpha val="40000"/>
              </a:prst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
        <p:nvSpPr>
          <p:cNvPr id="26" name="Rectangle 25"/>
          <p:cNvSpPr/>
          <p:nvPr/>
        </p:nvSpPr>
        <p:spPr>
          <a:xfrm>
            <a:off x="2188427" y="5228961"/>
            <a:ext cx="1724119" cy="400110"/>
          </a:xfrm>
          <a:prstGeom prst="rect">
            <a:avLst/>
          </a:prstGeom>
        </p:spPr>
        <p:txBody>
          <a:bodyPr wrap="square">
            <a:spAutoFit/>
          </a:bodyPr>
          <a:lstStyle/>
          <a:p>
            <a:pPr marL="0" lvl="1">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Connections</a:t>
            </a:r>
            <a:endPar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35" name="Rectangle 34"/>
          <p:cNvSpPr/>
          <p:nvPr/>
        </p:nvSpPr>
        <p:spPr>
          <a:xfrm>
            <a:off x="4354111" y="5226731"/>
            <a:ext cx="2487823" cy="400110"/>
          </a:xfrm>
          <a:prstGeom prst="rect">
            <a:avLst/>
          </a:prstGeom>
        </p:spPr>
        <p:txBody>
          <a:bodyPr wrap="square">
            <a:spAutoFit/>
          </a:bodyPr>
          <a:lstStyle/>
          <a:p>
            <a:pPr marL="0" lvl="1">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Trafic show-rooms</a:t>
            </a:r>
          </a:p>
        </p:txBody>
      </p:sp>
      <p:pic>
        <p:nvPicPr>
          <p:cNvPr id="1034" name="Picture 10"/>
          <p:cNvPicPr>
            <a:picLocks noChangeAspect="1" noChangeArrowheads="1"/>
          </p:cNvPicPr>
          <p:nvPr/>
        </p:nvPicPr>
        <p:blipFill rotWithShape="1">
          <a:blip r:embed="rId6">
            <a:extLst>
              <a:ext uri="{28A0092B-C50C-407E-A947-70E740481C1C}">
                <a14:useLocalDpi xmlns:a14="http://schemas.microsoft.com/office/drawing/2010/main" val="0"/>
              </a:ext>
            </a:extLst>
          </a:blip>
          <a:srcRect l="38958" t="50182" r="32203" b="23783"/>
          <a:stretch/>
        </p:blipFill>
        <p:spPr bwMode="auto">
          <a:xfrm>
            <a:off x="3157718" y="1407366"/>
            <a:ext cx="2130688" cy="1082019"/>
          </a:xfrm>
          <a:prstGeom prst="roundRect">
            <a:avLst>
              <a:gd name="adj" fmla="val 0"/>
            </a:avLst>
          </a:prstGeom>
          <a:solidFill>
            <a:srgbClr val="FFFFFF">
              <a:shade val="85000"/>
            </a:srgbClr>
          </a:solidFill>
          <a:ln>
            <a:noFill/>
          </a:ln>
          <a:effectLst>
            <a:outerShdw dist="35921" dir="2700000" algn="ctr" rotWithShape="0">
              <a:schemeClr val="bg2"/>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3729" t="41860" r="23775" b="22989"/>
          <a:stretch/>
        </p:blipFill>
        <p:spPr bwMode="auto">
          <a:xfrm>
            <a:off x="485410" y="820944"/>
            <a:ext cx="2325212" cy="1081903"/>
          </a:xfrm>
          <a:prstGeom prst="roundRect">
            <a:avLst>
              <a:gd name="adj" fmla="val 0"/>
            </a:avLst>
          </a:prstGeom>
          <a:solidFill>
            <a:srgbClr val="FFFFFF">
              <a:shade val="85000"/>
            </a:srgbClr>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miter lim="800000"/>
                <a:headEnd/>
                <a:tailEnd/>
              </a14:hiddenLine>
            </a:ext>
          </a:extLst>
        </p:spPr>
      </p:pic>
      <p:sp>
        <p:nvSpPr>
          <p:cNvPr id="25" name="Rectangle à coins arrondis 24"/>
          <p:cNvSpPr/>
          <p:nvPr/>
        </p:nvSpPr>
        <p:spPr>
          <a:xfrm rot="20984394">
            <a:off x="6190776" y="1020733"/>
            <a:ext cx="1128145" cy="491203"/>
          </a:xfrm>
          <a:prstGeom prst="roundRect">
            <a:avLst/>
          </a:prstGeom>
          <a:solidFill>
            <a:schemeClr val="tx1"/>
          </a:solidFill>
          <a:ln w="3810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5 900 €</a:t>
            </a:r>
          </a:p>
        </p:txBody>
      </p:sp>
      <p:sp>
        <p:nvSpPr>
          <p:cNvPr id="55" name="Rectangle à coins arrondis 54"/>
          <p:cNvSpPr/>
          <p:nvPr/>
        </p:nvSpPr>
        <p:spPr>
          <a:xfrm rot="608091">
            <a:off x="7797314" y="976962"/>
            <a:ext cx="1128145" cy="491203"/>
          </a:xfrm>
          <a:prstGeom prst="roundRect">
            <a:avLst/>
          </a:prstGeom>
          <a:solidFill>
            <a:schemeClr val="tx1"/>
          </a:solidFill>
          <a:ln w="3810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6 990 </a:t>
            </a:r>
            <a:r>
              <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a:t>
            </a:r>
          </a:p>
        </p:txBody>
      </p:sp>
      <p:sp>
        <p:nvSpPr>
          <p:cNvPr id="56" name="Rectangle à coins arrondis 55"/>
          <p:cNvSpPr/>
          <p:nvPr/>
        </p:nvSpPr>
        <p:spPr>
          <a:xfrm>
            <a:off x="7966617" y="1724557"/>
            <a:ext cx="1128145" cy="491203"/>
          </a:xfrm>
          <a:prstGeom prst="roundRect">
            <a:avLst/>
          </a:prstGeom>
          <a:solidFill>
            <a:schemeClr val="tx1"/>
          </a:solidFill>
          <a:ln w="3810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7 990 </a:t>
            </a:r>
            <a:r>
              <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a:t>
            </a:r>
          </a:p>
        </p:txBody>
      </p:sp>
      <p:sp>
        <p:nvSpPr>
          <p:cNvPr id="57" name="Rectangle à coins arrondis 56"/>
          <p:cNvSpPr/>
          <p:nvPr/>
        </p:nvSpPr>
        <p:spPr>
          <a:xfrm>
            <a:off x="5925343" y="1967308"/>
            <a:ext cx="1128145" cy="491203"/>
          </a:xfrm>
          <a:prstGeom prst="roundRect">
            <a:avLst/>
          </a:prstGeom>
          <a:solidFill>
            <a:schemeClr val="tx1"/>
          </a:solidFill>
          <a:ln w="3810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8 990 </a:t>
            </a:r>
            <a:r>
              <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a:t>
            </a:r>
          </a:p>
        </p:txBody>
      </p:sp>
      <p:sp>
        <p:nvSpPr>
          <p:cNvPr id="58" name="Rectangle à coins arrondis 57"/>
          <p:cNvSpPr/>
          <p:nvPr/>
        </p:nvSpPr>
        <p:spPr>
          <a:xfrm rot="358739">
            <a:off x="7170386" y="2490450"/>
            <a:ext cx="1128145" cy="491203"/>
          </a:xfrm>
          <a:prstGeom prst="roundRect">
            <a:avLst/>
          </a:prstGeom>
          <a:solidFill>
            <a:schemeClr val="tx1"/>
          </a:solidFill>
          <a:ln w="3810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Bef>
                <a:spcPct val="20000"/>
              </a:spcBef>
              <a:buClr>
                <a:srgbClr val="FCC000"/>
              </a:buClr>
              <a:defRPr/>
            </a:pPr>
            <a:r>
              <a:rPr lang="fr-FR" sz="2000"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9 900 </a:t>
            </a:r>
            <a:r>
              <a:rPr lang="fr-FR" sz="2000"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a:t>
            </a:r>
          </a:p>
        </p:txBody>
      </p:sp>
      <p:grpSp>
        <p:nvGrpSpPr>
          <p:cNvPr id="38" name="Groupe 37"/>
          <p:cNvGrpSpPr/>
          <p:nvPr/>
        </p:nvGrpSpPr>
        <p:grpSpPr>
          <a:xfrm>
            <a:off x="7092061" y="1306053"/>
            <a:ext cx="874556" cy="874556"/>
            <a:chOff x="2252489" y="346110"/>
            <a:chExt cx="5276850" cy="5276851"/>
          </a:xfrm>
          <a:effectLst>
            <a:outerShdw blurRad="127000" dist="127000" dir="2700000" algn="tl" rotWithShape="0">
              <a:prstClr val="black">
                <a:alpha val="40000"/>
              </a:prstClr>
            </a:outerShdw>
          </a:effectLst>
        </p:grpSpPr>
        <p:sp>
          <p:nvSpPr>
            <p:cNvPr id="37" name="Triangle isocèle 36"/>
            <p:cNvSpPr/>
            <p:nvPr/>
          </p:nvSpPr>
          <p:spPr>
            <a:xfrm>
              <a:off x="2715958" y="1074784"/>
              <a:ext cx="4349912" cy="374674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pic>
          <p:nvPicPr>
            <p:cNvPr id="1037" name="Picture 13" descr="http://forcejeunefrance.net/wp-content/uploads/2012/07/Fotolia_16913069_Subscription_L.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52489" y="346110"/>
              <a:ext cx="5276850" cy="52768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e 38"/>
          <p:cNvGrpSpPr/>
          <p:nvPr/>
        </p:nvGrpSpPr>
        <p:grpSpPr>
          <a:xfrm>
            <a:off x="1621751" y="3527879"/>
            <a:ext cx="1955863" cy="1134860"/>
            <a:chOff x="461668" y="3592286"/>
            <a:chExt cx="1566078" cy="908693"/>
          </a:xfrm>
          <a:effectLst>
            <a:outerShdw blurRad="127000" dist="127000" dir="2700000" algn="tl" rotWithShape="0">
              <a:prstClr val="black">
                <a:alpha val="40000"/>
              </a:prstClr>
            </a:outerShdw>
          </a:effectLst>
        </p:grpSpPr>
        <p:pic>
          <p:nvPicPr>
            <p:cNvPr id="1042" name="Picture 18" descr="C:\Users\xavier\Desktop\Opel\Sans titre-1 copier.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1668" y="3592286"/>
              <a:ext cx="1566078" cy="908693"/>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0606" y="3696649"/>
              <a:ext cx="1128202" cy="63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Groupe 75"/>
          <p:cNvGrpSpPr/>
          <p:nvPr/>
        </p:nvGrpSpPr>
        <p:grpSpPr>
          <a:xfrm>
            <a:off x="3314475" y="3549187"/>
            <a:ext cx="423802" cy="423802"/>
            <a:chOff x="6696658" y="696685"/>
            <a:chExt cx="694741" cy="694741"/>
          </a:xfrm>
          <a:effectLst>
            <a:outerShdw blurRad="127000" dist="127000" dir="2700000" algn="tl" rotWithShape="0">
              <a:prstClr val="black">
                <a:alpha val="40000"/>
              </a:prstClr>
            </a:outerShdw>
          </a:effectLst>
        </p:grpSpPr>
        <p:sp>
          <p:nvSpPr>
            <p:cNvPr id="77" name="Ellipse 76"/>
            <p:cNvSpPr/>
            <p:nvPr/>
          </p:nvSpPr>
          <p:spPr>
            <a:xfrm>
              <a:off x="6696658" y="696685"/>
              <a:ext cx="694741" cy="69474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8" name="Ellipse 77"/>
            <p:cNvSpPr/>
            <p:nvPr/>
          </p:nvSpPr>
          <p:spPr>
            <a:xfrm>
              <a:off x="6861256"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9" name="Ellipse 78"/>
            <p:cNvSpPr/>
            <p:nvPr/>
          </p:nvSpPr>
          <p:spPr>
            <a:xfrm>
              <a:off x="7085395"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80" name="Arc 79"/>
            <p:cNvSpPr/>
            <p:nvPr/>
          </p:nvSpPr>
          <p:spPr>
            <a:xfrm flipV="1">
              <a:off x="6837976" y="943127"/>
              <a:ext cx="412105" cy="288636"/>
            </a:xfrm>
            <a:prstGeom prst="arc">
              <a:avLst>
                <a:gd name="adj1" fmla="val 11197260"/>
                <a:gd name="adj2" fmla="val 21226037"/>
              </a:avLst>
            </a:prstGeom>
            <a:ln w="28575">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81" name="Arc 80"/>
            <p:cNvSpPr/>
            <p:nvPr/>
          </p:nvSpPr>
          <p:spPr>
            <a:xfrm rot="169460">
              <a:off x="7093273"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82" name="Arc 81"/>
            <p:cNvSpPr/>
            <p:nvPr/>
          </p:nvSpPr>
          <p:spPr>
            <a:xfrm flipH="1">
              <a:off x="6884472"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grpSp>
      <p:sp>
        <p:nvSpPr>
          <p:cNvPr id="73" name="Rectangle 72"/>
          <p:cNvSpPr/>
          <p:nvPr/>
        </p:nvSpPr>
        <p:spPr>
          <a:xfrm>
            <a:off x="1072853" y="283158"/>
            <a:ext cx="7653591"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 LES SURPRISES</a:t>
            </a:r>
          </a:p>
        </p:txBody>
      </p:sp>
      <p:grpSp>
        <p:nvGrpSpPr>
          <p:cNvPr id="4" name="Groupe 3"/>
          <p:cNvGrpSpPr/>
          <p:nvPr/>
        </p:nvGrpSpPr>
        <p:grpSpPr>
          <a:xfrm>
            <a:off x="2768512" y="1260880"/>
            <a:ext cx="423802" cy="423802"/>
            <a:chOff x="2468692" y="1902847"/>
            <a:chExt cx="423802" cy="423802"/>
          </a:xfrm>
        </p:grpSpPr>
        <p:sp>
          <p:nvSpPr>
            <p:cNvPr id="52" name="Ellipse 51"/>
            <p:cNvSpPr/>
            <p:nvPr/>
          </p:nvSpPr>
          <p:spPr>
            <a:xfrm>
              <a:off x="2468692" y="1902847"/>
              <a:ext cx="423802" cy="423802"/>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53" name="Ellipse 52"/>
            <p:cNvSpPr/>
            <p:nvPr/>
          </p:nvSpPr>
          <p:spPr>
            <a:xfrm>
              <a:off x="2569099" y="2000402"/>
              <a:ext cx="86918" cy="105556"/>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54" name="Ellipse 53"/>
            <p:cNvSpPr/>
            <p:nvPr/>
          </p:nvSpPr>
          <p:spPr>
            <a:xfrm>
              <a:off x="2705827" y="2000402"/>
              <a:ext cx="86918" cy="105556"/>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5" name="Arc 74"/>
            <p:cNvSpPr/>
            <p:nvPr/>
          </p:nvSpPr>
          <p:spPr>
            <a:xfrm rot="1445128">
              <a:off x="2729681" y="1973545"/>
              <a:ext cx="74143" cy="2788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90" name="Arc 89"/>
            <p:cNvSpPr/>
            <p:nvPr/>
          </p:nvSpPr>
          <p:spPr>
            <a:xfrm rot="20154872" flipH="1">
              <a:off x="2560527" y="1973545"/>
              <a:ext cx="74143" cy="2788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3" name="Forme libre 2"/>
            <p:cNvSpPr/>
            <p:nvPr/>
          </p:nvSpPr>
          <p:spPr>
            <a:xfrm>
              <a:off x="2543738" y="2190607"/>
              <a:ext cx="262550" cy="50306"/>
            </a:xfrm>
            <a:custGeom>
              <a:avLst/>
              <a:gdLst>
                <a:gd name="connsiteX0" fmla="*/ 0 w 500184"/>
                <a:gd name="connsiteY0" fmla="*/ 0 h 179754"/>
                <a:gd name="connsiteX1" fmla="*/ 199292 w 500184"/>
                <a:gd name="connsiteY1" fmla="*/ 35169 h 179754"/>
                <a:gd name="connsiteX2" fmla="*/ 277446 w 500184"/>
                <a:gd name="connsiteY2" fmla="*/ 136769 h 179754"/>
                <a:gd name="connsiteX3" fmla="*/ 429846 w 500184"/>
                <a:gd name="connsiteY3" fmla="*/ 101600 h 179754"/>
                <a:gd name="connsiteX4" fmla="*/ 500184 w 500184"/>
                <a:gd name="connsiteY4" fmla="*/ 179754 h 179754"/>
                <a:gd name="connsiteX0" fmla="*/ 0 w 300892"/>
                <a:gd name="connsiteY0" fmla="*/ 0 h 144585"/>
                <a:gd name="connsiteX1" fmla="*/ 78154 w 300892"/>
                <a:gd name="connsiteY1" fmla="*/ 101600 h 144585"/>
                <a:gd name="connsiteX2" fmla="*/ 230554 w 300892"/>
                <a:gd name="connsiteY2" fmla="*/ 66431 h 144585"/>
                <a:gd name="connsiteX3" fmla="*/ 300892 w 300892"/>
                <a:gd name="connsiteY3" fmla="*/ 144585 h 144585"/>
                <a:gd name="connsiteX0" fmla="*/ 0 w 320430"/>
                <a:gd name="connsiteY0" fmla="*/ 0 h 89877"/>
                <a:gd name="connsiteX1" fmla="*/ 97692 w 320430"/>
                <a:gd name="connsiteY1" fmla="*/ 46892 h 89877"/>
                <a:gd name="connsiteX2" fmla="*/ 250092 w 320430"/>
                <a:gd name="connsiteY2" fmla="*/ 11723 h 89877"/>
                <a:gd name="connsiteX3" fmla="*/ 320430 w 320430"/>
                <a:gd name="connsiteY3" fmla="*/ 89877 h 89877"/>
                <a:gd name="connsiteX0" fmla="*/ 0 w 320430"/>
                <a:gd name="connsiteY0" fmla="*/ 0 h 89877"/>
                <a:gd name="connsiteX1" fmla="*/ 136769 w 320430"/>
                <a:gd name="connsiteY1" fmla="*/ 58615 h 89877"/>
                <a:gd name="connsiteX2" fmla="*/ 250092 w 320430"/>
                <a:gd name="connsiteY2" fmla="*/ 11723 h 89877"/>
                <a:gd name="connsiteX3" fmla="*/ 320430 w 320430"/>
                <a:gd name="connsiteY3" fmla="*/ 89877 h 89877"/>
                <a:gd name="connsiteX0" fmla="*/ 0 w 320430"/>
                <a:gd name="connsiteY0" fmla="*/ 0 h 89877"/>
                <a:gd name="connsiteX1" fmla="*/ 136769 w 320430"/>
                <a:gd name="connsiteY1" fmla="*/ 58615 h 89877"/>
                <a:gd name="connsiteX2" fmla="*/ 214922 w 320430"/>
                <a:gd name="connsiteY2" fmla="*/ 11723 h 89877"/>
                <a:gd name="connsiteX3" fmla="*/ 320430 w 320430"/>
                <a:gd name="connsiteY3" fmla="*/ 89877 h 89877"/>
                <a:gd name="connsiteX0" fmla="*/ 0 w 289169"/>
                <a:gd name="connsiteY0" fmla="*/ 0 h 58672"/>
                <a:gd name="connsiteX1" fmla="*/ 136769 w 289169"/>
                <a:gd name="connsiteY1" fmla="*/ 58615 h 58672"/>
                <a:gd name="connsiteX2" fmla="*/ 214922 w 289169"/>
                <a:gd name="connsiteY2" fmla="*/ 11723 h 58672"/>
                <a:gd name="connsiteX3" fmla="*/ 289169 w 289169"/>
                <a:gd name="connsiteY3" fmla="*/ 54707 h 58672"/>
                <a:gd name="connsiteX0" fmla="*/ 0 w 289169"/>
                <a:gd name="connsiteY0" fmla="*/ 0 h 58672"/>
                <a:gd name="connsiteX1" fmla="*/ 97692 w 289169"/>
                <a:gd name="connsiteY1" fmla="*/ 58615 h 58672"/>
                <a:gd name="connsiteX2" fmla="*/ 214922 w 289169"/>
                <a:gd name="connsiteY2" fmla="*/ 11723 h 58672"/>
                <a:gd name="connsiteX3" fmla="*/ 289169 w 289169"/>
                <a:gd name="connsiteY3" fmla="*/ 54707 h 58672"/>
                <a:gd name="connsiteX0" fmla="*/ 0 w 289169"/>
                <a:gd name="connsiteY0" fmla="*/ 0 h 58894"/>
                <a:gd name="connsiteX1" fmla="*/ 97692 w 289169"/>
                <a:gd name="connsiteY1" fmla="*/ 58615 h 58894"/>
                <a:gd name="connsiteX2" fmla="*/ 195384 w 289169"/>
                <a:gd name="connsiteY2" fmla="*/ 23446 h 58894"/>
                <a:gd name="connsiteX3" fmla="*/ 289169 w 289169"/>
                <a:gd name="connsiteY3" fmla="*/ 54707 h 58894"/>
                <a:gd name="connsiteX0" fmla="*/ 0 w 289169"/>
                <a:gd name="connsiteY0" fmla="*/ 15 h 58630"/>
                <a:gd name="connsiteX1" fmla="*/ 97692 w 289169"/>
                <a:gd name="connsiteY1" fmla="*/ 58630 h 58630"/>
                <a:gd name="connsiteX2" fmla="*/ 195384 w 289169"/>
                <a:gd name="connsiteY2" fmla="*/ 15 h 58630"/>
                <a:gd name="connsiteX3" fmla="*/ 289169 w 289169"/>
                <a:gd name="connsiteY3" fmla="*/ 54722 h 58630"/>
                <a:gd name="connsiteX0" fmla="*/ 1452 w 290621"/>
                <a:gd name="connsiteY0" fmla="*/ 6861 h 65479"/>
                <a:gd name="connsiteX1" fmla="*/ 9736 w 290621"/>
                <a:gd name="connsiteY1" fmla="*/ 3745 h 65479"/>
                <a:gd name="connsiteX2" fmla="*/ 99144 w 290621"/>
                <a:gd name="connsiteY2" fmla="*/ 65476 h 65479"/>
                <a:gd name="connsiteX3" fmla="*/ 196836 w 290621"/>
                <a:gd name="connsiteY3" fmla="*/ 6861 h 65479"/>
                <a:gd name="connsiteX4" fmla="*/ 290621 w 290621"/>
                <a:gd name="connsiteY4" fmla="*/ 61568 h 65479"/>
                <a:gd name="connsiteX0" fmla="*/ 0 w 289169"/>
                <a:gd name="connsiteY0" fmla="*/ 22 h 58832"/>
                <a:gd name="connsiteX1" fmla="*/ 44341 w 289169"/>
                <a:gd name="connsiteY1" fmla="*/ 18337 h 58832"/>
                <a:gd name="connsiteX2" fmla="*/ 97692 w 289169"/>
                <a:gd name="connsiteY2" fmla="*/ 58637 h 58832"/>
                <a:gd name="connsiteX3" fmla="*/ 195384 w 289169"/>
                <a:gd name="connsiteY3" fmla="*/ 22 h 58832"/>
                <a:gd name="connsiteX4" fmla="*/ 289169 w 289169"/>
                <a:gd name="connsiteY4" fmla="*/ 54729 h 58832"/>
                <a:gd name="connsiteX0" fmla="*/ 0 w 305810"/>
                <a:gd name="connsiteY0" fmla="*/ 33354 h 58826"/>
                <a:gd name="connsiteX1" fmla="*/ 60982 w 305810"/>
                <a:gd name="connsiteY1" fmla="*/ 18331 h 58826"/>
                <a:gd name="connsiteX2" fmla="*/ 114333 w 305810"/>
                <a:gd name="connsiteY2" fmla="*/ 58631 h 58826"/>
                <a:gd name="connsiteX3" fmla="*/ 212025 w 305810"/>
                <a:gd name="connsiteY3" fmla="*/ 16 h 58826"/>
                <a:gd name="connsiteX4" fmla="*/ 305810 w 305810"/>
                <a:gd name="connsiteY4" fmla="*/ 54723 h 58826"/>
                <a:gd name="connsiteX0" fmla="*/ 0 w 305810"/>
                <a:gd name="connsiteY0" fmla="*/ 33341 h 56446"/>
                <a:gd name="connsiteX1" fmla="*/ 60982 w 305810"/>
                <a:gd name="connsiteY1" fmla="*/ 18318 h 56446"/>
                <a:gd name="connsiteX2" fmla="*/ 161484 w 305810"/>
                <a:gd name="connsiteY2" fmla="*/ 56237 h 56446"/>
                <a:gd name="connsiteX3" fmla="*/ 212025 w 305810"/>
                <a:gd name="connsiteY3" fmla="*/ 3 h 56446"/>
                <a:gd name="connsiteX4" fmla="*/ 305810 w 305810"/>
                <a:gd name="connsiteY4" fmla="*/ 54710 h 56446"/>
                <a:gd name="connsiteX0" fmla="*/ 0 w 305810"/>
                <a:gd name="connsiteY0" fmla="*/ 33341 h 56446"/>
                <a:gd name="connsiteX1" fmla="*/ 60982 w 305810"/>
                <a:gd name="connsiteY1" fmla="*/ 18318 h 56446"/>
                <a:gd name="connsiteX2" fmla="*/ 161484 w 305810"/>
                <a:gd name="connsiteY2" fmla="*/ 56237 h 56446"/>
                <a:gd name="connsiteX3" fmla="*/ 250856 w 305810"/>
                <a:gd name="connsiteY3" fmla="*/ 3 h 56446"/>
                <a:gd name="connsiteX4" fmla="*/ 305810 w 305810"/>
                <a:gd name="connsiteY4" fmla="*/ 54710 h 56446"/>
                <a:gd name="connsiteX0" fmla="*/ 0 w 325226"/>
                <a:gd name="connsiteY0" fmla="*/ 33339 h 57089"/>
                <a:gd name="connsiteX1" fmla="*/ 60982 w 325226"/>
                <a:gd name="connsiteY1" fmla="*/ 18316 h 57089"/>
                <a:gd name="connsiteX2" fmla="*/ 161484 w 325226"/>
                <a:gd name="connsiteY2" fmla="*/ 56235 h 57089"/>
                <a:gd name="connsiteX3" fmla="*/ 250856 w 325226"/>
                <a:gd name="connsiteY3" fmla="*/ 1 h 57089"/>
                <a:gd name="connsiteX4" fmla="*/ 325226 w 325226"/>
                <a:gd name="connsiteY4" fmla="*/ 57089 h 57089"/>
                <a:gd name="connsiteX0" fmla="*/ 0 w 325226"/>
                <a:gd name="connsiteY0" fmla="*/ 17339 h 41089"/>
                <a:gd name="connsiteX1" fmla="*/ 60982 w 325226"/>
                <a:gd name="connsiteY1" fmla="*/ 2316 h 41089"/>
                <a:gd name="connsiteX2" fmla="*/ 161484 w 325226"/>
                <a:gd name="connsiteY2" fmla="*/ 40235 h 41089"/>
                <a:gd name="connsiteX3" fmla="*/ 231441 w 325226"/>
                <a:gd name="connsiteY3" fmla="*/ 5432 h 41089"/>
                <a:gd name="connsiteX4" fmla="*/ 325226 w 325226"/>
                <a:gd name="connsiteY4" fmla="*/ 41089 h 41089"/>
                <a:gd name="connsiteX0" fmla="*/ 0 w 297490"/>
                <a:gd name="connsiteY0" fmla="*/ 17339 h 41089"/>
                <a:gd name="connsiteX1" fmla="*/ 60982 w 297490"/>
                <a:gd name="connsiteY1" fmla="*/ 2316 h 41089"/>
                <a:gd name="connsiteX2" fmla="*/ 161484 w 297490"/>
                <a:gd name="connsiteY2" fmla="*/ 40235 h 41089"/>
                <a:gd name="connsiteX3" fmla="*/ 231441 w 297490"/>
                <a:gd name="connsiteY3" fmla="*/ 5432 h 41089"/>
                <a:gd name="connsiteX4" fmla="*/ 297490 w 297490"/>
                <a:gd name="connsiteY4" fmla="*/ 41089 h 41089"/>
                <a:gd name="connsiteX0" fmla="*/ 0 w 305811"/>
                <a:gd name="connsiteY0" fmla="*/ 17339 h 45852"/>
                <a:gd name="connsiteX1" fmla="*/ 60982 w 305811"/>
                <a:gd name="connsiteY1" fmla="*/ 2316 h 45852"/>
                <a:gd name="connsiteX2" fmla="*/ 161484 w 305811"/>
                <a:gd name="connsiteY2" fmla="*/ 40235 h 45852"/>
                <a:gd name="connsiteX3" fmla="*/ 231441 w 305811"/>
                <a:gd name="connsiteY3" fmla="*/ 5432 h 45852"/>
                <a:gd name="connsiteX4" fmla="*/ 305811 w 305811"/>
                <a:gd name="connsiteY4" fmla="*/ 45852 h 45852"/>
                <a:gd name="connsiteX0" fmla="*/ 0 w 305811"/>
                <a:gd name="connsiteY0" fmla="*/ 17339 h 45852"/>
                <a:gd name="connsiteX1" fmla="*/ 60982 w 305811"/>
                <a:gd name="connsiteY1" fmla="*/ 2316 h 45852"/>
                <a:gd name="connsiteX2" fmla="*/ 150390 w 305811"/>
                <a:gd name="connsiteY2" fmla="*/ 37854 h 45852"/>
                <a:gd name="connsiteX3" fmla="*/ 231441 w 305811"/>
                <a:gd name="connsiteY3" fmla="*/ 5432 h 45852"/>
                <a:gd name="connsiteX4" fmla="*/ 305811 w 305811"/>
                <a:gd name="connsiteY4" fmla="*/ 45852 h 45852"/>
                <a:gd name="connsiteX0" fmla="*/ 0 w 305811"/>
                <a:gd name="connsiteY0" fmla="*/ 21793 h 50306"/>
                <a:gd name="connsiteX1" fmla="*/ 94265 w 305811"/>
                <a:gd name="connsiteY1" fmla="*/ 2007 h 50306"/>
                <a:gd name="connsiteX2" fmla="*/ 150390 w 305811"/>
                <a:gd name="connsiteY2" fmla="*/ 42308 h 50306"/>
                <a:gd name="connsiteX3" fmla="*/ 231441 w 305811"/>
                <a:gd name="connsiteY3" fmla="*/ 9886 h 50306"/>
                <a:gd name="connsiteX4" fmla="*/ 305811 w 305811"/>
                <a:gd name="connsiteY4" fmla="*/ 50306 h 50306"/>
                <a:gd name="connsiteX0" fmla="*/ 0 w 305811"/>
                <a:gd name="connsiteY0" fmla="*/ 21793 h 50306"/>
                <a:gd name="connsiteX1" fmla="*/ 94265 w 305811"/>
                <a:gd name="connsiteY1" fmla="*/ 2007 h 50306"/>
                <a:gd name="connsiteX2" fmla="*/ 150390 w 305811"/>
                <a:gd name="connsiteY2" fmla="*/ 42308 h 50306"/>
                <a:gd name="connsiteX3" fmla="*/ 239763 w 305811"/>
                <a:gd name="connsiteY3" fmla="*/ 361 h 50306"/>
                <a:gd name="connsiteX4" fmla="*/ 305811 w 305811"/>
                <a:gd name="connsiteY4" fmla="*/ 50306 h 5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11" h="50306">
                  <a:moveTo>
                    <a:pt x="0" y="21793"/>
                  </a:moveTo>
                  <a:cubicBezTo>
                    <a:pt x="1381" y="21274"/>
                    <a:pt x="77983" y="-7762"/>
                    <a:pt x="94265" y="2007"/>
                  </a:cubicBezTo>
                  <a:cubicBezTo>
                    <a:pt x="110547" y="11776"/>
                    <a:pt x="126140" y="42582"/>
                    <a:pt x="150390" y="42308"/>
                  </a:cubicBezTo>
                  <a:cubicBezTo>
                    <a:pt x="174640" y="42034"/>
                    <a:pt x="213860" y="-972"/>
                    <a:pt x="239763" y="361"/>
                  </a:cubicBezTo>
                  <a:cubicBezTo>
                    <a:pt x="265666" y="1694"/>
                    <a:pt x="289203" y="14811"/>
                    <a:pt x="305811" y="50306"/>
                  </a:cubicBezTo>
                </a:path>
              </a:pathLst>
            </a:custGeom>
            <a:ln w="28575">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chemeClr val="tx1"/>
                </a:solidFill>
                <a:effectLst>
                  <a:outerShdw blurRad="38100" dist="38100" dir="2700000" algn="tl">
                    <a:srgbClr val="000000">
                      <a:alpha val="43137"/>
                    </a:srgbClr>
                  </a:outerShdw>
                </a:effectLst>
              </a:endParaRPr>
            </a:p>
          </p:txBody>
        </p:sp>
      </p:grpSp>
      <p:grpSp>
        <p:nvGrpSpPr>
          <p:cNvPr id="91" name="Groupe 90"/>
          <p:cNvGrpSpPr/>
          <p:nvPr/>
        </p:nvGrpSpPr>
        <p:grpSpPr>
          <a:xfrm>
            <a:off x="2725053" y="2837878"/>
            <a:ext cx="423802" cy="423802"/>
            <a:chOff x="2468692" y="1902847"/>
            <a:chExt cx="423802" cy="423802"/>
          </a:xfrm>
        </p:grpSpPr>
        <p:sp>
          <p:nvSpPr>
            <p:cNvPr id="92" name="Ellipse 91"/>
            <p:cNvSpPr/>
            <p:nvPr/>
          </p:nvSpPr>
          <p:spPr>
            <a:xfrm>
              <a:off x="2468692" y="1902847"/>
              <a:ext cx="423802" cy="423802"/>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93" name="Ellipse 92"/>
            <p:cNvSpPr/>
            <p:nvPr/>
          </p:nvSpPr>
          <p:spPr>
            <a:xfrm>
              <a:off x="2569099" y="2000402"/>
              <a:ext cx="86918" cy="105556"/>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94" name="Ellipse 93"/>
            <p:cNvSpPr/>
            <p:nvPr/>
          </p:nvSpPr>
          <p:spPr>
            <a:xfrm>
              <a:off x="2705827" y="2000402"/>
              <a:ext cx="86918" cy="105556"/>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95" name="Arc 94"/>
            <p:cNvSpPr/>
            <p:nvPr/>
          </p:nvSpPr>
          <p:spPr>
            <a:xfrm rot="1445128">
              <a:off x="2729681" y="1973545"/>
              <a:ext cx="74143" cy="2788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96" name="Arc 95"/>
            <p:cNvSpPr/>
            <p:nvPr/>
          </p:nvSpPr>
          <p:spPr>
            <a:xfrm rot="20154872" flipH="1">
              <a:off x="2560527" y="1973545"/>
              <a:ext cx="74143" cy="2788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97" name="Forme libre 96"/>
            <p:cNvSpPr/>
            <p:nvPr/>
          </p:nvSpPr>
          <p:spPr>
            <a:xfrm>
              <a:off x="2543738" y="2190607"/>
              <a:ext cx="262550" cy="50306"/>
            </a:xfrm>
            <a:custGeom>
              <a:avLst/>
              <a:gdLst>
                <a:gd name="connsiteX0" fmla="*/ 0 w 500184"/>
                <a:gd name="connsiteY0" fmla="*/ 0 h 179754"/>
                <a:gd name="connsiteX1" fmla="*/ 199292 w 500184"/>
                <a:gd name="connsiteY1" fmla="*/ 35169 h 179754"/>
                <a:gd name="connsiteX2" fmla="*/ 277446 w 500184"/>
                <a:gd name="connsiteY2" fmla="*/ 136769 h 179754"/>
                <a:gd name="connsiteX3" fmla="*/ 429846 w 500184"/>
                <a:gd name="connsiteY3" fmla="*/ 101600 h 179754"/>
                <a:gd name="connsiteX4" fmla="*/ 500184 w 500184"/>
                <a:gd name="connsiteY4" fmla="*/ 179754 h 179754"/>
                <a:gd name="connsiteX0" fmla="*/ 0 w 300892"/>
                <a:gd name="connsiteY0" fmla="*/ 0 h 144585"/>
                <a:gd name="connsiteX1" fmla="*/ 78154 w 300892"/>
                <a:gd name="connsiteY1" fmla="*/ 101600 h 144585"/>
                <a:gd name="connsiteX2" fmla="*/ 230554 w 300892"/>
                <a:gd name="connsiteY2" fmla="*/ 66431 h 144585"/>
                <a:gd name="connsiteX3" fmla="*/ 300892 w 300892"/>
                <a:gd name="connsiteY3" fmla="*/ 144585 h 144585"/>
                <a:gd name="connsiteX0" fmla="*/ 0 w 320430"/>
                <a:gd name="connsiteY0" fmla="*/ 0 h 89877"/>
                <a:gd name="connsiteX1" fmla="*/ 97692 w 320430"/>
                <a:gd name="connsiteY1" fmla="*/ 46892 h 89877"/>
                <a:gd name="connsiteX2" fmla="*/ 250092 w 320430"/>
                <a:gd name="connsiteY2" fmla="*/ 11723 h 89877"/>
                <a:gd name="connsiteX3" fmla="*/ 320430 w 320430"/>
                <a:gd name="connsiteY3" fmla="*/ 89877 h 89877"/>
                <a:gd name="connsiteX0" fmla="*/ 0 w 320430"/>
                <a:gd name="connsiteY0" fmla="*/ 0 h 89877"/>
                <a:gd name="connsiteX1" fmla="*/ 136769 w 320430"/>
                <a:gd name="connsiteY1" fmla="*/ 58615 h 89877"/>
                <a:gd name="connsiteX2" fmla="*/ 250092 w 320430"/>
                <a:gd name="connsiteY2" fmla="*/ 11723 h 89877"/>
                <a:gd name="connsiteX3" fmla="*/ 320430 w 320430"/>
                <a:gd name="connsiteY3" fmla="*/ 89877 h 89877"/>
                <a:gd name="connsiteX0" fmla="*/ 0 w 320430"/>
                <a:gd name="connsiteY0" fmla="*/ 0 h 89877"/>
                <a:gd name="connsiteX1" fmla="*/ 136769 w 320430"/>
                <a:gd name="connsiteY1" fmla="*/ 58615 h 89877"/>
                <a:gd name="connsiteX2" fmla="*/ 214922 w 320430"/>
                <a:gd name="connsiteY2" fmla="*/ 11723 h 89877"/>
                <a:gd name="connsiteX3" fmla="*/ 320430 w 320430"/>
                <a:gd name="connsiteY3" fmla="*/ 89877 h 89877"/>
                <a:gd name="connsiteX0" fmla="*/ 0 w 289169"/>
                <a:gd name="connsiteY0" fmla="*/ 0 h 58672"/>
                <a:gd name="connsiteX1" fmla="*/ 136769 w 289169"/>
                <a:gd name="connsiteY1" fmla="*/ 58615 h 58672"/>
                <a:gd name="connsiteX2" fmla="*/ 214922 w 289169"/>
                <a:gd name="connsiteY2" fmla="*/ 11723 h 58672"/>
                <a:gd name="connsiteX3" fmla="*/ 289169 w 289169"/>
                <a:gd name="connsiteY3" fmla="*/ 54707 h 58672"/>
                <a:gd name="connsiteX0" fmla="*/ 0 w 289169"/>
                <a:gd name="connsiteY0" fmla="*/ 0 h 58672"/>
                <a:gd name="connsiteX1" fmla="*/ 97692 w 289169"/>
                <a:gd name="connsiteY1" fmla="*/ 58615 h 58672"/>
                <a:gd name="connsiteX2" fmla="*/ 214922 w 289169"/>
                <a:gd name="connsiteY2" fmla="*/ 11723 h 58672"/>
                <a:gd name="connsiteX3" fmla="*/ 289169 w 289169"/>
                <a:gd name="connsiteY3" fmla="*/ 54707 h 58672"/>
                <a:gd name="connsiteX0" fmla="*/ 0 w 289169"/>
                <a:gd name="connsiteY0" fmla="*/ 0 h 58894"/>
                <a:gd name="connsiteX1" fmla="*/ 97692 w 289169"/>
                <a:gd name="connsiteY1" fmla="*/ 58615 h 58894"/>
                <a:gd name="connsiteX2" fmla="*/ 195384 w 289169"/>
                <a:gd name="connsiteY2" fmla="*/ 23446 h 58894"/>
                <a:gd name="connsiteX3" fmla="*/ 289169 w 289169"/>
                <a:gd name="connsiteY3" fmla="*/ 54707 h 58894"/>
                <a:gd name="connsiteX0" fmla="*/ 0 w 289169"/>
                <a:gd name="connsiteY0" fmla="*/ 15 h 58630"/>
                <a:gd name="connsiteX1" fmla="*/ 97692 w 289169"/>
                <a:gd name="connsiteY1" fmla="*/ 58630 h 58630"/>
                <a:gd name="connsiteX2" fmla="*/ 195384 w 289169"/>
                <a:gd name="connsiteY2" fmla="*/ 15 h 58630"/>
                <a:gd name="connsiteX3" fmla="*/ 289169 w 289169"/>
                <a:gd name="connsiteY3" fmla="*/ 54722 h 58630"/>
                <a:gd name="connsiteX0" fmla="*/ 1452 w 290621"/>
                <a:gd name="connsiteY0" fmla="*/ 6861 h 65479"/>
                <a:gd name="connsiteX1" fmla="*/ 9736 w 290621"/>
                <a:gd name="connsiteY1" fmla="*/ 3745 h 65479"/>
                <a:gd name="connsiteX2" fmla="*/ 99144 w 290621"/>
                <a:gd name="connsiteY2" fmla="*/ 65476 h 65479"/>
                <a:gd name="connsiteX3" fmla="*/ 196836 w 290621"/>
                <a:gd name="connsiteY3" fmla="*/ 6861 h 65479"/>
                <a:gd name="connsiteX4" fmla="*/ 290621 w 290621"/>
                <a:gd name="connsiteY4" fmla="*/ 61568 h 65479"/>
                <a:gd name="connsiteX0" fmla="*/ 0 w 289169"/>
                <a:gd name="connsiteY0" fmla="*/ 22 h 58832"/>
                <a:gd name="connsiteX1" fmla="*/ 44341 w 289169"/>
                <a:gd name="connsiteY1" fmla="*/ 18337 h 58832"/>
                <a:gd name="connsiteX2" fmla="*/ 97692 w 289169"/>
                <a:gd name="connsiteY2" fmla="*/ 58637 h 58832"/>
                <a:gd name="connsiteX3" fmla="*/ 195384 w 289169"/>
                <a:gd name="connsiteY3" fmla="*/ 22 h 58832"/>
                <a:gd name="connsiteX4" fmla="*/ 289169 w 289169"/>
                <a:gd name="connsiteY4" fmla="*/ 54729 h 58832"/>
                <a:gd name="connsiteX0" fmla="*/ 0 w 305810"/>
                <a:gd name="connsiteY0" fmla="*/ 33354 h 58826"/>
                <a:gd name="connsiteX1" fmla="*/ 60982 w 305810"/>
                <a:gd name="connsiteY1" fmla="*/ 18331 h 58826"/>
                <a:gd name="connsiteX2" fmla="*/ 114333 w 305810"/>
                <a:gd name="connsiteY2" fmla="*/ 58631 h 58826"/>
                <a:gd name="connsiteX3" fmla="*/ 212025 w 305810"/>
                <a:gd name="connsiteY3" fmla="*/ 16 h 58826"/>
                <a:gd name="connsiteX4" fmla="*/ 305810 w 305810"/>
                <a:gd name="connsiteY4" fmla="*/ 54723 h 58826"/>
                <a:gd name="connsiteX0" fmla="*/ 0 w 305810"/>
                <a:gd name="connsiteY0" fmla="*/ 33341 h 56446"/>
                <a:gd name="connsiteX1" fmla="*/ 60982 w 305810"/>
                <a:gd name="connsiteY1" fmla="*/ 18318 h 56446"/>
                <a:gd name="connsiteX2" fmla="*/ 161484 w 305810"/>
                <a:gd name="connsiteY2" fmla="*/ 56237 h 56446"/>
                <a:gd name="connsiteX3" fmla="*/ 212025 w 305810"/>
                <a:gd name="connsiteY3" fmla="*/ 3 h 56446"/>
                <a:gd name="connsiteX4" fmla="*/ 305810 w 305810"/>
                <a:gd name="connsiteY4" fmla="*/ 54710 h 56446"/>
                <a:gd name="connsiteX0" fmla="*/ 0 w 305810"/>
                <a:gd name="connsiteY0" fmla="*/ 33341 h 56446"/>
                <a:gd name="connsiteX1" fmla="*/ 60982 w 305810"/>
                <a:gd name="connsiteY1" fmla="*/ 18318 h 56446"/>
                <a:gd name="connsiteX2" fmla="*/ 161484 w 305810"/>
                <a:gd name="connsiteY2" fmla="*/ 56237 h 56446"/>
                <a:gd name="connsiteX3" fmla="*/ 250856 w 305810"/>
                <a:gd name="connsiteY3" fmla="*/ 3 h 56446"/>
                <a:gd name="connsiteX4" fmla="*/ 305810 w 305810"/>
                <a:gd name="connsiteY4" fmla="*/ 54710 h 56446"/>
                <a:gd name="connsiteX0" fmla="*/ 0 w 325226"/>
                <a:gd name="connsiteY0" fmla="*/ 33339 h 57089"/>
                <a:gd name="connsiteX1" fmla="*/ 60982 w 325226"/>
                <a:gd name="connsiteY1" fmla="*/ 18316 h 57089"/>
                <a:gd name="connsiteX2" fmla="*/ 161484 w 325226"/>
                <a:gd name="connsiteY2" fmla="*/ 56235 h 57089"/>
                <a:gd name="connsiteX3" fmla="*/ 250856 w 325226"/>
                <a:gd name="connsiteY3" fmla="*/ 1 h 57089"/>
                <a:gd name="connsiteX4" fmla="*/ 325226 w 325226"/>
                <a:gd name="connsiteY4" fmla="*/ 57089 h 57089"/>
                <a:gd name="connsiteX0" fmla="*/ 0 w 325226"/>
                <a:gd name="connsiteY0" fmla="*/ 17339 h 41089"/>
                <a:gd name="connsiteX1" fmla="*/ 60982 w 325226"/>
                <a:gd name="connsiteY1" fmla="*/ 2316 h 41089"/>
                <a:gd name="connsiteX2" fmla="*/ 161484 w 325226"/>
                <a:gd name="connsiteY2" fmla="*/ 40235 h 41089"/>
                <a:gd name="connsiteX3" fmla="*/ 231441 w 325226"/>
                <a:gd name="connsiteY3" fmla="*/ 5432 h 41089"/>
                <a:gd name="connsiteX4" fmla="*/ 325226 w 325226"/>
                <a:gd name="connsiteY4" fmla="*/ 41089 h 41089"/>
                <a:gd name="connsiteX0" fmla="*/ 0 w 297490"/>
                <a:gd name="connsiteY0" fmla="*/ 17339 h 41089"/>
                <a:gd name="connsiteX1" fmla="*/ 60982 w 297490"/>
                <a:gd name="connsiteY1" fmla="*/ 2316 h 41089"/>
                <a:gd name="connsiteX2" fmla="*/ 161484 w 297490"/>
                <a:gd name="connsiteY2" fmla="*/ 40235 h 41089"/>
                <a:gd name="connsiteX3" fmla="*/ 231441 w 297490"/>
                <a:gd name="connsiteY3" fmla="*/ 5432 h 41089"/>
                <a:gd name="connsiteX4" fmla="*/ 297490 w 297490"/>
                <a:gd name="connsiteY4" fmla="*/ 41089 h 41089"/>
                <a:gd name="connsiteX0" fmla="*/ 0 w 305811"/>
                <a:gd name="connsiteY0" fmla="*/ 17339 h 45852"/>
                <a:gd name="connsiteX1" fmla="*/ 60982 w 305811"/>
                <a:gd name="connsiteY1" fmla="*/ 2316 h 45852"/>
                <a:gd name="connsiteX2" fmla="*/ 161484 w 305811"/>
                <a:gd name="connsiteY2" fmla="*/ 40235 h 45852"/>
                <a:gd name="connsiteX3" fmla="*/ 231441 w 305811"/>
                <a:gd name="connsiteY3" fmla="*/ 5432 h 45852"/>
                <a:gd name="connsiteX4" fmla="*/ 305811 w 305811"/>
                <a:gd name="connsiteY4" fmla="*/ 45852 h 45852"/>
                <a:gd name="connsiteX0" fmla="*/ 0 w 305811"/>
                <a:gd name="connsiteY0" fmla="*/ 17339 h 45852"/>
                <a:gd name="connsiteX1" fmla="*/ 60982 w 305811"/>
                <a:gd name="connsiteY1" fmla="*/ 2316 h 45852"/>
                <a:gd name="connsiteX2" fmla="*/ 150390 w 305811"/>
                <a:gd name="connsiteY2" fmla="*/ 37854 h 45852"/>
                <a:gd name="connsiteX3" fmla="*/ 231441 w 305811"/>
                <a:gd name="connsiteY3" fmla="*/ 5432 h 45852"/>
                <a:gd name="connsiteX4" fmla="*/ 305811 w 305811"/>
                <a:gd name="connsiteY4" fmla="*/ 45852 h 45852"/>
                <a:gd name="connsiteX0" fmla="*/ 0 w 305811"/>
                <a:gd name="connsiteY0" fmla="*/ 21793 h 50306"/>
                <a:gd name="connsiteX1" fmla="*/ 94265 w 305811"/>
                <a:gd name="connsiteY1" fmla="*/ 2007 h 50306"/>
                <a:gd name="connsiteX2" fmla="*/ 150390 w 305811"/>
                <a:gd name="connsiteY2" fmla="*/ 42308 h 50306"/>
                <a:gd name="connsiteX3" fmla="*/ 231441 w 305811"/>
                <a:gd name="connsiteY3" fmla="*/ 9886 h 50306"/>
                <a:gd name="connsiteX4" fmla="*/ 305811 w 305811"/>
                <a:gd name="connsiteY4" fmla="*/ 50306 h 50306"/>
                <a:gd name="connsiteX0" fmla="*/ 0 w 305811"/>
                <a:gd name="connsiteY0" fmla="*/ 21793 h 50306"/>
                <a:gd name="connsiteX1" fmla="*/ 94265 w 305811"/>
                <a:gd name="connsiteY1" fmla="*/ 2007 h 50306"/>
                <a:gd name="connsiteX2" fmla="*/ 150390 w 305811"/>
                <a:gd name="connsiteY2" fmla="*/ 42308 h 50306"/>
                <a:gd name="connsiteX3" fmla="*/ 239763 w 305811"/>
                <a:gd name="connsiteY3" fmla="*/ 361 h 50306"/>
                <a:gd name="connsiteX4" fmla="*/ 305811 w 305811"/>
                <a:gd name="connsiteY4" fmla="*/ 50306 h 5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11" h="50306">
                  <a:moveTo>
                    <a:pt x="0" y="21793"/>
                  </a:moveTo>
                  <a:cubicBezTo>
                    <a:pt x="1381" y="21274"/>
                    <a:pt x="77983" y="-7762"/>
                    <a:pt x="94265" y="2007"/>
                  </a:cubicBezTo>
                  <a:cubicBezTo>
                    <a:pt x="110547" y="11776"/>
                    <a:pt x="126140" y="42582"/>
                    <a:pt x="150390" y="42308"/>
                  </a:cubicBezTo>
                  <a:cubicBezTo>
                    <a:pt x="174640" y="42034"/>
                    <a:pt x="213860" y="-972"/>
                    <a:pt x="239763" y="361"/>
                  </a:cubicBezTo>
                  <a:cubicBezTo>
                    <a:pt x="265666" y="1694"/>
                    <a:pt x="289203" y="14811"/>
                    <a:pt x="305811" y="50306"/>
                  </a:cubicBezTo>
                </a:path>
              </a:pathLst>
            </a:custGeom>
            <a:ln w="28575">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chemeClr val="tx1"/>
                </a:solidFill>
                <a:effectLst>
                  <a:outerShdw blurRad="38100" dist="38100" dir="2700000" algn="tl">
                    <a:srgbClr val="000000">
                      <a:alpha val="43137"/>
                    </a:srgbClr>
                  </a:outerShdw>
                </a:effectLst>
              </a:endParaRPr>
            </a:p>
          </p:txBody>
        </p:sp>
      </p:grpSp>
      <p:grpSp>
        <p:nvGrpSpPr>
          <p:cNvPr id="98" name="Groupe 97"/>
          <p:cNvGrpSpPr/>
          <p:nvPr/>
        </p:nvGrpSpPr>
        <p:grpSpPr>
          <a:xfrm>
            <a:off x="6331046" y="3446316"/>
            <a:ext cx="423802" cy="423802"/>
            <a:chOff x="2468692" y="1902847"/>
            <a:chExt cx="423802" cy="423802"/>
          </a:xfrm>
        </p:grpSpPr>
        <p:sp>
          <p:nvSpPr>
            <p:cNvPr id="99" name="Ellipse 98"/>
            <p:cNvSpPr/>
            <p:nvPr/>
          </p:nvSpPr>
          <p:spPr>
            <a:xfrm>
              <a:off x="2468692" y="1902847"/>
              <a:ext cx="423802" cy="423802"/>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100" name="Ellipse 99"/>
            <p:cNvSpPr/>
            <p:nvPr/>
          </p:nvSpPr>
          <p:spPr>
            <a:xfrm>
              <a:off x="2569099" y="2000402"/>
              <a:ext cx="86918" cy="105556"/>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101" name="Ellipse 100"/>
            <p:cNvSpPr/>
            <p:nvPr/>
          </p:nvSpPr>
          <p:spPr>
            <a:xfrm>
              <a:off x="2705827" y="2000402"/>
              <a:ext cx="86918" cy="105556"/>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102" name="Arc 101"/>
            <p:cNvSpPr/>
            <p:nvPr/>
          </p:nvSpPr>
          <p:spPr>
            <a:xfrm rot="1445128">
              <a:off x="2729681" y="1973545"/>
              <a:ext cx="74143" cy="2788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103" name="Arc 102"/>
            <p:cNvSpPr/>
            <p:nvPr/>
          </p:nvSpPr>
          <p:spPr>
            <a:xfrm rot="20154872" flipH="1">
              <a:off x="2560527" y="1973545"/>
              <a:ext cx="74143" cy="2788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104" name="Forme libre 103"/>
            <p:cNvSpPr/>
            <p:nvPr/>
          </p:nvSpPr>
          <p:spPr>
            <a:xfrm>
              <a:off x="2543738" y="2190607"/>
              <a:ext cx="262550" cy="50306"/>
            </a:xfrm>
            <a:custGeom>
              <a:avLst/>
              <a:gdLst>
                <a:gd name="connsiteX0" fmla="*/ 0 w 500184"/>
                <a:gd name="connsiteY0" fmla="*/ 0 h 179754"/>
                <a:gd name="connsiteX1" fmla="*/ 199292 w 500184"/>
                <a:gd name="connsiteY1" fmla="*/ 35169 h 179754"/>
                <a:gd name="connsiteX2" fmla="*/ 277446 w 500184"/>
                <a:gd name="connsiteY2" fmla="*/ 136769 h 179754"/>
                <a:gd name="connsiteX3" fmla="*/ 429846 w 500184"/>
                <a:gd name="connsiteY3" fmla="*/ 101600 h 179754"/>
                <a:gd name="connsiteX4" fmla="*/ 500184 w 500184"/>
                <a:gd name="connsiteY4" fmla="*/ 179754 h 179754"/>
                <a:gd name="connsiteX0" fmla="*/ 0 w 300892"/>
                <a:gd name="connsiteY0" fmla="*/ 0 h 144585"/>
                <a:gd name="connsiteX1" fmla="*/ 78154 w 300892"/>
                <a:gd name="connsiteY1" fmla="*/ 101600 h 144585"/>
                <a:gd name="connsiteX2" fmla="*/ 230554 w 300892"/>
                <a:gd name="connsiteY2" fmla="*/ 66431 h 144585"/>
                <a:gd name="connsiteX3" fmla="*/ 300892 w 300892"/>
                <a:gd name="connsiteY3" fmla="*/ 144585 h 144585"/>
                <a:gd name="connsiteX0" fmla="*/ 0 w 320430"/>
                <a:gd name="connsiteY0" fmla="*/ 0 h 89877"/>
                <a:gd name="connsiteX1" fmla="*/ 97692 w 320430"/>
                <a:gd name="connsiteY1" fmla="*/ 46892 h 89877"/>
                <a:gd name="connsiteX2" fmla="*/ 250092 w 320430"/>
                <a:gd name="connsiteY2" fmla="*/ 11723 h 89877"/>
                <a:gd name="connsiteX3" fmla="*/ 320430 w 320430"/>
                <a:gd name="connsiteY3" fmla="*/ 89877 h 89877"/>
                <a:gd name="connsiteX0" fmla="*/ 0 w 320430"/>
                <a:gd name="connsiteY0" fmla="*/ 0 h 89877"/>
                <a:gd name="connsiteX1" fmla="*/ 136769 w 320430"/>
                <a:gd name="connsiteY1" fmla="*/ 58615 h 89877"/>
                <a:gd name="connsiteX2" fmla="*/ 250092 w 320430"/>
                <a:gd name="connsiteY2" fmla="*/ 11723 h 89877"/>
                <a:gd name="connsiteX3" fmla="*/ 320430 w 320430"/>
                <a:gd name="connsiteY3" fmla="*/ 89877 h 89877"/>
                <a:gd name="connsiteX0" fmla="*/ 0 w 320430"/>
                <a:gd name="connsiteY0" fmla="*/ 0 h 89877"/>
                <a:gd name="connsiteX1" fmla="*/ 136769 w 320430"/>
                <a:gd name="connsiteY1" fmla="*/ 58615 h 89877"/>
                <a:gd name="connsiteX2" fmla="*/ 214922 w 320430"/>
                <a:gd name="connsiteY2" fmla="*/ 11723 h 89877"/>
                <a:gd name="connsiteX3" fmla="*/ 320430 w 320430"/>
                <a:gd name="connsiteY3" fmla="*/ 89877 h 89877"/>
                <a:gd name="connsiteX0" fmla="*/ 0 w 289169"/>
                <a:gd name="connsiteY0" fmla="*/ 0 h 58672"/>
                <a:gd name="connsiteX1" fmla="*/ 136769 w 289169"/>
                <a:gd name="connsiteY1" fmla="*/ 58615 h 58672"/>
                <a:gd name="connsiteX2" fmla="*/ 214922 w 289169"/>
                <a:gd name="connsiteY2" fmla="*/ 11723 h 58672"/>
                <a:gd name="connsiteX3" fmla="*/ 289169 w 289169"/>
                <a:gd name="connsiteY3" fmla="*/ 54707 h 58672"/>
                <a:gd name="connsiteX0" fmla="*/ 0 w 289169"/>
                <a:gd name="connsiteY0" fmla="*/ 0 h 58672"/>
                <a:gd name="connsiteX1" fmla="*/ 97692 w 289169"/>
                <a:gd name="connsiteY1" fmla="*/ 58615 h 58672"/>
                <a:gd name="connsiteX2" fmla="*/ 214922 w 289169"/>
                <a:gd name="connsiteY2" fmla="*/ 11723 h 58672"/>
                <a:gd name="connsiteX3" fmla="*/ 289169 w 289169"/>
                <a:gd name="connsiteY3" fmla="*/ 54707 h 58672"/>
                <a:gd name="connsiteX0" fmla="*/ 0 w 289169"/>
                <a:gd name="connsiteY0" fmla="*/ 0 h 58894"/>
                <a:gd name="connsiteX1" fmla="*/ 97692 w 289169"/>
                <a:gd name="connsiteY1" fmla="*/ 58615 h 58894"/>
                <a:gd name="connsiteX2" fmla="*/ 195384 w 289169"/>
                <a:gd name="connsiteY2" fmla="*/ 23446 h 58894"/>
                <a:gd name="connsiteX3" fmla="*/ 289169 w 289169"/>
                <a:gd name="connsiteY3" fmla="*/ 54707 h 58894"/>
                <a:gd name="connsiteX0" fmla="*/ 0 w 289169"/>
                <a:gd name="connsiteY0" fmla="*/ 15 h 58630"/>
                <a:gd name="connsiteX1" fmla="*/ 97692 w 289169"/>
                <a:gd name="connsiteY1" fmla="*/ 58630 h 58630"/>
                <a:gd name="connsiteX2" fmla="*/ 195384 w 289169"/>
                <a:gd name="connsiteY2" fmla="*/ 15 h 58630"/>
                <a:gd name="connsiteX3" fmla="*/ 289169 w 289169"/>
                <a:gd name="connsiteY3" fmla="*/ 54722 h 58630"/>
                <a:gd name="connsiteX0" fmla="*/ 1452 w 290621"/>
                <a:gd name="connsiteY0" fmla="*/ 6861 h 65479"/>
                <a:gd name="connsiteX1" fmla="*/ 9736 w 290621"/>
                <a:gd name="connsiteY1" fmla="*/ 3745 h 65479"/>
                <a:gd name="connsiteX2" fmla="*/ 99144 w 290621"/>
                <a:gd name="connsiteY2" fmla="*/ 65476 h 65479"/>
                <a:gd name="connsiteX3" fmla="*/ 196836 w 290621"/>
                <a:gd name="connsiteY3" fmla="*/ 6861 h 65479"/>
                <a:gd name="connsiteX4" fmla="*/ 290621 w 290621"/>
                <a:gd name="connsiteY4" fmla="*/ 61568 h 65479"/>
                <a:gd name="connsiteX0" fmla="*/ 0 w 289169"/>
                <a:gd name="connsiteY0" fmla="*/ 22 h 58832"/>
                <a:gd name="connsiteX1" fmla="*/ 44341 w 289169"/>
                <a:gd name="connsiteY1" fmla="*/ 18337 h 58832"/>
                <a:gd name="connsiteX2" fmla="*/ 97692 w 289169"/>
                <a:gd name="connsiteY2" fmla="*/ 58637 h 58832"/>
                <a:gd name="connsiteX3" fmla="*/ 195384 w 289169"/>
                <a:gd name="connsiteY3" fmla="*/ 22 h 58832"/>
                <a:gd name="connsiteX4" fmla="*/ 289169 w 289169"/>
                <a:gd name="connsiteY4" fmla="*/ 54729 h 58832"/>
                <a:gd name="connsiteX0" fmla="*/ 0 w 305810"/>
                <a:gd name="connsiteY0" fmla="*/ 33354 h 58826"/>
                <a:gd name="connsiteX1" fmla="*/ 60982 w 305810"/>
                <a:gd name="connsiteY1" fmla="*/ 18331 h 58826"/>
                <a:gd name="connsiteX2" fmla="*/ 114333 w 305810"/>
                <a:gd name="connsiteY2" fmla="*/ 58631 h 58826"/>
                <a:gd name="connsiteX3" fmla="*/ 212025 w 305810"/>
                <a:gd name="connsiteY3" fmla="*/ 16 h 58826"/>
                <a:gd name="connsiteX4" fmla="*/ 305810 w 305810"/>
                <a:gd name="connsiteY4" fmla="*/ 54723 h 58826"/>
                <a:gd name="connsiteX0" fmla="*/ 0 w 305810"/>
                <a:gd name="connsiteY0" fmla="*/ 33341 h 56446"/>
                <a:gd name="connsiteX1" fmla="*/ 60982 w 305810"/>
                <a:gd name="connsiteY1" fmla="*/ 18318 h 56446"/>
                <a:gd name="connsiteX2" fmla="*/ 161484 w 305810"/>
                <a:gd name="connsiteY2" fmla="*/ 56237 h 56446"/>
                <a:gd name="connsiteX3" fmla="*/ 212025 w 305810"/>
                <a:gd name="connsiteY3" fmla="*/ 3 h 56446"/>
                <a:gd name="connsiteX4" fmla="*/ 305810 w 305810"/>
                <a:gd name="connsiteY4" fmla="*/ 54710 h 56446"/>
                <a:gd name="connsiteX0" fmla="*/ 0 w 305810"/>
                <a:gd name="connsiteY0" fmla="*/ 33341 h 56446"/>
                <a:gd name="connsiteX1" fmla="*/ 60982 w 305810"/>
                <a:gd name="connsiteY1" fmla="*/ 18318 h 56446"/>
                <a:gd name="connsiteX2" fmla="*/ 161484 w 305810"/>
                <a:gd name="connsiteY2" fmla="*/ 56237 h 56446"/>
                <a:gd name="connsiteX3" fmla="*/ 250856 w 305810"/>
                <a:gd name="connsiteY3" fmla="*/ 3 h 56446"/>
                <a:gd name="connsiteX4" fmla="*/ 305810 w 305810"/>
                <a:gd name="connsiteY4" fmla="*/ 54710 h 56446"/>
                <a:gd name="connsiteX0" fmla="*/ 0 w 325226"/>
                <a:gd name="connsiteY0" fmla="*/ 33339 h 57089"/>
                <a:gd name="connsiteX1" fmla="*/ 60982 w 325226"/>
                <a:gd name="connsiteY1" fmla="*/ 18316 h 57089"/>
                <a:gd name="connsiteX2" fmla="*/ 161484 w 325226"/>
                <a:gd name="connsiteY2" fmla="*/ 56235 h 57089"/>
                <a:gd name="connsiteX3" fmla="*/ 250856 w 325226"/>
                <a:gd name="connsiteY3" fmla="*/ 1 h 57089"/>
                <a:gd name="connsiteX4" fmla="*/ 325226 w 325226"/>
                <a:gd name="connsiteY4" fmla="*/ 57089 h 57089"/>
                <a:gd name="connsiteX0" fmla="*/ 0 w 325226"/>
                <a:gd name="connsiteY0" fmla="*/ 17339 h 41089"/>
                <a:gd name="connsiteX1" fmla="*/ 60982 w 325226"/>
                <a:gd name="connsiteY1" fmla="*/ 2316 h 41089"/>
                <a:gd name="connsiteX2" fmla="*/ 161484 w 325226"/>
                <a:gd name="connsiteY2" fmla="*/ 40235 h 41089"/>
                <a:gd name="connsiteX3" fmla="*/ 231441 w 325226"/>
                <a:gd name="connsiteY3" fmla="*/ 5432 h 41089"/>
                <a:gd name="connsiteX4" fmla="*/ 325226 w 325226"/>
                <a:gd name="connsiteY4" fmla="*/ 41089 h 41089"/>
                <a:gd name="connsiteX0" fmla="*/ 0 w 297490"/>
                <a:gd name="connsiteY0" fmla="*/ 17339 h 41089"/>
                <a:gd name="connsiteX1" fmla="*/ 60982 w 297490"/>
                <a:gd name="connsiteY1" fmla="*/ 2316 h 41089"/>
                <a:gd name="connsiteX2" fmla="*/ 161484 w 297490"/>
                <a:gd name="connsiteY2" fmla="*/ 40235 h 41089"/>
                <a:gd name="connsiteX3" fmla="*/ 231441 w 297490"/>
                <a:gd name="connsiteY3" fmla="*/ 5432 h 41089"/>
                <a:gd name="connsiteX4" fmla="*/ 297490 w 297490"/>
                <a:gd name="connsiteY4" fmla="*/ 41089 h 41089"/>
                <a:gd name="connsiteX0" fmla="*/ 0 w 305811"/>
                <a:gd name="connsiteY0" fmla="*/ 17339 h 45852"/>
                <a:gd name="connsiteX1" fmla="*/ 60982 w 305811"/>
                <a:gd name="connsiteY1" fmla="*/ 2316 h 45852"/>
                <a:gd name="connsiteX2" fmla="*/ 161484 w 305811"/>
                <a:gd name="connsiteY2" fmla="*/ 40235 h 45852"/>
                <a:gd name="connsiteX3" fmla="*/ 231441 w 305811"/>
                <a:gd name="connsiteY3" fmla="*/ 5432 h 45852"/>
                <a:gd name="connsiteX4" fmla="*/ 305811 w 305811"/>
                <a:gd name="connsiteY4" fmla="*/ 45852 h 45852"/>
                <a:gd name="connsiteX0" fmla="*/ 0 w 305811"/>
                <a:gd name="connsiteY0" fmla="*/ 17339 h 45852"/>
                <a:gd name="connsiteX1" fmla="*/ 60982 w 305811"/>
                <a:gd name="connsiteY1" fmla="*/ 2316 h 45852"/>
                <a:gd name="connsiteX2" fmla="*/ 150390 w 305811"/>
                <a:gd name="connsiteY2" fmla="*/ 37854 h 45852"/>
                <a:gd name="connsiteX3" fmla="*/ 231441 w 305811"/>
                <a:gd name="connsiteY3" fmla="*/ 5432 h 45852"/>
                <a:gd name="connsiteX4" fmla="*/ 305811 w 305811"/>
                <a:gd name="connsiteY4" fmla="*/ 45852 h 45852"/>
                <a:gd name="connsiteX0" fmla="*/ 0 w 305811"/>
                <a:gd name="connsiteY0" fmla="*/ 21793 h 50306"/>
                <a:gd name="connsiteX1" fmla="*/ 94265 w 305811"/>
                <a:gd name="connsiteY1" fmla="*/ 2007 h 50306"/>
                <a:gd name="connsiteX2" fmla="*/ 150390 w 305811"/>
                <a:gd name="connsiteY2" fmla="*/ 42308 h 50306"/>
                <a:gd name="connsiteX3" fmla="*/ 231441 w 305811"/>
                <a:gd name="connsiteY3" fmla="*/ 9886 h 50306"/>
                <a:gd name="connsiteX4" fmla="*/ 305811 w 305811"/>
                <a:gd name="connsiteY4" fmla="*/ 50306 h 50306"/>
                <a:gd name="connsiteX0" fmla="*/ 0 w 305811"/>
                <a:gd name="connsiteY0" fmla="*/ 21793 h 50306"/>
                <a:gd name="connsiteX1" fmla="*/ 94265 w 305811"/>
                <a:gd name="connsiteY1" fmla="*/ 2007 h 50306"/>
                <a:gd name="connsiteX2" fmla="*/ 150390 w 305811"/>
                <a:gd name="connsiteY2" fmla="*/ 42308 h 50306"/>
                <a:gd name="connsiteX3" fmla="*/ 239763 w 305811"/>
                <a:gd name="connsiteY3" fmla="*/ 361 h 50306"/>
                <a:gd name="connsiteX4" fmla="*/ 305811 w 305811"/>
                <a:gd name="connsiteY4" fmla="*/ 50306 h 5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11" h="50306">
                  <a:moveTo>
                    <a:pt x="0" y="21793"/>
                  </a:moveTo>
                  <a:cubicBezTo>
                    <a:pt x="1381" y="21274"/>
                    <a:pt x="77983" y="-7762"/>
                    <a:pt x="94265" y="2007"/>
                  </a:cubicBezTo>
                  <a:cubicBezTo>
                    <a:pt x="110547" y="11776"/>
                    <a:pt x="126140" y="42582"/>
                    <a:pt x="150390" y="42308"/>
                  </a:cubicBezTo>
                  <a:cubicBezTo>
                    <a:pt x="174640" y="42034"/>
                    <a:pt x="213860" y="-972"/>
                    <a:pt x="239763" y="361"/>
                  </a:cubicBezTo>
                  <a:cubicBezTo>
                    <a:pt x="265666" y="1694"/>
                    <a:pt x="289203" y="14811"/>
                    <a:pt x="305811" y="50306"/>
                  </a:cubicBezTo>
                </a:path>
              </a:pathLst>
            </a:custGeom>
            <a:ln w="28575">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chemeClr val="tx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31531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500"/>
                                        <p:tgtEl>
                                          <p:spTgt spid="73"/>
                                        </p:tgtEl>
                                      </p:cBhvr>
                                    </p:animEffect>
                                    <p:anim calcmode="lin" valueType="num">
                                      <p:cBhvr>
                                        <p:cTn id="8" dur="1500" fill="hold"/>
                                        <p:tgtEl>
                                          <p:spTgt spid="73"/>
                                        </p:tgtEl>
                                        <p:attrNameLst>
                                          <p:attrName>ppt_x</p:attrName>
                                        </p:attrNameLst>
                                      </p:cBhvr>
                                      <p:tavLst>
                                        <p:tav tm="0">
                                          <p:val>
                                            <p:strVal val="#ppt_x"/>
                                          </p:val>
                                        </p:tav>
                                        <p:tav tm="100000">
                                          <p:val>
                                            <p:strVal val="#ppt_x"/>
                                          </p:val>
                                        </p:tav>
                                      </p:tavLst>
                                    </p:anim>
                                    <p:anim calcmode="lin" valueType="num">
                                      <p:cBhvr>
                                        <p:cTn id="9" dur="15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nodeType="afterEffect">
                                  <p:stCondLst>
                                    <p:cond delay="0"/>
                                  </p:stCondLst>
                                  <p:childTnLst>
                                    <p:set>
                                      <p:cBhvr>
                                        <p:cTn id="12" dur="1" fill="hold">
                                          <p:stCondLst>
                                            <p:cond delay="0"/>
                                          </p:stCondLst>
                                        </p:cTn>
                                        <p:tgtEl>
                                          <p:spTgt spid="1035"/>
                                        </p:tgtEl>
                                        <p:attrNameLst>
                                          <p:attrName>style.visibility</p:attrName>
                                        </p:attrNameLst>
                                      </p:cBhvr>
                                      <p:to>
                                        <p:strVal val="visible"/>
                                      </p:to>
                                    </p:set>
                                    <p:anim calcmode="lin" valueType="num">
                                      <p:cBhvr additive="base">
                                        <p:cTn id="13" dur="250" fill="hold"/>
                                        <p:tgtEl>
                                          <p:spTgt spid="1035"/>
                                        </p:tgtEl>
                                        <p:attrNameLst>
                                          <p:attrName>ppt_x</p:attrName>
                                        </p:attrNameLst>
                                      </p:cBhvr>
                                      <p:tavLst>
                                        <p:tav tm="0">
                                          <p:val>
                                            <p:strVal val="0-#ppt_w/2"/>
                                          </p:val>
                                        </p:tav>
                                        <p:tav tm="100000">
                                          <p:val>
                                            <p:strVal val="#ppt_x"/>
                                          </p:val>
                                        </p:tav>
                                      </p:tavLst>
                                    </p:anim>
                                    <p:anim calcmode="lin" valueType="num">
                                      <p:cBhvr additive="base">
                                        <p:cTn id="14" dur="250" fill="hold"/>
                                        <p:tgtEl>
                                          <p:spTgt spid="1035"/>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42" presetClass="path" presetSubtype="0" decel="50000" fill="hold" nodeType="afterEffect">
                                  <p:stCondLst>
                                    <p:cond delay="0"/>
                                  </p:stCondLst>
                                  <p:childTnLst>
                                    <p:animMotion origin="layout" path="M -3.05556E-6 -2.1585E-6 L -3.05556E-6 0.05366 " pathEditMode="relative" rAng="0" ptsTypes="AA">
                                      <p:cBhvr>
                                        <p:cTn id="17" dur="3000" fill="hold"/>
                                        <p:tgtEl>
                                          <p:spTgt spid="1035"/>
                                        </p:tgtEl>
                                        <p:attrNameLst>
                                          <p:attrName>ppt_x</p:attrName>
                                          <p:attrName>ppt_y</p:attrName>
                                        </p:attrNameLst>
                                      </p:cBhvr>
                                      <p:rCtr x="0" y="2683"/>
                                    </p:animMotion>
                                  </p:childTnLst>
                                </p:cTn>
                              </p:par>
                              <p:par>
                                <p:cTn id="18" presetID="2" presetClass="entr" presetSubtype="2" fill="hold" nodeType="withEffect">
                                  <p:stCondLst>
                                    <p:cond delay="0"/>
                                  </p:stCondLst>
                                  <p:childTnLst>
                                    <p:set>
                                      <p:cBhvr>
                                        <p:cTn id="19" dur="1" fill="hold">
                                          <p:stCondLst>
                                            <p:cond delay="0"/>
                                          </p:stCondLst>
                                        </p:cTn>
                                        <p:tgtEl>
                                          <p:spTgt spid="1034"/>
                                        </p:tgtEl>
                                        <p:attrNameLst>
                                          <p:attrName>style.visibility</p:attrName>
                                        </p:attrNameLst>
                                      </p:cBhvr>
                                      <p:to>
                                        <p:strVal val="visible"/>
                                      </p:to>
                                    </p:set>
                                    <p:anim calcmode="lin" valueType="num">
                                      <p:cBhvr additive="base">
                                        <p:cTn id="20" dur="250" fill="hold"/>
                                        <p:tgtEl>
                                          <p:spTgt spid="1034"/>
                                        </p:tgtEl>
                                        <p:attrNameLst>
                                          <p:attrName>ppt_x</p:attrName>
                                        </p:attrNameLst>
                                      </p:cBhvr>
                                      <p:tavLst>
                                        <p:tav tm="0">
                                          <p:val>
                                            <p:strVal val="1+#ppt_w/2"/>
                                          </p:val>
                                        </p:tav>
                                        <p:tav tm="100000">
                                          <p:val>
                                            <p:strVal val="#ppt_x"/>
                                          </p:val>
                                        </p:tav>
                                      </p:tavLst>
                                    </p:anim>
                                    <p:anim calcmode="lin" valueType="num">
                                      <p:cBhvr additive="base">
                                        <p:cTn id="21" dur="250" fill="hold"/>
                                        <p:tgtEl>
                                          <p:spTgt spid="1034"/>
                                        </p:tgtEl>
                                        <p:attrNameLst>
                                          <p:attrName>ppt_y</p:attrName>
                                        </p:attrNameLst>
                                      </p:cBhvr>
                                      <p:tavLst>
                                        <p:tav tm="0">
                                          <p:val>
                                            <p:strVal val="#ppt_y"/>
                                          </p:val>
                                        </p:tav>
                                        <p:tav tm="100000">
                                          <p:val>
                                            <p:strVal val="#ppt_y"/>
                                          </p:val>
                                        </p:tav>
                                      </p:tavLst>
                                    </p:anim>
                                  </p:childTnLst>
                                </p:cTn>
                              </p:par>
                              <p:par>
                                <p:cTn id="22" presetID="42" presetClass="path" presetSubtype="0" decel="50000" fill="hold" nodeType="withEffect">
                                  <p:stCondLst>
                                    <p:cond delay="250"/>
                                  </p:stCondLst>
                                  <p:childTnLst>
                                    <p:animMotion origin="layout" path="M -1.11111E-6 -1.16867E-6 L 0.00226 -0.06075 " pathEditMode="relative" rAng="0" ptsTypes="AA">
                                      <p:cBhvr>
                                        <p:cTn id="23" dur="3000" fill="hold"/>
                                        <p:tgtEl>
                                          <p:spTgt spid="1034"/>
                                        </p:tgtEl>
                                        <p:attrNameLst>
                                          <p:attrName>ppt_x</p:attrName>
                                          <p:attrName>ppt_y</p:attrName>
                                        </p:attrNameLst>
                                      </p:cBhvr>
                                      <p:rCtr x="104" y="-3053"/>
                                    </p:animMotion>
                                  </p:childTnLst>
                                </p:cTn>
                              </p:par>
                              <p:par>
                                <p:cTn id="24" presetID="23" presetClass="entr" presetSubtype="36" fill="hold" nodeType="withEffect">
                                  <p:stCondLst>
                                    <p:cond delay="165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strVal val="(6*min(max(#ppt_w*#ppt_h,.3),1)-7.4)/-.7*#ppt_w"/>
                                          </p:val>
                                        </p:tav>
                                        <p:tav tm="100000">
                                          <p:val>
                                            <p:strVal val="#ppt_w"/>
                                          </p:val>
                                        </p:tav>
                                      </p:tavLst>
                                    </p:anim>
                                    <p:anim calcmode="lin" valueType="num">
                                      <p:cBhvr>
                                        <p:cTn id="27" dur="500" fill="hold"/>
                                        <p:tgtEl>
                                          <p:spTgt spid="4"/>
                                        </p:tgtEl>
                                        <p:attrNameLst>
                                          <p:attrName>ppt_h</p:attrName>
                                        </p:attrNameLst>
                                      </p:cBhvr>
                                      <p:tavLst>
                                        <p:tav tm="0">
                                          <p:val>
                                            <p:strVal val="(6*min(max(#ppt_w*#ppt_h,.3),1)-7.4)/-.7*#ppt_h"/>
                                          </p:val>
                                        </p:tav>
                                        <p:tav tm="100000">
                                          <p:val>
                                            <p:strVal val="#ppt_h"/>
                                          </p:val>
                                        </p:tav>
                                      </p:tavLst>
                                    </p:anim>
                                    <p:anim calcmode="lin" valueType="num">
                                      <p:cBhvr>
                                        <p:cTn id="28" dur="500" fill="hold"/>
                                        <p:tgtEl>
                                          <p:spTgt spid="4"/>
                                        </p:tgtEl>
                                        <p:attrNameLst>
                                          <p:attrName>ppt_x</p:attrName>
                                        </p:attrNameLst>
                                      </p:cBhvr>
                                      <p:tavLst>
                                        <p:tav tm="0">
                                          <p:val>
                                            <p:fltVal val="0.5"/>
                                          </p:val>
                                        </p:tav>
                                        <p:tav tm="100000">
                                          <p:val>
                                            <p:strVal val="#ppt_x"/>
                                          </p:val>
                                        </p:tav>
                                      </p:tavLst>
                                    </p:anim>
                                    <p:anim calcmode="lin" valueType="num">
                                      <p:cBhvr>
                                        <p:cTn id="29" dur="500" fill="hold"/>
                                        <p:tgtEl>
                                          <p:spTgt spid="4"/>
                                        </p:tgtEl>
                                        <p:attrNameLst>
                                          <p:attrName>ppt_y</p:attrName>
                                        </p:attrNameLst>
                                      </p:cBhvr>
                                      <p:tavLst>
                                        <p:tav tm="0">
                                          <p:val>
                                            <p:strVal val="1+(6*min(max(#ppt_w*#ppt_h,.3),1)-7.4)/-.7*#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36" fill="hold" grpId="0" nodeType="click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p:cTn id="34" dur="250" fill="hold"/>
                                        <p:tgtEl>
                                          <p:spTgt spid="55"/>
                                        </p:tgtEl>
                                        <p:attrNameLst>
                                          <p:attrName>ppt_w</p:attrName>
                                        </p:attrNameLst>
                                      </p:cBhvr>
                                      <p:tavLst>
                                        <p:tav tm="0">
                                          <p:val>
                                            <p:strVal val="(6*min(max(#ppt_w*#ppt_h,.3),1)-7.4)/-.7*#ppt_w"/>
                                          </p:val>
                                        </p:tav>
                                        <p:tav tm="100000">
                                          <p:val>
                                            <p:strVal val="#ppt_w"/>
                                          </p:val>
                                        </p:tav>
                                      </p:tavLst>
                                    </p:anim>
                                    <p:anim calcmode="lin" valueType="num">
                                      <p:cBhvr>
                                        <p:cTn id="35" dur="250" fill="hold"/>
                                        <p:tgtEl>
                                          <p:spTgt spid="55"/>
                                        </p:tgtEl>
                                        <p:attrNameLst>
                                          <p:attrName>ppt_h</p:attrName>
                                        </p:attrNameLst>
                                      </p:cBhvr>
                                      <p:tavLst>
                                        <p:tav tm="0">
                                          <p:val>
                                            <p:strVal val="(6*min(max(#ppt_w*#ppt_h,.3),1)-7.4)/-.7*#ppt_h"/>
                                          </p:val>
                                        </p:tav>
                                        <p:tav tm="100000">
                                          <p:val>
                                            <p:strVal val="#ppt_h"/>
                                          </p:val>
                                        </p:tav>
                                      </p:tavLst>
                                    </p:anim>
                                    <p:anim calcmode="lin" valueType="num">
                                      <p:cBhvr>
                                        <p:cTn id="36" dur="250" fill="hold"/>
                                        <p:tgtEl>
                                          <p:spTgt spid="55"/>
                                        </p:tgtEl>
                                        <p:attrNameLst>
                                          <p:attrName>ppt_x</p:attrName>
                                        </p:attrNameLst>
                                      </p:cBhvr>
                                      <p:tavLst>
                                        <p:tav tm="0">
                                          <p:val>
                                            <p:fltVal val="0.5"/>
                                          </p:val>
                                        </p:tav>
                                        <p:tav tm="100000">
                                          <p:val>
                                            <p:strVal val="#ppt_x"/>
                                          </p:val>
                                        </p:tav>
                                      </p:tavLst>
                                    </p:anim>
                                    <p:anim calcmode="lin" valueType="num">
                                      <p:cBhvr>
                                        <p:cTn id="37" dur="250" fill="hold"/>
                                        <p:tgtEl>
                                          <p:spTgt spid="55"/>
                                        </p:tgtEl>
                                        <p:attrNameLst>
                                          <p:attrName>ppt_y</p:attrName>
                                        </p:attrNameLst>
                                      </p:cBhvr>
                                      <p:tavLst>
                                        <p:tav tm="0">
                                          <p:val>
                                            <p:strVal val="1+(6*min(max(#ppt_w*#ppt_h,.3),1)-7.4)/-.7*#ppt_h/2"/>
                                          </p:val>
                                        </p:tav>
                                        <p:tav tm="100000">
                                          <p:val>
                                            <p:strVal val="#ppt_y"/>
                                          </p:val>
                                        </p:tav>
                                      </p:tavLst>
                                    </p:anim>
                                  </p:childTnLst>
                                </p:cTn>
                              </p:par>
                              <p:par>
                                <p:cTn id="38" presetID="42" presetClass="path" presetSubtype="0" decel="50000" autoRev="1" fill="hold" grpId="1" nodeType="withEffect">
                                  <p:stCondLst>
                                    <p:cond delay="250"/>
                                  </p:stCondLst>
                                  <p:childTnLst>
                                    <p:animMotion origin="layout" path="M 1.38889E-6 -4.4095E-7 L 0.00121 -0.06506 " pathEditMode="relative" rAng="0" ptsTypes="AA">
                                      <p:cBhvr>
                                        <p:cTn id="39" dur="3000" fill="hold"/>
                                        <p:tgtEl>
                                          <p:spTgt spid="55"/>
                                        </p:tgtEl>
                                        <p:attrNameLst>
                                          <p:attrName>ppt_x</p:attrName>
                                          <p:attrName>ppt_y</p:attrName>
                                        </p:attrNameLst>
                                      </p:cBhvr>
                                      <p:rCtr x="52" y="-3269"/>
                                    </p:animMotion>
                                  </p:childTnLst>
                                </p:cTn>
                              </p:par>
                              <p:par>
                                <p:cTn id="40" presetID="23" presetClass="entr" presetSubtype="36" fill="hold" grpId="0" nodeType="withEffect">
                                  <p:stCondLst>
                                    <p:cond delay="250"/>
                                  </p:stCondLst>
                                  <p:childTnLst>
                                    <p:set>
                                      <p:cBhvr>
                                        <p:cTn id="41" dur="1" fill="hold">
                                          <p:stCondLst>
                                            <p:cond delay="0"/>
                                          </p:stCondLst>
                                        </p:cTn>
                                        <p:tgtEl>
                                          <p:spTgt spid="56"/>
                                        </p:tgtEl>
                                        <p:attrNameLst>
                                          <p:attrName>style.visibility</p:attrName>
                                        </p:attrNameLst>
                                      </p:cBhvr>
                                      <p:to>
                                        <p:strVal val="visible"/>
                                      </p:to>
                                    </p:set>
                                    <p:anim calcmode="lin" valueType="num">
                                      <p:cBhvr>
                                        <p:cTn id="42" dur="250" fill="hold"/>
                                        <p:tgtEl>
                                          <p:spTgt spid="56"/>
                                        </p:tgtEl>
                                        <p:attrNameLst>
                                          <p:attrName>ppt_w</p:attrName>
                                        </p:attrNameLst>
                                      </p:cBhvr>
                                      <p:tavLst>
                                        <p:tav tm="0">
                                          <p:val>
                                            <p:strVal val="(6*min(max(#ppt_w*#ppt_h,.3),1)-7.4)/-.7*#ppt_w"/>
                                          </p:val>
                                        </p:tav>
                                        <p:tav tm="100000">
                                          <p:val>
                                            <p:strVal val="#ppt_w"/>
                                          </p:val>
                                        </p:tav>
                                      </p:tavLst>
                                    </p:anim>
                                    <p:anim calcmode="lin" valueType="num">
                                      <p:cBhvr>
                                        <p:cTn id="43" dur="250" fill="hold"/>
                                        <p:tgtEl>
                                          <p:spTgt spid="56"/>
                                        </p:tgtEl>
                                        <p:attrNameLst>
                                          <p:attrName>ppt_h</p:attrName>
                                        </p:attrNameLst>
                                      </p:cBhvr>
                                      <p:tavLst>
                                        <p:tav tm="0">
                                          <p:val>
                                            <p:strVal val="(6*min(max(#ppt_w*#ppt_h,.3),1)-7.4)/-.7*#ppt_h"/>
                                          </p:val>
                                        </p:tav>
                                        <p:tav tm="100000">
                                          <p:val>
                                            <p:strVal val="#ppt_h"/>
                                          </p:val>
                                        </p:tav>
                                      </p:tavLst>
                                    </p:anim>
                                    <p:anim calcmode="lin" valueType="num">
                                      <p:cBhvr>
                                        <p:cTn id="44" dur="250" fill="hold"/>
                                        <p:tgtEl>
                                          <p:spTgt spid="56"/>
                                        </p:tgtEl>
                                        <p:attrNameLst>
                                          <p:attrName>ppt_x</p:attrName>
                                        </p:attrNameLst>
                                      </p:cBhvr>
                                      <p:tavLst>
                                        <p:tav tm="0">
                                          <p:val>
                                            <p:fltVal val="0.5"/>
                                          </p:val>
                                        </p:tav>
                                        <p:tav tm="100000">
                                          <p:val>
                                            <p:strVal val="#ppt_x"/>
                                          </p:val>
                                        </p:tav>
                                      </p:tavLst>
                                    </p:anim>
                                    <p:anim calcmode="lin" valueType="num">
                                      <p:cBhvr>
                                        <p:cTn id="45" dur="250" fill="hold"/>
                                        <p:tgtEl>
                                          <p:spTgt spid="56"/>
                                        </p:tgtEl>
                                        <p:attrNameLst>
                                          <p:attrName>ppt_y</p:attrName>
                                        </p:attrNameLst>
                                      </p:cBhvr>
                                      <p:tavLst>
                                        <p:tav tm="0">
                                          <p:val>
                                            <p:strVal val="1+(6*min(max(#ppt_w*#ppt_h,.3),1)-7.4)/-.7*#ppt_h/2"/>
                                          </p:val>
                                        </p:tav>
                                        <p:tav tm="100000">
                                          <p:val>
                                            <p:strVal val="#ppt_y"/>
                                          </p:val>
                                        </p:tav>
                                      </p:tavLst>
                                    </p:anim>
                                  </p:childTnLst>
                                </p:cTn>
                              </p:par>
                              <p:par>
                                <p:cTn id="46" presetID="42" presetClass="path" presetSubtype="0" decel="50000" autoRev="1" fill="hold" grpId="1" nodeType="withEffect">
                                  <p:stCondLst>
                                    <p:cond delay="500"/>
                                  </p:stCondLst>
                                  <p:childTnLst>
                                    <p:animMotion origin="layout" path="M 4.44444E-6 4.81961E-6 L 4.44444E-6 0.06382 " pathEditMode="relative" rAng="0" ptsTypes="AA">
                                      <p:cBhvr>
                                        <p:cTn id="47" dur="3000" fill="hold"/>
                                        <p:tgtEl>
                                          <p:spTgt spid="56"/>
                                        </p:tgtEl>
                                        <p:attrNameLst>
                                          <p:attrName>ppt_x</p:attrName>
                                          <p:attrName>ppt_y</p:attrName>
                                        </p:attrNameLst>
                                      </p:cBhvr>
                                      <p:rCtr x="0" y="3176"/>
                                    </p:animMotion>
                                  </p:childTnLst>
                                </p:cTn>
                              </p:par>
                              <p:par>
                                <p:cTn id="48" presetID="23" presetClass="entr" presetSubtype="36" fill="hold" grpId="0" nodeType="withEffect">
                                  <p:stCondLst>
                                    <p:cond delay="500"/>
                                  </p:stCondLst>
                                  <p:childTnLst>
                                    <p:set>
                                      <p:cBhvr>
                                        <p:cTn id="49" dur="1" fill="hold">
                                          <p:stCondLst>
                                            <p:cond delay="0"/>
                                          </p:stCondLst>
                                        </p:cTn>
                                        <p:tgtEl>
                                          <p:spTgt spid="58"/>
                                        </p:tgtEl>
                                        <p:attrNameLst>
                                          <p:attrName>style.visibility</p:attrName>
                                        </p:attrNameLst>
                                      </p:cBhvr>
                                      <p:to>
                                        <p:strVal val="visible"/>
                                      </p:to>
                                    </p:set>
                                    <p:anim calcmode="lin" valueType="num">
                                      <p:cBhvr>
                                        <p:cTn id="50" dur="250" fill="hold"/>
                                        <p:tgtEl>
                                          <p:spTgt spid="58"/>
                                        </p:tgtEl>
                                        <p:attrNameLst>
                                          <p:attrName>ppt_w</p:attrName>
                                        </p:attrNameLst>
                                      </p:cBhvr>
                                      <p:tavLst>
                                        <p:tav tm="0">
                                          <p:val>
                                            <p:strVal val="(6*min(max(#ppt_w*#ppt_h,.3),1)-7.4)/-.7*#ppt_w"/>
                                          </p:val>
                                        </p:tav>
                                        <p:tav tm="100000">
                                          <p:val>
                                            <p:strVal val="#ppt_w"/>
                                          </p:val>
                                        </p:tav>
                                      </p:tavLst>
                                    </p:anim>
                                    <p:anim calcmode="lin" valueType="num">
                                      <p:cBhvr>
                                        <p:cTn id="51" dur="250" fill="hold"/>
                                        <p:tgtEl>
                                          <p:spTgt spid="58"/>
                                        </p:tgtEl>
                                        <p:attrNameLst>
                                          <p:attrName>ppt_h</p:attrName>
                                        </p:attrNameLst>
                                      </p:cBhvr>
                                      <p:tavLst>
                                        <p:tav tm="0">
                                          <p:val>
                                            <p:strVal val="(6*min(max(#ppt_w*#ppt_h,.3),1)-7.4)/-.7*#ppt_h"/>
                                          </p:val>
                                        </p:tav>
                                        <p:tav tm="100000">
                                          <p:val>
                                            <p:strVal val="#ppt_h"/>
                                          </p:val>
                                        </p:tav>
                                      </p:tavLst>
                                    </p:anim>
                                    <p:anim calcmode="lin" valueType="num">
                                      <p:cBhvr>
                                        <p:cTn id="52" dur="250" fill="hold"/>
                                        <p:tgtEl>
                                          <p:spTgt spid="58"/>
                                        </p:tgtEl>
                                        <p:attrNameLst>
                                          <p:attrName>ppt_x</p:attrName>
                                        </p:attrNameLst>
                                      </p:cBhvr>
                                      <p:tavLst>
                                        <p:tav tm="0">
                                          <p:val>
                                            <p:fltVal val="0.5"/>
                                          </p:val>
                                        </p:tav>
                                        <p:tav tm="100000">
                                          <p:val>
                                            <p:strVal val="#ppt_x"/>
                                          </p:val>
                                        </p:tav>
                                      </p:tavLst>
                                    </p:anim>
                                    <p:anim calcmode="lin" valueType="num">
                                      <p:cBhvr>
                                        <p:cTn id="53" dur="250" fill="hold"/>
                                        <p:tgtEl>
                                          <p:spTgt spid="58"/>
                                        </p:tgtEl>
                                        <p:attrNameLst>
                                          <p:attrName>ppt_y</p:attrName>
                                        </p:attrNameLst>
                                      </p:cBhvr>
                                      <p:tavLst>
                                        <p:tav tm="0">
                                          <p:val>
                                            <p:strVal val="1+(6*min(max(#ppt_w*#ppt_h,.3),1)-7.4)/-.7*#ppt_h/2"/>
                                          </p:val>
                                        </p:tav>
                                        <p:tav tm="100000">
                                          <p:val>
                                            <p:strVal val="#ppt_y"/>
                                          </p:val>
                                        </p:tav>
                                      </p:tavLst>
                                    </p:anim>
                                  </p:childTnLst>
                                </p:cTn>
                              </p:par>
                              <p:par>
                                <p:cTn id="54" presetID="42" presetClass="path" presetSubtype="0" decel="50000" autoRev="1" fill="hold" grpId="1" nodeType="withEffect">
                                  <p:stCondLst>
                                    <p:cond delay="750"/>
                                  </p:stCondLst>
                                  <p:childTnLst>
                                    <p:animMotion origin="layout" path="M 1.38889E-6 -3.45359E-6 L -0.0191 -0.06506 " pathEditMode="relative" rAng="0" ptsTypes="AA">
                                      <p:cBhvr>
                                        <p:cTn id="55" dur="3000" fill="hold"/>
                                        <p:tgtEl>
                                          <p:spTgt spid="58"/>
                                        </p:tgtEl>
                                        <p:attrNameLst>
                                          <p:attrName>ppt_x</p:attrName>
                                          <p:attrName>ppt_y</p:attrName>
                                        </p:attrNameLst>
                                      </p:cBhvr>
                                      <p:rCtr x="-955" y="-3269"/>
                                    </p:animMotion>
                                  </p:childTnLst>
                                </p:cTn>
                              </p:par>
                              <p:par>
                                <p:cTn id="56" presetID="23" presetClass="entr" presetSubtype="36" fill="hold" grpId="0" nodeType="withEffect">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cBhvr>
                                        <p:cTn id="58" dur="250" fill="hold"/>
                                        <p:tgtEl>
                                          <p:spTgt spid="57"/>
                                        </p:tgtEl>
                                        <p:attrNameLst>
                                          <p:attrName>ppt_w</p:attrName>
                                        </p:attrNameLst>
                                      </p:cBhvr>
                                      <p:tavLst>
                                        <p:tav tm="0">
                                          <p:val>
                                            <p:strVal val="(6*min(max(#ppt_w*#ppt_h,.3),1)-7.4)/-.7*#ppt_w"/>
                                          </p:val>
                                        </p:tav>
                                        <p:tav tm="100000">
                                          <p:val>
                                            <p:strVal val="#ppt_w"/>
                                          </p:val>
                                        </p:tav>
                                      </p:tavLst>
                                    </p:anim>
                                    <p:anim calcmode="lin" valueType="num">
                                      <p:cBhvr>
                                        <p:cTn id="59" dur="250" fill="hold"/>
                                        <p:tgtEl>
                                          <p:spTgt spid="57"/>
                                        </p:tgtEl>
                                        <p:attrNameLst>
                                          <p:attrName>ppt_h</p:attrName>
                                        </p:attrNameLst>
                                      </p:cBhvr>
                                      <p:tavLst>
                                        <p:tav tm="0">
                                          <p:val>
                                            <p:strVal val="(6*min(max(#ppt_w*#ppt_h,.3),1)-7.4)/-.7*#ppt_h"/>
                                          </p:val>
                                        </p:tav>
                                        <p:tav tm="100000">
                                          <p:val>
                                            <p:strVal val="#ppt_h"/>
                                          </p:val>
                                        </p:tav>
                                      </p:tavLst>
                                    </p:anim>
                                    <p:anim calcmode="lin" valueType="num">
                                      <p:cBhvr>
                                        <p:cTn id="60" dur="250" fill="hold"/>
                                        <p:tgtEl>
                                          <p:spTgt spid="57"/>
                                        </p:tgtEl>
                                        <p:attrNameLst>
                                          <p:attrName>ppt_x</p:attrName>
                                        </p:attrNameLst>
                                      </p:cBhvr>
                                      <p:tavLst>
                                        <p:tav tm="0">
                                          <p:val>
                                            <p:fltVal val="0.5"/>
                                          </p:val>
                                        </p:tav>
                                        <p:tav tm="100000">
                                          <p:val>
                                            <p:strVal val="#ppt_x"/>
                                          </p:val>
                                        </p:tav>
                                      </p:tavLst>
                                    </p:anim>
                                    <p:anim calcmode="lin" valueType="num">
                                      <p:cBhvr>
                                        <p:cTn id="61" dur="250" fill="hold"/>
                                        <p:tgtEl>
                                          <p:spTgt spid="57"/>
                                        </p:tgtEl>
                                        <p:attrNameLst>
                                          <p:attrName>ppt_y</p:attrName>
                                        </p:attrNameLst>
                                      </p:cBhvr>
                                      <p:tavLst>
                                        <p:tav tm="0">
                                          <p:val>
                                            <p:strVal val="1+(6*min(max(#ppt_w*#ppt_h,.3),1)-7.4)/-.7*#ppt_h/2"/>
                                          </p:val>
                                        </p:tav>
                                        <p:tav tm="100000">
                                          <p:val>
                                            <p:strVal val="#ppt_y"/>
                                          </p:val>
                                        </p:tav>
                                      </p:tavLst>
                                    </p:anim>
                                  </p:childTnLst>
                                </p:cTn>
                              </p:par>
                              <p:par>
                                <p:cTn id="62" presetID="42" presetClass="path" presetSubtype="0" decel="50000" autoRev="1" fill="hold" grpId="1" nodeType="withEffect">
                                  <p:stCondLst>
                                    <p:cond delay="250"/>
                                  </p:stCondLst>
                                  <p:childTnLst>
                                    <p:animMotion origin="layout" path="M -4.72222E-6 -7.5239E-7 L 0.02032 -0.07555 " pathEditMode="relative" rAng="0" ptsTypes="AA">
                                      <p:cBhvr>
                                        <p:cTn id="63" dur="3000" fill="hold"/>
                                        <p:tgtEl>
                                          <p:spTgt spid="57"/>
                                        </p:tgtEl>
                                        <p:attrNameLst>
                                          <p:attrName>ppt_x</p:attrName>
                                          <p:attrName>ppt_y</p:attrName>
                                        </p:attrNameLst>
                                      </p:cBhvr>
                                      <p:rCtr x="1007" y="-3793"/>
                                    </p:animMotion>
                                  </p:childTnLst>
                                </p:cTn>
                              </p:par>
                              <p:par>
                                <p:cTn id="64" presetID="23" presetClass="entr" presetSubtype="36" fill="hold" grpId="0" nodeType="withEffect">
                                  <p:stCondLst>
                                    <p:cond delay="5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250" fill="hold"/>
                                        <p:tgtEl>
                                          <p:spTgt spid="25"/>
                                        </p:tgtEl>
                                        <p:attrNameLst>
                                          <p:attrName>ppt_w</p:attrName>
                                        </p:attrNameLst>
                                      </p:cBhvr>
                                      <p:tavLst>
                                        <p:tav tm="0">
                                          <p:val>
                                            <p:strVal val="(6*min(max(#ppt_w*#ppt_h,.3),1)-7.4)/-.7*#ppt_w"/>
                                          </p:val>
                                        </p:tav>
                                        <p:tav tm="100000">
                                          <p:val>
                                            <p:strVal val="#ppt_w"/>
                                          </p:val>
                                        </p:tav>
                                      </p:tavLst>
                                    </p:anim>
                                    <p:anim calcmode="lin" valueType="num">
                                      <p:cBhvr>
                                        <p:cTn id="67" dur="250" fill="hold"/>
                                        <p:tgtEl>
                                          <p:spTgt spid="25"/>
                                        </p:tgtEl>
                                        <p:attrNameLst>
                                          <p:attrName>ppt_h</p:attrName>
                                        </p:attrNameLst>
                                      </p:cBhvr>
                                      <p:tavLst>
                                        <p:tav tm="0">
                                          <p:val>
                                            <p:strVal val="(6*min(max(#ppt_w*#ppt_h,.3),1)-7.4)/-.7*#ppt_h"/>
                                          </p:val>
                                        </p:tav>
                                        <p:tav tm="100000">
                                          <p:val>
                                            <p:strVal val="#ppt_h"/>
                                          </p:val>
                                        </p:tav>
                                      </p:tavLst>
                                    </p:anim>
                                    <p:anim calcmode="lin" valueType="num">
                                      <p:cBhvr>
                                        <p:cTn id="68" dur="250" fill="hold"/>
                                        <p:tgtEl>
                                          <p:spTgt spid="25"/>
                                        </p:tgtEl>
                                        <p:attrNameLst>
                                          <p:attrName>ppt_x</p:attrName>
                                        </p:attrNameLst>
                                      </p:cBhvr>
                                      <p:tavLst>
                                        <p:tav tm="0">
                                          <p:val>
                                            <p:fltVal val="0.5"/>
                                          </p:val>
                                        </p:tav>
                                        <p:tav tm="100000">
                                          <p:val>
                                            <p:strVal val="#ppt_x"/>
                                          </p:val>
                                        </p:tav>
                                      </p:tavLst>
                                    </p:anim>
                                    <p:anim calcmode="lin" valueType="num">
                                      <p:cBhvr>
                                        <p:cTn id="69" dur="250" fill="hold"/>
                                        <p:tgtEl>
                                          <p:spTgt spid="25"/>
                                        </p:tgtEl>
                                        <p:attrNameLst>
                                          <p:attrName>ppt_y</p:attrName>
                                        </p:attrNameLst>
                                      </p:cBhvr>
                                      <p:tavLst>
                                        <p:tav tm="0">
                                          <p:val>
                                            <p:strVal val="1+(6*min(max(#ppt_w*#ppt_h,.3),1)-7.4)/-.7*#ppt_h/2"/>
                                          </p:val>
                                        </p:tav>
                                        <p:tav tm="100000">
                                          <p:val>
                                            <p:strVal val="#ppt_y"/>
                                          </p:val>
                                        </p:tav>
                                      </p:tavLst>
                                    </p:anim>
                                  </p:childTnLst>
                                </p:cTn>
                              </p:par>
                              <p:par>
                                <p:cTn id="70" presetID="42" presetClass="path" presetSubtype="0" decel="50000" autoRev="1" fill="hold" grpId="1" nodeType="withEffect">
                                  <p:stCondLst>
                                    <p:cond delay="750"/>
                                  </p:stCondLst>
                                  <p:childTnLst>
                                    <p:animMotion origin="layout" path="M -2.77778E-7 -2.57478E-6 L 0.02969 -0.0148 " pathEditMode="relative" rAng="0" ptsTypes="AA">
                                      <p:cBhvr>
                                        <p:cTn id="71" dur="3000" fill="hold"/>
                                        <p:tgtEl>
                                          <p:spTgt spid="25"/>
                                        </p:tgtEl>
                                        <p:attrNameLst>
                                          <p:attrName>ppt_x</p:attrName>
                                          <p:attrName>ppt_y</p:attrName>
                                        </p:attrNameLst>
                                      </p:cBhvr>
                                      <p:rCtr x="1476" y="-740"/>
                                    </p:animMotion>
                                  </p:childTnLst>
                                </p:cTn>
                              </p:par>
                              <p:par>
                                <p:cTn id="72" presetID="53" presetClass="entr" presetSubtype="16" fill="hold" nodeType="withEffect">
                                  <p:stCondLst>
                                    <p:cond delay="1450"/>
                                  </p:stCondLst>
                                  <p:childTnLst>
                                    <p:set>
                                      <p:cBhvr>
                                        <p:cTn id="73" dur="1" fill="hold">
                                          <p:stCondLst>
                                            <p:cond delay="0"/>
                                          </p:stCondLst>
                                        </p:cTn>
                                        <p:tgtEl>
                                          <p:spTgt spid="38"/>
                                        </p:tgtEl>
                                        <p:attrNameLst>
                                          <p:attrName>style.visibility</p:attrName>
                                        </p:attrNameLst>
                                      </p:cBhvr>
                                      <p:to>
                                        <p:strVal val="visible"/>
                                      </p:to>
                                    </p:set>
                                    <p:anim calcmode="lin" valueType="num">
                                      <p:cBhvr>
                                        <p:cTn id="74" dur="1000" fill="hold"/>
                                        <p:tgtEl>
                                          <p:spTgt spid="38"/>
                                        </p:tgtEl>
                                        <p:attrNameLst>
                                          <p:attrName>ppt_w</p:attrName>
                                        </p:attrNameLst>
                                      </p:cBhvr>
                                      <p:tavLst>
                                        <p:tav tm="0">
                                          <p:val>
                                            <p:fltVal val="0"/>
                                          </p:val>
                                        </p:tav>
                                        <p:tav tm="100000">
                                          <p:val>
                                            <p:strVal val="#ppt_w"/>
                                          </p:val>
                                        </p:tav>
                                      </p:tavLst>
                                    </p:anim>
                                    <p:anim calcmode="lin" valueType="num">
                                      <p:cBhvr>
                                        <p:cTn id="75" dur="1000" fill="hold"/>
                                        <p:tgtEl>
                                          <p:spTgt spid="38"/>
                                        </p:tgtEl>
                                        <p:attrNameLst>
                                          <p:attrName>ppt_h</p:attrName>
                                        </p:attrNameLst>
                                      </p:cBhvr>
                                      <p:tavLst>
                                        <p:tav tm="0">
                                          <p:val>
                                            <p:fltVal val="0"/>
                                          </p:val>
                                        </p:tav>
                                        <p:tav tm="100000">
                                          <p:val>
                                            <p:strVal val="#ppt_h"/>
                                          </p:val>
                                        </p:tav>
                                      </p:tavLst>
                                    </p:anim>
                                    <p:animEffect transition="in" filter="fade">
                                      <p:cBhvr>
                                        <p:cTn id="76" dur="1000"/>
                                        <p:tgtEl>
                                          <p:spTgt spid="38"/>
                                        </p:tgtEl>
                                      </p:cBhvr>
                                    </p:animEffect>
                                  </p:childTnLst>
                                </p:cTn>
                              </p:par>
                              <p:par>
                                <p:cTn id="77" presetID="6" presetClass="emph" presetSubtype="0" repeatCount="4000" autoRev="1" fill="hold" nodeType="withEffect">
                                  <p:stCondLst>
                                    <p:cond delay="2450"/>
                                  </p:stCondLst>
                                  <p:childTnLst>
                                    <p:animScale>
                                      <p:cBhvr>
                                        <p:cTn id="78" dur="1000" fill="hold"/>
                                        <p:tgtEl>
                                          <p:spTgt spid="38"/>
                                        </p:tgtEl>
                                      </p:cBhvr>
                                      <p:by x="110000" y="110000"/>
                                    </p:animScale>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nodeType="clickEffect">
                                  <p:stCondLst>
                                    <p:cond delay="0"/>
                                  </p:stCondLst>
                                  <p:childTnLst>
                                    <p:set>
                                      <p:cBhvr>
                                        <p:cTn id="82" dur="1" fill="hold">
                                          <p:stCondLst>
                                            <p:cond delay="0"/>
                                          </p:stCondLst>
                                        </p:cTn>
                                        <p:tgtEl>
                                          <p:spTgt spid="1032"/>
                                        </p:tgtEl>
                                        <p:attrNameLst>
                                          <p:attrName>style.visibility</p:attrName>
                                        </p:attrNameLst>
                                      </p:cBhvr>
                                      <p:to>
                                        <p:strVal val="visible"/>
                                      </p:to>
                                    </p:set>
                                    <p:anim calcmode="lin" valueType="num">
                                      <p:cBhvr additive="base">
                                        <p:cTn id="83" dur="250" fill="hold"/>
                                        <p:tgtEl>
                                          <p:spTgt spid="1032"/>
                                        </p:tgtEl>
                                        <p:attrNameLst>
                                          <p:attrName>ppt_x</p:attrName>
                                        </p:attrNameLst>
                                      </p:cBhvr>
                                      <p:tavLst>
                                        <p:tav tm="0">
                                          <p:val>
                                            <p:strVal val="0-#ppt_w/2"/>
                                          </p:val>
                                        </p:tav>
                                        <p:tav tm="100000">
                                          <p:val>
                                            <p:strVal val="#ppt_x"/>
                                          </p:val>
                                        </p:tav>
                                      </p:tavLst>
                                    </p:anim>
                                    <p:anim calcmode="lin" valueType="num">
                                      <p:cBhvr additive="base">
                                        <p:cTn id="84" dur="250" fill="hold"/>
                                        <p:tgtEl>
                                          <p:spTgt spid="1032"/>
                                        </p:tgtEl>
                                        <p:attrNameLst>
                                          <p:attrName>ppt_y</p:attrName>
                                        </p:attrNameLst>
                                      </p:cBhvr>
                                      <p:tavLst>
                                        <p:tav tm="0">
                                          <p:val>
                                            <p:strVal val="#ppt_y"/>
                                          </p:val>
                                        </p:tav>
                                        <p:tav tm="100000">
                                          <p:val>
                                            <p:strVal val="#ppt_y"/>
                                          </p:val>
                                        </p:tav>
                                      </p:tavLst>
                                    </p:anim>
                                  </p:childTnLst>
                                </p:cTn>
                              </p:par>
                            </p:childTnLst>
                          </p:cTn>
                        </p:par>
                        <p:par>
                          <p:cTn id="85" fill="hold">
                            <p:stCondLst>
                              <p:cond delay="250"/>
                            </p:stCondLst>
                            <p:childTnLst>
                              <p:par>
                                <p:cTn id="86" presetID="42" presetClass="path" presetSubtype="0" accel="43000" decel="46000" autoRev="1" fill="hold" nodeType="afterEffect">
                                  <p:stCondLst>
                                    <p:cond delay="0"/>
                                  </p:stCondLst>
                                  <p:childTnLst>
                                    <p:animMotion origin="layout" path="M 1.11111E-6 -1.51095E-6 L 0.02969 0.0515 " pathEditMode="relative" rAng="0" ptsTypes="AA">
                                      <p:cBhvr>
                                        <p:cTn id="87" dur="2500" fill="hold"/>
                                        <p:tgtEl>
                                          <p:spTgt spid="1032"/>
                                        </p:tgtEl>
                                        <p:attrNameLst>
                                          <p:attrName>ppt_x</p:attrName>
                                          <p:attrName>ppt_y</p:attrName>
                                        </p:attrNameLst>
                                      </p:cBhvr>
                                      <p:rCtr x="1476" y="2559"/>
                                    </p:animMotion>
                                  </p:childTnLst>
                                </p:cTn>
                              </p:par>
                              <p:par>
                                <p:cTn id="88" presetID="2" presetClass="entr" presetSubtype="2" fill="hold" nodeType="withEffect">
                                  <p:stCondLst>
                                    <p:cond delay="0"/>
                                  </p:stCondLst>
                                  <p:childTnLst>
                                    <p:set>
                                      <p:cBhvr>
                                        <p:cTn id="89" dur="1" fill="hold">
                                          <p:stCondLst>
                                            <p:cond delay="0"/>
                                          </p:stCondLst>
                                        </p:cTn>
                                        <p:tgtEl>
                                          <p:spTgt spid="1033"/>
                                        </p:tgtEl>
                                        <p:attrNameLst>
                                          <p:attrName>style.visibility</p:attrName>
                                        </p:attrNameLst>
                                      </p:cBhvr>
                                      <p:to>
                                        <p:strVal val="visible"/>
                                      </p:to>
                                    </p:set>
                                    <p:anim calcmode="lin" valueType="num">
                                      <p:cBhvr additive="base">
                                        <p:cTn id="90" dur="250" fill="hold"/>
                                        <p:tgtEl>
                                          <p:spTgt spid="1033"/>
                                        </p:tgtEl>
                                        <p:attrNameLst>
                                          <p:attrName>ppt_x</p:attrName>
                                        </p:attrNameLst>
                                      </p:cBhvr>
                                      <p:tavLst>
                                        <p:tav tm="0">
                                          <p:val>
                                            <p:strVal val="1+#ppt_w/2"/>
                                          </p:val>
                                        </p:tav>
                                        <p:tav tm="100000">
                                          <p:val>
                                            <p:strVal val="#ppt_x"/>
                                          </p:val>
                                        </p:tav>
                                      </p:tavLst>
                                    </p:anim>
                                    <p:anim calcmode="lin" valueType="num">
                                      <p:cBhvr additive="base">
                                        <p:cTn id="91" dur="250" fill="hold"/>
                                        <p:tgtEl>
                                          <p:spTgt spid="1033"/>
                                        </p:tgtEl>
                                        <p:attrNameLst>
                                          <p:attrName>ppt_y</p:attrName>
                                        </p:attrNameLst>
                                      </p:cBhvr>
                                      <p:tavLst>
                                        <p:tav tm="0">
                                          <p:val>
                                            <p:strVal val="#ppt_y"/>
                                          </p:val>
                                        </p:tav>
                                        <p:tav tm="100000">
                                          <p:val>
                                            <p:strVal val="#ppt_y"/>
                                          </p:val>
                                        </p:tav>
                                      </p:tavLst>
                                    </p:anim>
                                  </p:childTnLst>
                                </p:cTn>
                              </p:par>
                              <p:par>
                                <p:cTn id="92" presetID="42" presetClass="path" presetSubtype="0" accel="43000" decel="46000" autoRev="1" fill="hold" nodeType="withEffect">
                                  <p:stCondLst>
                                    <p:cond delay="250"/>
                                  </p:stCondLst>
                                  <p:childTnLst>
                                    <p:animMotion origin="layout" path="M 0 -3.45359E-6 L -0.03108 -0.04162 " pathEditMode="relative" rAng="0" ptsTypes="AA">
                                      <p:cBhvr>
                                        <p:cTn id="93" dur="2500" fill="hold"/>
                                        <p:tgtEl>
                                          <p:spTgt spid="1033"/>
                                        </p:tgtEl>
                                        <p:attrNameLst>
                                          <p:attrName>ppt_x</p:attrName>
                                          <p:attrName>ppt_y</p:attrName>
                                        </p:attrNameLst>
                                      </p:cBhvr>
                                      <p:rCtr x="-1563" y="-2097"/>
                                    </p:animMotion>
                                  </p:childTnLst>
                                </p:cTn>
                              </p:par>
                              <p:par>
                                <p:cTn id="94" presetID="23" presetClass="entr" presetSubtype="36" fill="hold" nodeType="withEffect">
                                  <p:stCondLst>
                                    <p:cond delay="1650"/>
                                  </p:stCondLst>
                                  <p:childTnLst>
                                    <p:set>
                                      <p:cBhvr>
                                        <p:cTn id="95" dur="1" fill="hold">
                                          <p:stCondLst>
                                            <p:cond delay="0"/>
                                          </p:stCondLst>
                                        </p:cTn>
                                        <p:tgtEl>
                                          <p:spTgt spid="91"/>
                                        </p:tgtEl>
                                        <p:attrNameLst>
                                          <p:attrName>style.visibility</p:attrName>
                                        </p:attrNameLst>
                                      </p:cBhvr>
                                      <p:to>
                                        <p:strVal val="visible"/>
                                      </p:to>
                                    </p:set>
                                    <p:anim calcmode="lin" valueType="num">
                                      <p:cBhvr>
                                        <p:cTn id="96" dur="500" fill="hold"/>
                                        <p:tgtEl>
                                          <p:spTgt spid="91"/>
                                        </p:tgtEl>
                                        <p:attrNameLst>
                                          <p:attrName>ppt_w</p:attrName>
                                        </p:attrNameLst>
                                      </p:cBhvr>
                                      <p:tavLst>
                                        <p:tav tm="0">
                                          <p:val>
                                            <p:strVal val="(6*min(max(#ppt_w*#ppt_h,.3),1)-7.4)/-.7*#ppt_w"/>
                                          </p:val>
                                        </p:tav>
                                        <p:tav tm="100000">
                                          <p:val>
                                            <p:strVal val="#ppt_w"/>
                                          </p:val>
                                        </p:tav>
                                      </p:tavLst>
                                    </p:anim>
                                    <p:anim calcmode="lin" valueType="num">
                                      <p:cBhvr>
                                        <p:cTn id="97" dur="500" fill="hold"/>
                                        <p:tgtEl>
                                          <p:spTgt spid="91"/>
                                        </p:tgtEl>
                                        <p:attrNameLst>
                                          <p:attrName>ppt_h</p:attrName>
                                        </p:attrNameLst>
                                      </p:cBhvr>
                                      <p:tavLst>
                                        <p:tav tm="0">
                                          <p:val>
                                            <p:strVal val="(6*min(max(#ppt_w*#ppt_h,.3),1)-7.4)/-.7*#ppt_h"/>
                                          </p:val>
                                        </p:tav>
                                        <p:tav tm="100000">
                                          <p:val>
                                            <p:strVal val="#ppt_h"/>
                                          </p:val>
                                        </p:tav>
                                      </p:tavLst>
                                    </p:anim>
                                    <p:anim calcmode="lin" valueType="num">
                                      <p:cBhvr>
                                        <p:cTn id="98" dur="500" fill="hold"/>
                                        <p:tgtEl>
                                          <p:spTgt spid="91"/>
                                        </p:tgtEl>
                                        <p:attrNameLst>
                                          <p:attrName>ppt_x</p:attrName>
                                        </p:attrNameLst>
                                      </p:cBhvr>
                                      <p:tavLst>
                                        <p:tav tm="0">
                                          <p:val>
                                            <p:fltVal val="0.5"/>
                                          </p:val>
                                        </p:tav>
                                        <p:tav tm="100000">
                                          <p:val>
                                            <p:strVal val="#ppt_x"/>
                                          </p:val>
                                        </p:tav>
                                      </p:tavLst>
                                    </p:anim>
                                    <p:anim calcmode="lin" valueType="num">
                                      <p:cBhvr>
                                        <p:cTn id="99" dur="500" fill="hold"/>
                                        <p:tgtEl>
                                          <p:spTgt spid="91"/>
                                        </p:tgtEl>
                                        <p:attrNameLst>
                                          <p:attrName>ppt_y</p:attrName>
                                        </p:attrNameLst>
                                      </p:cBhvr>
                                      <p:tavLst>
                                        <p:tav tm="0">
                                          <p:val>
                                            <p:strVal val="1+(6*min(max(#ppt_w*#ppt_h,.3),1)-7.4)/-.7*#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nodeType="clickEffect">
                                  <p:stCondLst>
                                    <p:cond delay="0"/>
                                  </p:stCondLst>
                                  <p:childTnLst>
                                    <p:set>
                                      <p:cBhvr>
                                        <p:cTn id="103" dur="1" fill="hold">
                                          <p:stCondLst>
                                            <p:cond delay="0"/>
                                          </p:stCondLst>
                                        </p:cTn>
                                        <p:tgtEl>
                                          <p:spTgt spid="39"/>
                                        </p:tgtEl>
                                        <p:attrNameLst>
                                          <p:attrName>style.visibility</p:attrName>
                                        </p:attrNameLst>
                                      </p:cBhvr>
                                      <p:to>
                                        <p:strVal val="visible"/>
                                      </p:to>
                                    </p:set>
                                    <p:anim calcmode="lin" valueType="num">
                                      <p:cBhvr additive="base">
                                        <p:cTn id="104" dur="250" fill="hold"/>
                                        <p:tgtEl>
                                          <p:spTgt spid="39"/>
                                        </p:tgtEl>
                                        <p:attrNameLst>
                                          <p:attrName>ppt_x</p:attrName>
                                        </p:attrNameLst>
                                      </p:cBhvr>
                                      <p:tavLst>
                                        <p:tav tm="0">
                                          <p:val>
                                            <p:strVal val="0-#ppt_w/2"/>
                                          </p:val>
                                        </p:tav>
                                        <p:tav tm="100000">
                                          <p:val>
                                            <p:strVal val="#ppt_x"/>
                                          </p:val>
                                        </p:tav>
                                      </p:tavLst>
                                    </p:anim>
                                    <p:anim calcmode="lin" valueType="num">
                                      <p:cBhvr additive="base">
                                        <p:cTn id="105" dur="250" fill="hold"/>
                                        <p:tgtEl>
                                          <p:spTgt spid="39"/>
                                        </p:tgtEl>
                                        <p:attrNameLst>
                                          <p:attrName>ppt_y</p:attrName>
                                        </p:attrNameLst>
                                      </p:cBhvr>
                                      <p:tavLst>
                                        <p:tav tm="0">
                                          <p:val>
                                            <p:strVal val="#ppt_y"/>
                                          </p:val>
                                        </p:tav>
                                        <p:tav tm="100000">
                                          <p:val>
                                            <p:strVal val="#ppt_y"/>
                                          </p:val>
                                        </p:tav>
                                      </p:tavLst>
                                    </p:anim>
                                  </p:childTnLst>
                                </p:cTn>
                              </p:par>
                            </p:childTnLst>
                          </p:cTn>
                        </p:par>
                        <p:par>
                          <p:cTn id="106" fill="hold">
                            <p:stCondLst>
                              <p:cond delay="250"/>
                            </p:stCondLst>
                            <p:childTnLst>
                              <p:par>
                                <p:cTn id="107" presetID="42" presetClass="path" presetSubtype="0" accel="20000" decel="33000" autoRev="1" fill="hold" nodeType="afterEffect">
                                  <p:stCondLst>
                                    <p:cond delay="0"/>
                                  </p:stCondLst>
                                  <p:childTnLst>
                                    <p:animMotion origin="layout" path="M 2.5E-6 2.25409E-6 L 0.02257 0.00709 " pathEditMode="relative" rAng="0" ptsTypes="AA">
                                      <p:cBhvr>
                                        <p:cTn id="108" dur="2000" fill="hold"/>
                                        <p:tgtEl>
                                          <p:spTgt spid="39"/>
                                        </p:tgtEl>
                                        <p:attrNameLst>
                                          <p:attrName>ppt_x</p:attrName>
                                          <p:attrName>ppt_y</p:attrName>
                                        </p:attrNameLst>
                                      </p:cBhvr>
                                      <p:rCtr x="1128" y="339"/>
                                    </p:animMotion>
                                  </p:childTnLst>
                                </p:cTn>
                              </p:par>
                              <p:par>
                                <p:cTn id="109" presetID="23" presetClass="entr" presetSubtype="36" fill="hold" nodeType="withEffect">
                                  <p:stCondLst>
                                    <p:cond delay="1650"/>
                                  </p:stCondLst>
                                  <p:childTnLst>
                                    <p:set>
                                      <p:cBhvr>
                                        <p:cTn id="110" dur="1" fill="hold">
                                          <p:stCondLst>
                                            <p:cond delay="0"/>
                                          </p:stCondLst>
                                        </p:cTn>
                                        <p:tgtEl>
                                          <p:spTgt spid="76"/>
                                        </p:tgtEl>
                                        <p:attrNameLst>
                                          <p:attrName>style.visibility</p:attrName>
                                        </p:attrNameLst>
                                      </p:cBhvr>
                                      <p:to>
                                        <p:strVal val="visible"/>
                                      </p:to>
                                    </p:set>
                                    <p:anim calcmode="lin" valueType="num">
                                      <p:cBhvr>
                                        <p:cTn id="111" dur="500" fill="hold"/>
                                        <p:tgtEl>
                                          <p:spTgt spid="76"/>
                                        </p:tgtEl>
                                        <p:attrNameLst>
                                          <p:attrName>ppt_w</p:attrName>
                                        </p:attrNameLst>
                                      </p:cBhvr>
                                      <p:tavLst>
                                        <p:tav tm="0">
                                          <p:val>
                                            <p:strVal val="(6*min(max(#ppt_w*#ppt_h,.3),1)-7.4)/-.7*#ppt_w"/>
                                          </p:val>
                                        </p:tav>
                                        <p:tav tm="100000">
                                          <p:val>
                                            <p:strVal val="#ppt_w"/>
                                          </p:val>
                                        </p:tav>
                                      </p:tavLst>
                                    </p:anim>
                                    <p:anim calcmode="lin" valueType="num">
                                      <p:cBhvr>
                                        <p:cTn id="112" dur="500" fill="hold"/>
                                        <p:tgtEl>
                                          <p:spTgt spid="76"/>
                                        </p:tgtEl>
                                        <p:attrNameLst>
                                          <p:attrName>ppt_h</p:attrName>
                                        </p:attrNameLst>
                                      </p:cBhvr>
                                      <p:tavLst>
                                        <p:tav tm="0">
                                          <p:val>
                                            <p:strVal val="(6*min(max(#ppt_w*#ppt_h,.3),1)-7.4)/-.7*#ppt_h"/>
                                          </p:val>
                                        </p:tav>
                                        <p:tav tm="100000">
                                          <p:val>
                                            <p:strVal val="#ppt_h"/>
                                          </p:val>
                                        </p:tav>
                                      </p:tavLst>
                                    </p:anim>
                                    <p:anim calcmode="lin" valueType="num">
                                      <p:cBhvr>
                                        <p:cTn id="113" dur="500" fill="hold"/>
                                        <p:tgtEl>
                                          <p:spTgt spid="76"/>
                                        </p:tgtEl>
                                        <p:attrNameLst>
                                          <p:attrName>ppt_x</p:attrName>
                                        </p:attrNameLst>
                                      </p:cBhvr>
                                      <p:tavLst>
                                        <p:tav tm="0">
                                          <p:val>
                                            <p:fltVal val="0.5"/>
                                          </p:val>
                                        </p:tav>
                                        <p:tav tm="100000">
                                          <p:val>
                                            <p:strVal val="#ppt_x"/>
                                          </p:val>
                                        </p:tav>
                                      </p:tavLst>
                                    </p:anim>
                                    <p:anim calcmode="lin" valueType="num">
                                      <p:cBhvr>
                                        <p:cTn id="114" dur="500" fill="hold"/>
                                        <p:tgtEl>
                                          <p:spTgt spid="76"/>
                                        </p:tgtEl>
                                        <p:attrNameLst>
                                          <p:attrName>ppt_y</p:attrName>
                                        </p:attrNameLst>
                                      </p:cBhvr>
                                      <p:tavLst>
                                        <p:tav tm="0">
                                          <p:val>
                                            <p:strVal val="1+(6*min(max(#ppt_w*#ppt_h,.3),1)-7.4)/-.7*#ppt_h/2"/>
                                          </p:val>
                                        </p:tav>
                                        <p:tav tm="100000">
                                          <p:val>
                                            <p:strVal val="#ppt_y"/>
                                          </p:val>
                                        </p:tav>
                                      </p:tavLst>
                                    </p:anim>
                                  </p:childTnLst>
                                </p:cTn>
                              </p:par>
                              <p:par>
                                <p:cTn id="115" presetID="2" presetClass="entr" presetSubtype="2" fill="hold" nodeType="withEffect">
                                  <p:stCondLst>
                                    <p:cond delay="3000"/>
                                  </p:stCondLst>
                                  <p:childTnLst>
                                    <p:set>
                                      <p:cBhvr>
                                        <p:cTn id="116" dur="1" fill="hold">
                                          <p:stCondLst>
                                            <p:cond delay="0"/>
                                          </p:stCondLst>
                                        </p:cTn>
                                        <p:tgtEl>
                                          <p:spTgt spid="1045"/>
                                        </p:tgtEl>
                                        <p:attrNameLst>
                                          <p:attrName>style.visibility</p:attrName>
                                        </p:attrNameLst>
                                      </p:cBhvr>
                                      <p:to>
                                        <p:strVal val="visible"/>
                                      </p:to>
                                    </p:set>
                                    <p:anim calcmode="lin" valueType="num">
                                      <p:cBhvr additive="base">
                                        <p:cTn id="117" dur="250" fill="hold"/>
                                        <p:tgtEl>
                                          <p:spTgt spid="1045"/>
                                        </p:tgtEl>
                                        <p:attrNameLst>
                                          <p:attrName>ppt_x</p:attrName>
                                        </p:attrNameLst>
                                      </p:cBhvr>
                                      <p:tavLst>
                                        <p:tav tm="0">
                                          <p:val>
                                            <p:strVal val="1+#ppt_w/2"/>
                                          </p:val>
                                        </p:tav>
                                        <p:tav tm="100000">
                                          <p:val>
                                            <p:strVal val="#ppt_x"/>
                                          </p:val>
                                        </p:tav>
                                      </p:tavLst>
                                    </p:anim>
                                    <p:anim calcmode="lin" valueType="num">
                                      <p:cBhvr additive="base">
                                        <p:cTn id="118" dur="250" fill="hold"/>
                                        <p:tgtEl>
                                          <p:spTgt spid="1045"/>
                                        </p:tgtEl>
                                        <p:attrNameLst>
                                          <p:attrName>ppt_y</p:attrName>
                                        </p:attrNameLst>
                                      </p:cBhvr>
                                      <p:tavLst>
                                        <p:tav tm="0">
                                          <p:val>
                                            <p:strVal val="#ppt_y"/>
                                          </p:val>
                                        </p:tav>
                                        <p:tav tm="100000">
                                          <p:val>
                                            <p:strVal val="#ppt_y"/>
                                          </p:val>
                                        </p:tav>
                                      </p:tavLst>
                                    </p:anim>
                                  </p:childTnLst>
                                </p:cTn>
                              </p:par>
                              <p:par>
                                <p:cTn id="119" presetID="42" presetClass="path" presetSubtype="0" accel="20000" decel="33000" autoRev="1" fill="hold" nodeType="withEffect">
                                  <p:stCondLst>
                                    <p:cond delay="3250"/>
                                  </p:stCondLst>
                                  <p:childTnLst>
                                    <p:animMotion origin="layout" path="M -3.88889E-6 4.31391E-6 L -0.03229 -0.00771 " pathEditMode="relative" rAng="0" ptsTypes="AA">
                                      <p:cBhvr>
                                        <p:cTn id="120" dur="2000" fill="hold"/>
                                        <p:tgtEl>
                                          <p:spTgt spid="1045"/>
                                        </p:tgtEl>
                                        <p:attrNameLst>
                                          <p:attrName>ppt_x</p:attrName>
                                          <p:attrName>ppt_y</p:attrName>
                                        </p:attrNameLst>
                                      </p:cBhvr>
                                      <p:rCtr x="-1615" y="-401"/>
                                    </p:animMotion>
                                  </p:childTnLst>
                                </p:cTn>
                              </p:par>
                              <p:par>
                                <p:cTn id="121" presetID="23" presetClass="entr" presetSubtype="36" fill="hold" nodeType="withEffect">
                                  <p:stCondLst>
                                    <p:cond delay="3450"/>
                                  </p:stCondLst>
                                  <p:childTnLst>
                                    <p:set>
                                      <p:cBhvr>
                                        <p:cTn id="122" dur="1" fill="hold">
                                          <p:stCondLst>
                                            <p:cond delay="0"/>
                                          </p:stCondLst>
                                        </p:cTn>
                                        <p:tgtEl>
                                          <p:spTgt spid="98"/>
                                        </p:tgtEl>
                                        <p:attrNameLst>
                                          <p:attrName>style.visibility</p:attrName>
                                        </p:attrNameLst>
                                      </p:cBhvr>
                                      <p:to>
                                        <p:strVal val="visible"/>
                                      </p:to>
                                    </p:set>
                                    <p:anim calcmode="lin" valueType="num">
                                      <p:cBhvr>
                                        <p:cTn id="123" dur="500" fill="hold"/>
                                        <p:tgtEl>
                                          <p:spTgt spid="98"/>
                                        </p:tgtEl>
                                        <p:attrNameLst>
                                          <p:attrName>ppt_w</p:attrName>
                                        </p:attrNameLst>
                                      </p:cBhvr>
                                      <p:tavLst>
                                        <p:tav tm="0">
                                          <p:val>
                                            <p:strVal val="(6*min(max(#ppt_w*#ppt_h,.3),1)-7.4)/-.7*#ppt_w"/>
                                          </p:val>
                                        </p:tav>
                                        <p:tav tm="100000">
                                          <p:val>
                                            <p:strVal val="#ppt_w"/>
                                          </p:val>
                                        </p:tav>
                                      </p:tavLst>
                                    </p:anim>
                                    <p:anim calcmode="lin" valueType="num">
                                      <p:cBhvr>
                                        <p:cTn id="124" dur="500" fill="hold"/>
                                        <p:tgtEl>
                                          <p:spTgt spid="98"/>
                                        </p:tgtEl>
                                        <p:attrNameLst>
                                          <p:attrName>ppt_h</p:attrName>
                                        </p:attrNameLst>
                                      </p:cBhvr>
                                      <p:tavLst>
                                        <p:tav tm="0">
                                          <p:val>
                                            <p:strVal val="(6*min(max(#ppt_w*#ppt_h,.3),1)-7.4)/-.7*#ppt_h"/>
                                          </p:val>
                                        </p:tav>
                                        <p:tav tm="100000">
                                          <p:val>
                                            <p:strVal val="#ppt_h"/>
                                          </p:val>
                                        </p:tav>
                                      </p:tavLst>
                                    </p:anim>
                                    <p:anim calcmode="lin" valueType="num">
                                      <p:cBhvr>
                                        <p:cTn id="125" dur="500" fill="hold"/>
                                        <p:tgtEl>
                                          <p:spTgt spid="98"/>
                                        </p:tgtEl>
                                        <p:attrNameLst>
                                          <p:attrName>ppt_x</p:attrName>
                                        </p:attrNameLst>
                                      </p:cBhvr>
                                      <p:tavLst>
                                        <p:tav tm="0">
                                          <p:val>
                                            <p:fltVal val="0.5"/>
                                          </p:val>
                                        </p:tav>
                                        <p:tav tm="100000">
                                          <p:val>
                                            <p:strVal val="#ppt_x"/>
                                          </p:val>
                                        </p:tav>
                                      </p:tavLst>
                                    </p:anim>
                                    <p:anim calcmode="lin" valueType="num">
                                      <p:cBhvr>
                                        <p:cTn id="126" dur="500" fill="hold"/>
                                        <p:tgtEl>
                                          <p:spTgt spid="9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55" grpId="0" animBg="1"/>
      <p:bldP spid="55" grpId="1" animBg="1"/>
      <p:bldP spid="56" grpId="0" animBg="1"/>
      <p:bldP spid="56" grpId="1" animBg="1"/>
      <p:bldP spid="57" grpId="0" animBg="1"/>
      <p:bldP spid="57" grpId="1" animBg="1"/>
      <p:bldP spid="58" grpId="0" animBg="1"/>
      <p:bldP spid="58" grpId="1" animBg="1"/>
      <p:bldP spid="7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488344" y="397383"/>
            <a:ext cx="7469956"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smtClean="0">
                <a:solidFill>
                  <a:prstClr val="white"/>
                </a:solidFill>
                <a:latin typeface="Opel Sans Condensed ExtraBold" pitchFamily="34" charset="0"/>
              </a:rPr>
              <a:t>MOKKA - AFFICHAGE NATIONAL S2 -S3</a:t>
            </a:r>
            <a:endParaRPr lang="de-DE" dirty="0">
              <a:solidFill>
                <a:prstClr val="white"/>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3234" y="922046"/>
            <a:ext cx="4902210" cy="382459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242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anim calcmode="lin" valueType="num">
                                      <p:cBhvr>
                                        <p:cTn id="8" dur="1000" fill="hold"/>
                                        <p:tgtEl>
                                          <p:spTgt spid="1027"/>
                                        </p:tgtEl>
                                        <p:attrNameLst>
                                          <p:attrName>ppt_x</p:attrName>
                                        </p:attrNameLst>
                                      </p:cBhvr>
                                      <p:tavLst>
                                        <p:tav tm="0">
                                          <p:val>
                                            <p:strVal val="#ppt_x"/>
                                          </p:val>
                                        </p:tav>
                                        <p:tav tm="100000">
                                          <p:val>
                                            <p:strVal val="#ppt_x"/>
                                          </p:val>
                                        </p:tav>
                                      </p:tavLst>
                                    </p:anim>
                                    <p:anim calcmode="lin" valueType="num">
                                      <p:cBhvr>
                                        <p:cTn id="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467543" y="388316"/>
            <a:ext cx="7708082"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a:solidFill>
                  <a:prstClr val="white"/>
                </a:solidFill>
                <a:latin typeface="Opel Sans Condensed ExtraBold" pitchFamily="34" charset="0"/>
              </a:rPr>
              <a:t>PRESSE </a:t>
            </a:r>
            <a:r>
              <a:rPr lang="de-DE" dirty="0" smtClean="0">
                <a:solidFill>
                  <a:prstClr val="white"/>
                </a:solidFill>
                <a:latin typeface="Opel Sans Condensed ExtraBold" pitchFamily="34" charset="0"/>
              </a:rPr>
              <a:t>- </a:t>
            </a:r>
            <a:r>
              <a:rPr lang="de-DE" dirty="0">
                <a:solidFill>
                  <a:prstClr val="white"/>
                </a:solidFill>
                <a:latin typeface="Opel Sans Condensed ExtraBold" pitchFamily="34" charset="0"/>
              </a:rPr>
              <a:t>SIMPLE </a:t>
            </a:r>
            <a:r>
              <a:rPr lang="de-DE" dirty="0" smtClean="0">
                <a:solidFill>
                  <a:prstClr val="white"/>
                </a:solidFill>
                <a:latin typeface="Opel Sans Condensed ExtraBold" pitchFamily="34" charset="0"/>
              </a:rPr>
              <a:t>ET </a:t>
            </a:r>
            <a:r>
              <a:rPr lang="de-DE" dirty="0">
                <a:solidFill>
                  <a:prstClr val="white"/>
                </a:solidFill>
                <a:latin typeface="Opel Sans Condensed ExtraBold" pitchFamily="34" charset="0"/>
              </a:rPr>
              <a:t>DOUBLE PAGE</a:t>
            </a:r>
            <a:endParaRPr lang="de-DE" dirty="0">
              <a:solidFill>
                <a:prstClr val="white"/>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 y="1072054"/>
            <a:ext cx="2562553" cy="357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3864" y="1072054"/>
            <a:ext cx="4496907" cy="357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7139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1000"/>
                                        <p:tgtEl>
                                          <p:spTgt spid="1027"/>
                                        </p:tgtEl>
                                      </p:cBhvr>
                                    </p:animEffect>
                                    <p:anim calcmode="lin" valueType="num">
                                      <p:cBhvr>
                                        <p:cTn id="13" dur="1000" fill="hold"/>
                                        <p:tgtEl>
                                          <p:spTgt spid="1027"/>
                                        </p:tgtEl>
                                        <p:attrNameLst>
                                          <p:attrName>ppt_x</p:attrName>
                                        </p:attrNameLst>
                                      </p:cBhvr>
                                      <p:tavLst>
                                        <p:tav tm="0">
                                          <p:val>
                                            <p:strVal val="#ppt_x"/>
                                          </p:val>
                                        </p:tav>
                                        <p:tav tm="100000">
                                          <p:val>
                                            <p:strVal val="#ppt_x"/>
                                          </p:val>
                                        </p:tav>
                                      </p:tavLst>
                                    </p:anim>
                                    <p:anim calcmode="lin" valueType="num">
                                      <p:cBhvr>
                                        <p:cTn id="14"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Fußzeilenplatzhalter 4"/>
          <p:cNvSpPr>
            <a:spLocks noGrp="1"/>
          </p:cNvSpPr>
          <p:nvPr>
            <p:ph type="ftr" sz="quarter" idx="4294967295"/>
          </p:nvPr>
        </p:nvSpPr>
        <p:spPr bwMode="auto">
          <a:xfrm>
            <a:off x="457200" y="4767263"/>
            <a:ext cx="2895600" cy="1349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fld id="{79931572-97CC-46EC-ADAC-071D00316EB1}" type="slidenum">
              <a:rPr lang="de-DE" sz="1000">
                <a:solidFill>
                  <a:prstClr val="black"/>
                </a:solidFill>
                <a:latin typeface="Opel Sans Condensed" pitchFamily="34" charset="0"/>
              </a:rPr>
              <a:pPr eaLnBrk="1" hangingPunct="1"/>
              <a:t>82</a:t>
            </a:fld>
            <a:endParaRPr lang="de-DE" sz="1000">
              <a:solidFill>
                <a:prstClr val="black"/>
              </a:solidFill>
              <a:latin typeface="Opel Sans Condensed" pitchFamily="34" charset="0"/>
            </a:endParaRPr>
          </a:p>
        </p:txBody>
      </p:sp>
      <p:sp>
        <p:nvSpPr>
          <p:cNvPr id="4" name="ZoneTexte 3"/>
          <p:cNvSpPr txBox="1"/>
          <p:nvPr/>
        </p:nvSpPr>
        <p:spPr>
          <a:xfrm>
            <a:off x="1393825" y="1724025"/>
            <a:ext cx="914400" cy="914400"/>
          </a:xfrm>
          <a:prstGeom prst="rect">
            <a:avLst/>
          </a:prstGeom>
        </p:spPr>
        <p:txBody>
          <a:bodyPr vert="horz" wrap="none" lIns="91440" tIns="45720" rIns="91440" bIns="45720" rtlCol="0">
            <a:noAutofit/>
          </a:bodyPr>
          <a:lstStyle/>
          <a:p>
            <a:r>
              <a:rPr lang="fr-FR" sz="4800" dirty="0" err="1" smtClean="0">
                <a:solidFill>
                  <a:prstClr val="white"/>
                </a:solidFill>
              </a:rPr>
              <a:t>Video</a:t>
            </a:r>
            <a:r>
              <a:rPr lang="fr-FR" sz="4800" dirty="0" smtClean="0">
                <a:solidFill>
                  <a:prstClr val="white"/>
                </a:solidFill>
              </a:rPr>
              <a:t> pub</a:t>
            </a:r>
          </a:p>
          <a:p>
            <a:r>
              <a:rPr lang="fr-FR" sz="4800" dirty="0">
                <a:solidFill>
                  <a:prstClr val="white"/>
                </a:solidFill>
              </a:rPr>
              <a:t>MOKKA </a:t>
            </a:r>
            <a:r>
              <a:rPr lang="fr-FR" sz="4800" dirty="0" err="1">
                <a:solidFill>
                  <a:prstClr val="white"/>
                </a:solidFill>
              </a:rPr>
              <a:t>pr</a:t>
            </a:r>
            <a:r>
              <a:rPr lang="fr-FR" sz="4800" dirty="0">
                <a:solidFill>
                  <a:prstClr val="white"/>
                </a:solidFill>
              </a:rPr>
              <a:t> Pierre_H264</a:t>
            </a:r>
          </a:p>
        </p:txBody>
      </p:sp>
    </p:spTree>
    <p:extLst>
      <p:ext uri="{BB962C8B-B14F-4D97-AF65-F5344CB8AC3E}">
        <p14:creationId xmlns:p14="http://schemas.microsoft.com/office/powerpoint/2010/main" val="2940858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0" y="287701"/>
            <a:ext cx="2880320"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smtClean="0">
                <a:solidFill>
                  <a:prstClr val="white"/>
                </a:solidFill>
              </a:rPr>
              <a:t>  MOKKA</a:t>
            </a:r>
            <a:endParaRPr lang="de-DE" dirty="0">
              <a:solidFill>
                <a:prstClr val="white"/>
              </a:solidFill>
            </a:endParaRPr>
          </a:p>
        </p:txBody>
      </p:sp>
      <p:pic>
        <p:nvPicPr>
          <p:cNvPr id="5" name="Picture 2" descr="http://www.larevueautomobile.com/fiche-technique/photos/2013/Opel/Mokka/Opel_Mokka_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250" r="12364"/>
          <a:stretch/>
        </p:blipFill>
        <p:spPr bwMode="auto">
          <a:xfrm>
            <a:off x="2080601" y="549310"/>
            <a:ext cx="6005370" cy="4054439"/>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92755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Fußzeilenplatzhalter 4"/>
          <p:cNvSpPr>
            <a:spLocks noGrp="1"/>
          </p:cNvSpPr>
          <p:nvPr>
            <p:ph type="ftr" sz="quarter" idx="4294967295"/>
          </p:nvPr>
        </p:nvSpPr>
        <p:spPr bwMode="auto">
          <a:xfrm>
            <a:off x="457200" y="4767263"/>
            <a:ext cx="2895600" cy="1349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fld id="{79931572-97CC-46EC-ADAC-071D00316EB1}" type="slidenum">
              <a:rPr lang="de-DE" sz="1000">
                <a:solidFill>
                  <a:prstClr val="black"/>
                </a:solidFill>
                <a:latin typeface="Opel Sans Condensed" pitchFamily="34" charset="0"/>
              </a:rPr>
              <a:pPr eaLnBrk="1" hangingPunct="1"/>
              <a:t>84</a:t>
            </a:fld>
            <a:endParaRPr lang="de-DE" sz="1000">
              <a:solidFill>
                <a:prstClr val="black"/>
              </a:solidFill>
              <a:latin typeface="Opel Sans Condensed" pitchFamily="34" charset="0"/>
            </a:endParaRPr>
          </a:p>
        </p:txBody>
      </p:sp>
      <p:sp>
        <p:nvSpPr>
          <p:cNvPr id="4" name="ZoneTexte 3"/>
          <p:cNvSpPr txBox="1"/>
          <p:nvPr/>
        </p:nvSpPr>
        <p:spPr>
          <a:xfrm>
            <a:off x="3752603" y="2850078"/>
            <a:ext cx="914400" cy="914400"/>
          </a:xfrm>
          <a:prstGeom prst="rect">
            <a:avLst/>
          </a:prstGeom>
        </p:spPr>
        <p:txBody>
          <a:bodyPr vert="horz" wrap="none" lIns="91440" tIns="45720" rIns="91440" bIns="45720" rtlCol="0">
            <a:noAutofit/>
          </a:bodyPr>
          <a:lstStyle/>
          <a:p>
            <a:r>
              <a:rPr lang="fr-FR" sz="4800" dirty="0" err="1" smtClean="0">
                <a:solidFill>
                  <a:prstClr val="white"/>
                </a:solidFill>
              </a:rPr>
              <a:t>Re</a:t>
            </a:r>
            <a:r>
              <a:rPr lang="fr-FR" sz="4800" dirty="0" smtClean="0">
                <a:solidFill>
                  <a:prstClr val="white"/>
                </a:solidFill>
              </a:rPr>
              <a:t>- </a:t>
            </a:r>
            <a:r>
              <a:rPr lang="fr-FR" sz="4800" dirty="0" err="1" smtClean="0">
                <a:solidFill>
                  <a:prstClr val="white"/>
                </a:solidFill>
              </a:rPr>
              <a:t>Video</a:t>
            </a:r>
            <a:r>
              <a:rPr lang="fr-FR" sz="4800" dirty="0" smtClean="0">
                <a:solidFill>
                  <a:prstClr val="white"/>
                </a:solidFill>
              </a:rPr>
              <a:t> pub</a:t>
            </a:r>
            <a:endParaRPr lang="fr-FR" sz="4800" dirty="0">
              <a:solidFill>
                <a:prstClr val="white"/>
              </a:solidFill>
            </a:endParaRPr>
          </a:p>
        </p:txBody>
      </p:sp>
    </p:spTree>
    <p:extLst>
      <p:ext uri="{BB962C8B-B14F-4D97-AF65-F5344CB8AC3E}">
        <p14:creationId xmlns:p14="http://schemas.microsoft.com/office/powerpoint/2010/main" val="604006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0" y="287701"/>
            <a:ext cx="2880320"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smtClean="0">
                <a:solidFill>
                  <a:prstClr val="white"/>
                </a:solidFill>
              </a:rPr>
              <a:t>  MOKKA</a:t>
            </a:r>
            <a:endParaRPr lang="de-DE" dirty="0">
              <a:solidFill>
                <a:prstClr val="white"/>
              </a:solidFill>
            </a:endParaRPr>
          </a:p>
        </p:txBody>
      </p:sp>
      <p:pic>
        <p:nvPicPr>
          <p:cNvPr id="5" name="Picture 2" descr="http://www.larevueautomobile.com/fiche-technique/photos/2013/Opel/Mokka/Opel_Mokka_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250" r="12364"/>
          <a:stretch/>
        </p:blipFill>
        <p:spPr bwMode="auto">
          <a:xfrm>
            <a:off x="2080601" y="549311"/>
            <a:ext cx="5678014" cy="3833429"/>
          </a:xfrm>
          <a:prstGeom prst="rect">
            <a:avLst/>
          </a:prstGeom>
          <a:no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4255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2.bp.blogspot.com/-PVxtc5MVit4/T_zLX1XsTFI/AAAAAAAIM5Q/pvP_-_MY7Hk/s800/Opel-Vauxhall-Adam-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547" y="522249"/>
            <a:ext cx="6603578" cy="3573100"/>
          </a:xfrm>
          <a:prstGeom prst="rect">
            <a:avLst/>
          </a:prstGeom>
          <a:noFill/>
          <a:ln w="28575">
            <a:solidFill>
              <a:schemeClr val="bg1"/>
            </a:solid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itel 2"/>
          <p:cNvSpPr txBox="1">
            <a:spLocks/>
          </p:cNvSpPr>
          <p:nvPr/>
        </p:nvSpPr>
        <p:spPr>
          <a:xfrm>
            <a:off x="0" y="287701"/>
            <a:ext cx="2880320"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a:solidFill>
                  <a:prstClr val="white"/>
                </a:solidFill>
              </a:rPr>
              <a:t>ADAM</a:t>
            </a:r>
          </a:p>
        </p:txBody>
      </p:sp>
      <p:sp>
        <p:nvSpPr>
          <p:cNvPr id="6" name="ZoneTexte 5"/>
          <p:cNvSpPr txBox="1"/>
          <p:nvPr/>
        </p:nvSpPr>
        <p:spPr>
          <a:xfrm>
            <a:off x="2045341" y="3539892"/>
            <a:ext cx="6696744" cy="1015663"/>
          </a:xfrm>
          <a:prstGeom prst="rect">
            <a:avLst/>
          </a:prstGeom>
          <a:noFill/>
        </p:spPr>
        <p:txBody>
          <a:bodyPr wrap="square" rtlCol="0">
            <a:spAutoFit/>
          </a:bodyPr>
          <a:lstStyle/>
          <a:p>
            <a:r>
              <a:rPr lang="fr-FR" sz="6000" dirty="0" smtClean="0">
                <a:solidFill>
                  <a:prstClr val="white"/>
                </a:solidFill>
                <a:effectLst>
                  <a:outerShdw blurRad="38100" dist="38100" dir="2700000" algn="tl">
                    <a:srgbClr val="000000">
                      <a:alpha val="43137"/>
                    </a:srgbClr>
                  </a:outerShdw>
                  <a:reflection blurRad="6350" stA="55000" endA="300" endPos="45500" dir="5400000" sy="-100000" algn="bl" rotWithShape="0"/>
                </a:effectLst>
              </a:rPr>
              <a:t>WAOUH!!!!!</a:t>
            </a:r>
            <a:endParaRPr lang="fr-FR" sz="6000" dirty="0">
              <a:solidFill>
                <a:prstClr val="white"/>
              </a:solidFill>
              <a:effectLst>
                <a:outerShdw blurRad="38100" dist="38100" dir="2700000" algn="tl">
                  <a:srgbClr val="000000">
                    <a:alpha val="43137"/>
                  </a:srgbClr>
                </a:outerShdw>
                <a:reflection blurRad="6350" stA="55000" endA="300" endPos="45500" dir="5400000" sy="-100000" algn="bl" rotWithShape="0"/>
              </a:effectLst>
            </a:endParaRPr>
          </a:p>
        </p:txBody>
      </p:sp>
    </p:spTree>
    <p:extLst>
      <p:ext uri="{BB962C8B-B14F-4D97-AF65-F5344CB8AC3E}">
        <p14:creationId xmlns:p14="http://schemas.microsoft.com/office/powerpoint/2010/main" val="82845372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467543" y="398826"/>
            <a:ext cx="4977581"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defPPr>
              <a:defRPr lang="de-DE"/>
            </a:defPPr>
            <a:lvl1pPr defTabSz="457200">
              <a:spcBef>
                <a:spcPct val="20000"/>
              </a:spcBef>
              <a:buClr>
                <a:srgbClr val="FCC000"/>
              </a:buClr>
              <a:buNone/>
              <a:defRPr sz="2800" b="1">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stStyle>
          <a:p>
            <a:r>
              <a:rPr lang="de-DE" dirty="0" smtClean="0">
                <a:solidFill>
                  <a:prstClr val="white"/>
                </a:solidFill>
              </a:rPr>
              <a:t>ADAM- LA COMMUNICATION</a:t>
            </a:r>
            <a:endParaRPr lang="de-DE" dirty="0">
              <a:solidFill>
                <a:prstClr val="white"/>
              </a:solidFill>
            </a:endParaRPr>
          </a:p>
        </p:txBody>
      </p:sp>
      <p:sp>
        <p:nvSpPr>
          <p:cNvPr id="5" name="ZoneTexte 4"/>
          <p:cNvSpPr txBox="1"/>
          <p:nvPr/>
        </p:nvSpPr>
        <p:spPr>
          <a:xfrm>
            <a:off x="1116056" y="1037724"/>
            <a:ext cx="6656343" cy="3422518"/>
          </a:xfrm>
          <a:prstGeom prst="rect">
            <a:avLst/>
          </a:prstGeom>
        </p:spPr>
        <p:txBody>
          <a:bodyPr vert="horz" lIns="0" tIns="36000" rIns="91440" bIns="36000" rtlCol="0" anchor="ctr" anchorCtr="0">
            <a:noAutofit/>
          </a:bodyPr>
          <a:lstStyle>
            <a:defPPr>
              <a:defRPr lang="de-DE"/>
            </a:defPPr>
            <a:lvl1pPr indent="-265113">
              <a:lnSpc>
                <a:spcPct val="150000"/>
              </a:lnSpc>
              <a:spcBef>
                <a:spcPts val="600"/>
              </a:spcBef>
              <a:buClr>
                <a:schemeClr val="accent1"/>
              </a:buClr>
              <a:buSzPct val="80000"/>
              <a:buFontTx/>
              <a:buBlip>
                <a:blip r:embed="rId3"/>
              </a:buBlip>
              <a:defRPr sz="2000">
                <a:solidFill>
                  <a:schemeClr val="bg1"/>
                </a:solidFill>
                <a:effectLst>
                  <a:outerShdw blurRad="38100" dist="38100" dir="2700000" algn="tl">
                    <a:srgbClr val="000000">
                      <a:alpha val="43137"/>
                    </a:srgbClr>
                  </a:outerShdw>
                </a:effectLst>
                <a:latin typeface="Opel Sans Condensed" pitchFamily="34" charset="0"/>
                <a:cs typeface="Opel Sans Condensed"/>
              </a:defRPr>
            </a:lvl1pPr>
            <a:lvl2pPr marL="625475" lvl="1" indent="-168275">
              <a:spcBef>
                <a:spcPct val="20000"/>
              </a:spcBef>
              <a:buClr>
                <a:schemeClr val="accent1"/>
              </a:buClr>
              <a:buSzPct val="80000"/>
              <a:buFontTx/>
              <a:buBlip>
                <a:blip r:embed="rId3"/>
              </a:buBlip>
              <a:defRPr sz="16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vl3pPr marL="1074738" indent="-160338">
              <a:spcBef>
                <a:spcPct val="20000"/>
              </a:spcBef>
              <a:buClr>
                <a:schemeClr val="accent1"/>
              </a:buClr>
              <a:buSzPct val="80000"/>
              <a:buFontTx/>
              <a:buBlip>
                <a:blip r:embed="rId3"/>
              </a:buBlip>
              <a:defRPr sz="1400">
                <a:solidFill>
                  <a:schemeClr val="bg1"/>
                </a:solidFill>
                <a:latin typeface="Opel Sans Condensed" pitchFamily="34" charset="0"/>
                <a:cs typeface="Arial" pitchFamily="34" charset="0"/>
              </a:defRPr>
            </a:lvl3pPr>
            <a:lvl4pPr marL="16002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4pPr>
            <a:lvl5pPr marL="20574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nSpc>
                <a:spcPct val="100000"/>
              </a:lnSpc>
              <a:buClr>
                <a:srgbClr val="FCC000"/>
              </a:buClr>
            </a:pPr>
            <a:r>
              <a:rPr lang="fr-FR" dirty="0">
                <a:solidFill>
                  <a:prstClr val="white"/>
                </a:solidFill>
              </a:rPr>
              <a:t>PUBLICITÉ :  Lancement  10 </a:t>
            </a:r>
            <a:r>
              <a:rPr lang="fr-FR" dirty="0" smtClean="0">
                <a:solidFill>
                  <a:prstClr val="white"/>
                </a:solidFill>
              </a:rPr>
              <a:t>mars</a:t>
            </a:r>
            <a:endParaRPr lang="fr-FR" dirty="0">
              <a:solidFill>
                <a:prstClr val="white"/>
              </a:solidFill>
            </a:endParaRPr>
          </a:p>
          <a:p>
            <a:pPr>
              <a:lnSpc>
                <a:spcPct val="100000"/>
              </a:lnSpc>
              <a:buClr>
                <a:srgbClr val="FCC000"/>
              </a:buClr>
            </a:pPr>
            <a:r>
              <a:rPr lang="fr-FR" dirty="0">
                <a:solidFill>
                  <a:prstClr val="white"/>
                </a:solidFill>
              </a:rPr>
              <a:t>PORTES OUVERTES :  16 et 17 </a:t>
            </a:r>
            <a:r>
              <a:rPr lang="fr-FR" dirty="0" smtClean="0">
                <a:solidFill>
                  <a:prstClr val="white"/>
                </a:solidFill>
              </a:rPr>
              <a:t>mars</a:t>
            </a:r>
            <a:endParaRPr lang="fr-FR" dirty="0">
              <a:solidFill>
                <a:prstClr val="white"/>
              </a:solidFill>
            </a:endParaRPr>
          </a:p>
          <a:p>
            <a:pPr>
              <a:lnSpc>
                <a:spcPct val="100000"/>
              </a:lnSpc>
              <a:buClr>
                <a:srgbClr val="FCC000"/>
              </a:buClr>
            </a:pPr>
            <a:r>
              <a:rPr lang="fr-FR" dirty="0">
                <a:solidFill>
                  <a:prstClr val="white"/>
                </a:solidFill>
              </a:rPr>
              <a:t>Télévision</a:t>
            </a:r>
          </a:p>
          <a:p>
            <a:pPr>
              <a:lnSpc>
                <a:spcPct val="100000"/>
              </a:lnSpc>
              <a:buClr>
                <a:srgbClr val="FCC000"/>
              </a:buClr>
            </a:pPr>
            <a:r>
              <a:rPr lang="fr-FR" dirty="0">
                <a:solidFill>
                  <a:prstClr val="white"/>
                </a:solidFill>
              </a:rPr>
              <a:t>Internet</a:t>
            </a:r>
          </a:p>
          <a:p>
            <a:pPr>
              <a:lnSpc>
                <a:spcPct val="100000"/>
              </a:lnSpc>
              <a:buClr>
                <a:srgbClr val="FCC000"/>
              </a:buClr>
            </a:pPr>
            <a:r>
              <a:rPr lang="fr-FR" dirty="0" smtClean="0">
                <a:solidFill>
                  <a:prstClr val="white"/>
                </a:solidFill>
              </a:rPr>
              <a:t>Réseaux </a:t>
            </a:r>
            <a:r>
              <a:rPr lang="fr-FR" dirty="0">
                <a:solidFill>
                  <a:prstClr val="white"/>
                </a:solidFill>
              </a:rPr>
              <a:t>sociaux</a:t>
            </a:r>
          </a:p>
          <a:p>
            <a:pPr>
              <a:lnSpc>
                <a:spcPct val="100000"/>
              </a:lnSpc>
              <a:buClr>
                <a:srgbClr val="FCC000"/>
              </a:buClr>
            </a:pPr>
            <a:r>
              <a:rPr lang="fr-FR" dirty="0">
                <a:solidFill>
                  <a:prstClr val="white"/>
                </a:solidFill>
              </a:rPr>
              <a:t>Presse</a:t>
            </a:r>
          </a:p>
          <a:p>
            <a:pPr>
              <a:lnSpc>
                <a:spcPct val="100000"/>
              </a:lnSpc>
              <a:buClr>
                <a:srgbClr val="FCC000"/>
              </a:buClr>
            </a:pPr>
            <a:r>
              <a:rPr lang="fr-FR" dirty="0" smtClean="0">
                <a:solidFill>
                  <a:prstClr val="white"/>
                </a:solidFill>
              </a:rPr>
              <a:t>Affichage</a:t>
            </a:r>
            <a:endParaRPr lang="fr-FR" dirty="0">
              <a:solidFill>
                <a:prstClr val="white"/>
              </a:solidFill>
            </a:endParaRPr>
          </a:p>
          <a:p>
            <a:pPr>
              <a:lnSpc>
                <a:spcPct val="100000"/>
              </a:lnSpc>
              <a:buClr>
                <a:srgbClr val="FCC000"/>
              </a:buClr>
            </a:pPr>
            <a:r>
              <a:rPr lang="fr-FR" dirty="0" smtClean="0">
                <a:solidFill>
                  <a:prstClr val="white"/>
                </a:solidFill>
              </a:rPr>
              <a:t>Actions </a:t>
            </a:r>
            <a:r>
              <a:rPr lang="fr-FR" dirty="0">
                <a:solidFill>
                  <a:prstClr val="white"/>
                </a:solidFill>
              </a:rPr>
              <a:t>évènementielles </a:t>
            </a:r>
            <a:r>
              <a:rPr lang="fr-FR" dirty="0" smtClean="0">
                <a:solidFill>
                  <a:prstClr val="white"/>
                </a:solidFill>
              </a:rPr>
              <a:t>terrain</a:t>
            </a:r>
            <a:endParaRPr lang="fr-FR" dirty="0">
              <a:solidFill>
                <a:prstClr val="white"/>
              </a:solidFill>
            </a:endParaRPr>
          </a:p>
        </p:txBody>
      </p:sp>
    </p:spTree>
    <p:extLst>
      <p:ext uri="{BB962C8B-B14F-4D97-AF65-F5344CB8AC3E}">
        <p14:creationId xmlns:p14="http://schemas.microsoft.com/office/powerpoint/2010/main" val="3241854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80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10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30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0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1000"/>
                                        <p:tgtEl>
                                          <p:spTgt spid="5">
                                            <p:txEl>
                                              <p:pRg st="7" end="7"/>
                                            </p:txEl>
                                          </p:spTgt>
                                        </p:tgtEl>
                                      </p:cBhvr>
                                    </p:animEffect>
                                    <p:anim calcmode="lin" valueType="num">
                                      <p:cBhvr>
                                        <p:cTn id="4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bldLvl="5"/>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e 71"/>
          <p:cNvGrpSpPr/>
          <p:nvPr/>
        </p:nvGrpSpPr>
        <p:grpSpPr>
          <a:xfrm>
            <a:off x="3072173" y="1160463"/>
            <a:ext cx="4430124" cy="489773"/>
            <a:chOff x="4449673" y="1628084"/>
            <a:chExt cx="4430124" cy="489773"/>
          </a:xfrm>
        </p:grpSpPr>
        <p:sp>
          <p:nvSpPr>
            <p:cNvPr id="78" name="Rectangle 77"/>
            <p:cNvSpPr/>
            <p:nvPr/>
          </p:nvSpPr>
          <p:spPr>
            <a:xfrm>
              <a:off x="4449674" y="1628084"/>
              <a:ext cx="2192831" cy="267891"/>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prstClr val="white"/>
                  </a:solidFill>
                  <a:effectLst>
                    <a:outerShdw blurRad="38100" dist="38100" dir="2700000" algn="tl">
                      <a:srgbClr val="000000">
                        <a:alpha val="43137"/>
                      </a:srgbClr>
                    </a:outerShdw>
                  </a:effectLst>
                </a:rPr>
                <a:t>Février</a:t>
              </a:r>
              <a:endParaRPr lang="fr-FR" b="1" dirty="0">
                <a:solidFill>
                  <a:prstClr val="white"/>
                </a:solidFill>
                <a:effectLst>
                  <a:outerShdw blurRad="38100" dist="38100" dir="2700000" algn="tl">
                    <a:srgbClr val="000000">
                      <a:alpha val="43137"/>
                    </a:srgbClr>
                  </a:outerShdw>
                </a:effectLst>
              </a:endParaRPr>
            </a:p>
          </p:txBody>
        </p:sp>
        <p:sp>
          <p:nvSpPr>
            <p:cNvPr id="86" name="Rectangle 85"/>
            <p:cNvSpPr/>
            <p:nvPr/>
          </p:nvSpPr>
          <p:spPr>
            <a:xfrm>
              <a:off x="4449673"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04</a:t>
              </a:r>
              <a:endParaRPr lang="fr-FR" sz="1400" b="1" dirty="0">
                <a:solidFill>
                  <a:prstClr val="white"/>
                </a:solidFill>
                <a:effectLst>
                  <a:outerShdw blurRad="38100" dist="38100" dir="2700000" algn="tl">
                    <a:srgbClr val="000000">
                      <a:alpha val="43137"/>
                    </a:srgbClr>
                  </a:outerShdw>
                </a:effectLst>
              </a:endParaRPr>
            </a:p>
          </p:txBody>
        </p:sp>
        <p:sp>
          <p:nvSpPr>
            <p:cNvPr id="87" name="Rectangle 86"/>
            <p:cNvSpPr/>
            <p:nvPr/>
          </p:nvSpPr>
          <p:spPr>
            <a:xfrm>
              <a:off x="5019832"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11</a:t>
              </a:r>
              <a:endParaRPr lang="fr-FR" sz="1400" b="1" dirty="0">
                <a:solidFill>
                  <a:prstClr val="white"/>
                </a:solidFill>
                <a:effectLst>
                  <a:outerShdw blurRad="38100" dist="38100" dir="2700000" algn="tl">
                    <a:srgbClr val="000000">
                      <a:alpha val="43137"/>
                    </a:srgbClr>
                  </a:outerShdw>
                </a:effectLst>
              </a:endParaRPr>
            </a:p>
          </p:txBody>
        </p:sp>
        <p:sp>
          <p:nvSpPr>
            <p:cNvPr id="88" name="Rectangle 87"/>
            <p:cNvSpPr/>
            <p:nvPr/>
          </p:nvSpPr>
          <p:spPr>
            <a:xfrm>
              <a:off x="5589991" y="1949553"/>
              <a:ext cx="504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18</a:t>
              </a:r>
              <a:endParaRPr lang="fr-FR" sz="1400" b="1" dirty="0">
                <a:solidFill>
                  <a:prstClr val="white"/>
                </a:solidFill>
                <a:effectLst>
                  <a:outerShdw blurRad="38100" dist="38100" dir="2700000" algn="tl">
                    <a:srgbClr val="000000">
                      <a:alpha val="43137"/>
                    </a:srgbClr>
                  </a:outerShdw>
                </a:effectLst>
              </a:endParaRPr>
            </a:p>
          </p:txBody>
        </p:sp>
        <p:sp>
          <p:nvSpPr>
            <p:cNvPr id="90" name="Rectangle 89"/>
            <p:cNvSpPr/>
            <p:nvPr/>
          </p:nvSpPr>
          <p:spPr>
            <a:xfrm>
              <a:off x="6768190" y="1632999"/>
              <a:ext cx="2105075" cy="267891"/>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prstClr val="white"/>
                  </a:solidFill>
                  <a:effectLst>
                    <a:outerShdw blurRad="38100" dist="38100" dir="2700000" algn="tl">
                      <a:srgbClr val="000000">
                        <a:alpha val="43137"/>
                      </a:srgbClr>
                    </a:outerShdw>
                  </a:effectLst>
                </a:rPr>
                <a:t>Mars</a:t>
              </a:r>
              <a:endParaRPr lang="fr-FR" b="1" dirty="0">
                <a:solidFill>
                  <a:prstClr val="white"/>
                </a:solidFill>
                <a:effectLst>
                  <a:outerShdw blurRad="38100" dist="38100" dir="2700000" algn="tl">
                    <a:srgbClr val="000000">
                      <a:alpha val="43137"/>
                    </a:srgbClr>
                  </a:outerShdw>
                </a:effectLst>
              </a:endParaRPr>
            </a:p>
          </p:txBody>
        </p:sp>
        <p:sp>
          <p:nvSpPr>
            <p:cNvPr id="91" name="Rectangle 90"/>
            <p:cNvSpPr/>
            <p:nvPr/>
          </p:nvSpPr>
          <p:spPr>
            <a:xfrm>
              <a:off x="6768190" y="195446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04</a:t>
              </a:r>
              <a:endParaRPr lang="fr-FR" sz="1400" b="1" dirty="0">
                <a:solidFill>
                  <a:prstClr val="white"/>
                </a:solidFill>
                <a:effectLst>
                  <a:outerShdw blurRad="38100" dist="38100" dir="2700000" algn="tl">
                    <a:srgbClr val="000000">
                      <a:alpha val="43137"/>
                    </a:srgbClr>
                  </a:outerShdw>
                </a:effectLst>
              </a:endParaRPr>
            </a:p>
          </p:txBody>
        </p:sp>
        <p:sp>
          <p:nvSpPr>
            <p:cNvPr id="92" name="Rectangle 91"/>
            <p:cNvSpPr/>
            <p:nvPr/>
          </p:nvSpPr>
          <p:spPr>
            <a:xfrm>
              <a:off x="7317083" y="195446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11</a:t>
              </a:r>
              <a:endParaRPr lang="fr-FR" sz="1400" b="1" dirty="0">
                <a:solidFill>
                  <a:prstClr val="white"/>
                </a:solidFill>
                <a:effectLst>
                  <a:outerShdw blurRad="38100" dist="38100" dir="2700000" algn="tl">
                    <a:srgbClr val="000000">
                      <a:alpha val="43137"/>
                    </a:srgbClr>
                  </a:outerShdw>
                </a:effectLst>
              </a:endParaRPr>
            </a:p>
          </p:txBody>
        </p:sp>
        <p:sp>
          <p:nvSpPr>
            <p:cNvPr id="93" name="Rectangle 92"/>
            <p:cNvSpPr/>
            <p:nvPr/>
          </p:nvSpPr>
          <p:spPr>
            <a:xfrm>
              <a:off x="7855343" y="195446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18</a:t>
              </a:r>
              <a:endParaRPr lang="fr-FR" sz="1400" b="1" dirty="0">
                <a:solidFill>
                  <a:prstClr val="white"/>
                </a:solidFill>
                <a:effectLst>
                  <a:outerShdw blurRad="38100" dist="38100" dir="2700000" algn="tl">
                    <a:srgbClr val="000000">
                      <a:alpha val="43137"/>
                    </a:srgbClr>
                  </a:outerShdw>
                </a:effectLst>
              </a:endParaRPr>
            </a:p>
          </p:txBody>
        </p:sp>
        <p:sp>
          <p:nvSpPr>
            <p:cNvPr id="94" name="Rectangle 93"/>
            <p:cNvSpPr/>
            <p:nvPr/>
          </p:nvSpPr>
          <p:spPr>
            <a:xfrm>
              <a:off x="6174504" y="1947678"/>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25</a:t>
              </a:r>
              <a:endParaRPr lang="fr-FR" sz="1400" b="1" dirty="0">
                <a:solidFill>
                  <a:prstClr val="white"/>
                </a:solidFill>
                <a:effectLst>
                  <a:outerShdw blurRad="38100" dist="38100" dir="2700000" algn="tl">
                    <a:srgbClr val="000000">
                      <a:alpha val="43137"/>
                    </a:srgbClr>
                  </a:outerShdw>
                </a:effectLst>
              </a:endParaRPr>
            </a:p>
          </p:txBody>
        </p:sp>
        <p:sp>
          <p:nvSpPr>
            <p:cNvPr id="95" name="Rectangle 94"/>
            <p:cNvSpPr/>
            <p:nvPr/>
          </p:nvSpPr>
          <p:spPr>
            <a:xfrm>
              <a:off x="8411797" y="1957122"/>
              <a:ext cx="468000" cy="160735"/>
            </a:xfrm>
            <a:prstGeom prst="rect">
              <a:avLst/>
            </a:prstGeom>
            <a:solidFill>
              <a:srgbClr val="0070C0"/>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effectLst>
                    <a:outerShdw blurRad="38100" dist="38100" dir="2700000" algn="tl">
                      <a:srgbClr val="000000">
                        <a:alpha val="43137"/>
                      </a:srgbClr>
                    </a:outerShdw>
                  </a:effectLst>
                </a:rPr>
                <a:t>25</a:t>
              </a:r>
              <a:endParaRPr lang="fr-FR" sz="1400" b="1" dirty="0">
                <a:solidFill>
                  <a:prstClr val="white"/>
                </a:solidFill>
                <a:effectLst>
                  <a:outerShdw blurRad="38100" dist="38100" dir="2700000" algn="tl">
                    <a:srgbClr val="000000">
                      <a:alpha val="43137"/>
                    </a:srgbClr>
                  </a:outerShdw>
                </a:effectLst>
              </a:endParaRPr>
            </a:p>
          </p:txBody>
        </p:sp>
      </p:grpSp>
      <p:grpSp>
        <p:nvGrpSpPr>
          <p:cNvPr id="8" name="Groupe 7"/>
          <p:cNvGrpSpPr/>
          <p:nvPr/>
        </p:nvGrpSpPr>
        <p:grpSpPr>
          <a:xfrm>
            <a:off x="1328303" y="3073188"/>
            <a:ext cx="5726486" cy="625965"/>
            <a:chOff x="2705803" y="3132563"/>
            <a:chExt cx="5726486" cy="625965"/>
          </a:xfrm>
        </p:grpSpPr>
        <p:sp>
          <p:nvSpPr>
            <p:cNvPr id="96" name="Rectangle 95"/>
            <p:cNvSpPr/>
            <p:nvPr/>
          </p:nvSpPr>
          <p:spPr>
            <a:xfrm>
              <a:off x="2705803" y="3133689"/>
              <a:ext cx="1285875" cy="624839"/>
            </a:xfrm>
            <a:prstGeom prst="rect">
              <a:avLst/>
            </a:prstGeom>
            <a:solidFill>
              <a:schemeClr val="tx1"/>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srgbClr val="FFC000"/>
                  </a:solidFill>
                </a:rPr>
                <a:t>TACTIQUE</a:t>
              </a:r>
              <a:endParaRPr lang="fr-FR" sz="1400" b="1" dirty="0">
                <a:solidFill>
                  <a:srgbClr val="FFC000"/>
                </a:solidFill>
              </a:endParaRPr>
            </a:p>
          </p:txBody>
        </p:sp>
        <p:sp>
          <p:nvSpPr>
            <p:cNvPr id="100" name="Rectangle 99"/>
            <p:cNvSpPr/>
            <p:nvPr/>
          </p:nvSpPr>
          <p:spPr>
            <a:xfrm>
              <a:off x="7312973" y="3331239"/>
              <a:ext cx="1097311" cy="153590"/>
            </a:xfrm>
            <a:prstGeom prst="rect">
              <a:avLst/>
            </a:prstGeom>
            <a:solidFill>
              <a:srgbClr val="6890E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INTERNET</a:t>
              </a:r>
              <a:endParaRPr lang="fr-FR" sz="1200" b="1" dirty="0">
                <a:solidFill>
                  <a:prstClr val="black"/>
                </a:solidFill>
              </a:endParaRPr>
            </a:p>
          </p:txBody>
        </p:sp>
        <p:sp>
          <p:nvSpPr>
            <p:cNvPr id="101" name="Rectangle 100"/>
            <p:cNvSpPr/>
            <p:nvPr/>
          </p:nvSpPr>
          <p:spPr>
            <a:xfrm>
              <a:off x="7308854" y="3132563"/>
              <a:ext cx="1097311" cy="160734"/>
            </a:xfrm>
            <a:prstGeom prst="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RADIO</a:t>
              </a:r>
              <a:endParaRPr lang="fr-FR" sz="1200" b="1" dirty="0">
                <a:solidFill>
                  <a:prstClr val="white"/>
                </a:solidFill>
              </a:endParaRPr>
            </a:p>
          </p:txBody>
        </p:sp>
        <p:sp>
          <p:nvSpPr>
            <p:cNvPr id="102" name="Rectangle 101"/>
            <p:cNvSpPr/>
            <p:nvPr/>
          </p:nvSpPr>
          <p:spPr>
            <a:xfrm>
              <a:off x="7316289" y="3534454"/>
              <a:ext cx="1116000" cy="162000"/>
            </a:xfrm>
            <a:prstGeom prst="rect">
              <a:avLst/>
            </a:prstGeom>
            <a:solidFill>
              <a:schemeClr val="accent3">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PRESSE/PQR</a:t>
              </a:r>
              <a:endParaRPr lang="fr-FR" sz="1200" b="1" dirty="0">
                <a:solidFill>
                  <a:prstClr val="white"/>
                </a:solidFill>
              </a:endParaRPr>
            </a:p>
          </p:txBody>
        </p:sp>
      </p:grpSp>
      <p:sp>
        <p:nvSpPr>
          <p:cNvPr id="103" name="Titel 3"/>
          <p:cNvSpPr>
            <a:spLocks noGrp="1"/>
          </p:cNvSpPr>
          <p:nvPr>
            <p:ph type="title"/>
          </p:nvPr>
        </p:nvSpPr>
        <p:spPr>
          <a:xfrm>
            <a:off x="331474" y="411613"/>
            <a:ext cx="7303483" cy="523220"/>
          </a:xfr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de-DE" sz="2800" dirty="0" smtClean="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ADAM- Plan </a:t>
            </a:r>
            <a:r>
              <a:rPr lang="de-DE" sz="2800" dirty="0">
                <a:ln>
                  <a:noFill/>
                </a:ln>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média</a:t>
            </a:r>
          </a:p>
        </p:txBody>
      </p:sp>
      <p:grpSp>
        <p:nvGrpSpPr>
          <p:cNvPr id="5" name="Groupe 4"/>
          <p:cNvGrpSpPr/>
          <p:nvPr/>
        </p:nvGrpSpPr>
        <p:grpSpPr>
          <a:xfrm>
            <a:off x="1280803" y="1713345"/>
            <a:ext cx="6290228" cy="982881"/>
            <a:chOff x="2634553" y="1772720"/>
            <a:chExt cx="6290228" cy="982881"/>
          </a:xfrm>
        </p:grpSpPr>
        <p:sp>
          <p:nvSpPr>
            <p:cNvPr id="28" name="Rectangle 27"/>
            <p:cNvSpPr/>
            <p:nvPr/>
          </p:nvSpPr>
          <p:spPr>
            <a:xfrm>
              <a:off x="7300327" y="2199071"/>
              <a:ext cx="1620000" cy="162000"/>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PRESSE MAGAZINE</a:t>
              </a:r>
              <a:endParaRPr lang="fr-FR" sz="1200" b="1" dirty="0">
                <a:solidFill>
                  <a:prstClr val="white"/>
                </a:solidFill>
              </a:endParaRPr>
            </a:p>
          </p:txBody>
        </p:sp>
        <p:sp>
          <p:nvSpPr>
            <p:cNvPr id="62" name="Rectangle 61"/>
            <p:cNvSpPr/>
            <p:nvPr/>
          </p:nvSpPr>
          <p:spPr>
            <a:xfrm>
              <a:off x="7299414" y="1772720"/>
              <a:ext cx="1080000" cy="160734"/>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TV</a:t>
              </a:r>
              <a:endParaRPr lang="fr-FR" sz="1200" b="1" dirty="0">
                <a:solidFill>
                  <a:prstClr val="black"/>
                </a:solidFill>
              </a:endParaRPr>
            </a:p>
          </p:txBody>
        </p:sp>
        <p:sp>
          <p:nvSpPr>
            <p:cNvPr id="64" name="Rectangle 63"/>
            <p:cNvSpPr/>
            <p:nvPr/>
          </p:nvSpPr>
          <p:spPr>
            <a:xfrm>
              <a:off x="7304781" y="2406234"/>
              <a:ext cx="1620000" cy="153590"/>
            </a:xfrm>
            <a:prstGeom prst="rect">
              <a:avLst/>
            </a:prstGeom>
            <a:solidFill>
              <a:srgbClr val="6890E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INTERNET</a:t>
              </a:r>
              <a:endParaRPr lang="fr-FR" sz="1200" b="1" dirty="0">
                <a:solidFill>
                  <a:prstClr val="black"/>
                </a:solidFill>
              </a:endParaRPr>
            </a:p>
          </p:txBody>
        </p:sp>
        <p:sp>
          <p:nvSpPr>
            <p:cNvPr id="60" name="Rectangle 59"/>
            <p:cNvSpPr/>
            <p:nvPr/>
          </p:nvSpPr>
          <p:spPr>
            <a:xfrm>
              <a:off x="7296012" y="1986333"/>
              <a:ext cx="1080000" cy="16200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black"/>
                  </a:solidFill>
                </a:rPr>
                <a:t>AFFICHAGE </a:t>
              </a:r>
              <a:endParaRPr lang="fr-FR" sz="1200" b="1" dirty="0">
                <a:solidFill>
                  <a:prstClr val="black"/>
                </a:solidFill>
              </a:endParaRPr>
            </a:p>
          </p:txBody>
        </p:sp>
        <p:sp>
          <p:nvSpPr>
            <p:cNvPr id="61" name="Rectangle 60"/>
            <p:cNvSpPr/>
            <p:nvPr/>
          </p:nvSpPr>
          <p:spPr>
            <a:xfrm>
              <a:off x="4168202" y="2602011"/>
              <a:ext cx="4240337" cy="153590"/>
            </a:xfrm>
            <a:prstGeom prst="rect">
              <a:avLst/>
            </a:prstGeom>
            <a:solidFill>
              <a:srgbClr val="C50BC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smtClean="0">
                  <a:solidFill>
                    <a:prstClr val="white"/>
                  </a:solidFill>
                </a:rPr>
                <a:t>Adam tour</a:t>
              </a:r>
              <a:endParaRPr lang="fr-FR" sz="1400" b="1" dirty="0">
                <a:solidFill>
                  <a:prstClr val="white"/>
                </a:solidFill>
              </a:endParaRPr>
            </a:p>
          </p:txBody>
        </p:sp>
        <p:pic>
          <p:nvPicPr>
            <p:cNvPr id="3074" name="Picture 2" descr="http://www.metrofrance.com/_internal/gxml%210/4dntvuhh2yeo4npyb3igdet73odaolf$phsnc76zugiij5hjllbav1sv0qhuzet/opeladamw.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994" r="20306"/>
            <a:stretch/>
          </p:blipFill>
          <p:spPr bwMode="auto">
            <a:xfrm>
              <a:off x="2634553" y="1846291"/>
              <a:ext cx="1306717" cy="889292"/>
            </a:xfrm>
            <a:prstGeom prst="rect">
              <a:avLst/>
            </a:prstGeom>
            <a:noFill/>
            <a:ln w="28575">
              <a:solidFill>
                <a:schemeClr val="bg1"/>
              </a:solid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sp>
        <p:nvSpPr>
          <p:cNvPr id="35" name="Rectangle 34"/>
          <p:cNvSpPr/>
          <p:nvPr/>
        </p:nvSpPr>
        <p:spPr>
          <a:xfrm>
            <a:off x="6205124" y="4049638"/>
            <a:ext cx="584292" cy="593613"/>
          </a:xfrm>
          <a:prstGeom prst="rect">
            <a:avLst/>
          </a:prstGeom>
          <a:solidFill>
            <a:schemeClr val="bg2">
              <a:lumMod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solidFill>
                  <a:prstClr val="white"/>
                </a:solidFill>
              </a:rPr>
              <a:t>P O</a:t>
            </a:r>
          </a:p>
          <a:p>
            <a:pPr algn="ctr">
              <a:defRPr/>
            </a:pPr>
            <a:r>
              <a:rPr lang="fr-FR" sz="1200" b="1" dirty="0" smtClean="0">
                <a:solidFill>
                  <a:prstClr val="white"/>
                </a:solidFill>
              </a:rPr>
              <a:t>16/17</a:t>
            </a:r>
            <a:endParaRPr lang="fr-FR" sz="1200" b="1" dirty="0">
              <a:solidFill>
                <a:prstClr val="white"/>
              </a:solidFill>
            </a:endParaRPr>
          </a:p>
        </p:txBody>
      </p:sp>
    </p:spTree>
    <p:extLst>
      <p:ext uri="{BB962C8B-B14F-4D97-AF65-F5344CB8AC3E}">
        <p14:creationId xmlns:p14="http://schemas.microsoft.com/office/powerpoint/2010/main" val="2777408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500"/>
                                        <p:tgtEl>
                                          <p:spTgt spid="5"/>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500"/>
                                        <p:tgtEl>
                                          <p:spTgt spid="8"/>
                                        </p:tgtEl>
                                      </p:cBhvr>
                                    </p:animEffect>
                                  </p:childTnLst>
                                </p:cTn>
                              </p:par>
                              <p:par>
                                <p:cTn id="18" presetID="22" presetClass="entr" presetSubtype="8" fill="hold" grpId="0" nodeType="withEffect">
                                  <p:stCondLst>
                                    <p:cond delay="80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1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2"/>
          <p:cNvSpPr>
            <a:spLocks noGrp="1"/>
          </p:cNvSpPr>
          <p:nvPr>
            <p:ph type="title"/>
          </p:nvPr>
        </p:nvSpPr>
        <p:spPr>
          <a:xfrm>
            <a:off x="590550" y="859988"/>
            <a:ext cx="8237537" cy="37645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bIns="0"/>
          <a:lstStyle/>
          <a:p>
            <a:pPr eaLnBrk="0" hangingPunct="0">
              <a:lnSpc>
                <a:spcPct val="80000"/>
              </a:lnSpc>
              <a:spcBef>
                <a:spcPct val="20000"/>
              </a:spcBef>
              <a:buClr>
                <a:schemeClr val="accent1"/>
              </a:buClr>
            </a:pPr>
            <a:r>
              <a:rPr lang="en-GB" sz="1800" dirty="0">
                <a:solidFill>
                  <a:schemeClr val="bg1"/>
                </a:solidFill>
                <a:latin typeface="Opel Sans Condensed" pitchFamily="34" charset="0"/>
                <a:ea typeface="MS PGothic" pitchFamily="34" charset="-128"/>
                <a:cs typeface="+mn-cs"/>
              </a:rPr>
              <a:t>MIDEM : CANNES</a:t>
            </a:r>
            <a:endParaRPr lang="de-DE" sz="1800" dirty="0">
              <a:solidFill>
                <a:schemeClr val="bg1"/>
              </a:solidFill>
              <a:latin typeface="Opel Sans Condensed" pitchFamily="34" charset="0"/>
              <a:ea typeface="MS PGothic" pitchFamily="34" charset="-128"/>
              <a:cs typeface="+mn-cs"/>
            </a:endParaRPr>
          </a:p>
        </p:txBody>
      </p:sp>
      <p:sp>
        <p:nvSpPr>
          <p:cNvPr id="22533" name="Textplatzhalter 1"/>
          <p:cNvSpPr txBox="1">
            <a:spLocks/>
          </p:cNvSpPr>
          <p:nvPr/>
        </p:nvSpPr>
        <p:spPr bwMode="auto">
          <a:xfrm>
            <a:off x="575393" y="1349376"/>
            <a:ext cx="63388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bIns="0"/>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nSpc>
                <a:spcPct val="80000"/>
              </a:lnSpc>
              <a:spcBef>
                <a:spcPct val="20000"/>
              </a:spcBef>
              <a:buClr>
                <a:srgbClr val="FCC000"/>
              </a:buClr>
              <a:defRPr/>
            </a:pPr>
            <a:r>
              <a:rPr lang="en-GB" sz="1500" dirty="0" smtClean="0">
                <a:solidFill>
                  <a:prstClr val="white"/>
                </a:solidFill>
                <a:effectLst>
                  <a:outerShdw blurRad="38100" dist="38100" dir="2700000" algn="tl">
                    <a:srgbClr val="000000">
                      <a:alpha val="43137"/>
                    </a:srgbClr>
                  </a:outerShdw>
                </a:effectLst>
                <a:latin typeface="Opel Sans Condensed" pitchFamily="34" charset="0"/>
              </a:rPr>
              <a:t>Du 26 au 29 </a:t>
            </a:r>
            <a:r>
              <a:rPr lang="en-GB" sz="1500" dirty="0" err="1" smtClean="0">
                <a:solidFill>
                  <a:prstClr val="white"/>
                </a:solidFill>
                <a:effectLst>
                  <a:outerShdw blurRad="38100" dist="38100" dir="2700000" algn="tl">
                    <a:srgbClr val="000000">
                      <a:alpha val="43137"/>
                    </a:srgbClr>
                  </a:outerShdw>
                </a:effectLst>
                <a:latin typeface="Opel Sans Condensed" pitchFamily="34" charset="0"/>
              </a:rPr>
              <a:t>janvier</a:t>
            </a:r>
            <a:r>
              <a:rPr lang="en-GB" sz="1500" dirty="0" smtClean="0">
                <a:solidFill>
                  <a:prstClr val="white"/>
                </a:solidFill>
                <a:effectLst>
                  <a:outerShdw blurRad="38100" dist="38100" dir="2700000" algn="tl">
                    <a:srgbClr val="000000">
                      <a:alpha val="43137"/>
                    </a:srgbClr>
                  </a:outerShdw>
                </a:effectLst>
                <a:latin typeface="Opel Sans Condensed" pitchFamily="34" charset="0"/>
              </a:rPr>
              <a:t>, pendant 4 </a:t>
            </a:r>
            <a:r>
              <a:rPr lang="en-GB" sz="1500" dirty="0" err="1" smtClean="0">
                <a:solidFill>
                  <a:prstClr val="white"/>
                </a:solidFill>
                <a:effectLst>
                  <a:outerShdw blurRad="38100" dist="38100" dir="2700000" algn="tl">
                    <a:srgbClr val="000000">
                      <a:alpha val="43137"/>
                    </a:srgbClr>
                  </a:outerShdw>
                </a:effectLst>
                <a:latin typeface="Opel Sans Condensed" pitchFamily="34" charset="0"/>
              </a:rPr>
              <a:t>jours</a:t>
            </a:r>
            <a:r>
              <a:rPr lang="en-GB" sz="1500" dirty="0" smtClean="0">
                <a:solidFill>
                  <a:prstClr val="white"/>
                </a:solidFill>
                <a:effectLst>
                  <a:outerShdw blurRad="38100" dist="38100" dir="2700000" algn="tl">
                    <a:srgbClr val="000000">
                      <a:alpha val="43137"/>
                    </a:srgbClr>
                  </a:outerShdw>
                </a:effectLst>
                <a:latin typeface="Opel Sans Condensed" pitchFamily="34" charset="0"/>
              </a:rPr>
              <a:t>.</a:t>
            </a:r>
          </a:p>
          <a:p>
            <a:pPr>
              <a:lnSpc>
                <a:spcPct val="80000"/>
              </a:lnSpc>
              <a:spcBef>
                <a:spcPct val="20000"/>
              </a:spcBef>
              <a:buClr>
                <a:srgbClr val="FCC000"/>
              </a:buClr>
              <a:defRPr/>
            </a:pPr>
            <a:r>
              <a:rPr lang="en-GB" sz="1500" dirty="0">
                <a:solidFill>
                  <a:prstClr val="white"/>
                </a:solidFill>
                <a:effectLst>
                  <a:outerShdw blurRad="38100" dist="38100" dir="2700000" algn="tl">
                    <a:srgbClr val="000000">
                      <a:alpha val="43137"/>
                    </a:srgbClr>
                  </a:outerShdw>
                </a:effectLst>
                <a:latin typeface="Opel Sans Condensed" pitchFamily="34" charset="0"/>
              </a:rPr>
              <a:t>P</a:t>
            </a:r>
            <a:r>
              <a:rPr lang="en-GB" sz="1500" dirty="0" smtClean="0">
                <a:solidFill>
                  <a:prstClr val="white"/>
                </a:solidFill>
                <a:effectLst>
                  <a:outerShdw blurRad="38100" dist="38100" dir="2700000" algn="tl">
                    <a:srgbClr val="000000">
                      <a:alpha val="43137"/>
                    </a:srgbClr>
                  </a:outerShdw>
                </a:effectLst>
                <a:latin typeface="Opel Sans Condensed" pitchFamily="34" charset="0"/>
              </a:rPr>
              <a:t>op up store mobile </a:t>
            </a:r>
            <a:r>
              <a:rPr lang="en-GB" sz="1500" dirty="0" err="1" smtClean="0">
                <a:solidFill>
                  <a:prstClr val="white"/>
                </a:solidFill>
                <a:effectLst>
                  <a:outerShdw blurRad="38100" dist="38100" dir="2700000" algn="tl">
                    <a:srgbClr val="000000">
                      <a:alpha val="43137"/>
                    </a:srgbClr>
                  </a:outerShdw>
                </a:effectLst>
                <a:latin typeface="Opel Sans Condensed" pitchFamily="34" charset="0"/>
              </a:rPr>
              <a:t>situé</a:t>
            </a:r>
            <a:r>
              <a:rPr lang="en-GB" sz="1500" dirty="0" smtClean="0">
                <a:solidFill>
                  <a:prstClr val="white"/>
                </a:solidFill>
                <a:effectLst>
                  <a:outerShdw blurRad="38100" dist="38100" dir="2700000" algn="tl">
                    <a:srgbClr val="000000">
                      <a:alpha val="43137"/>
                    </a:srgbClr>
                  </a:outerShdw>
                </a:effectLst>
                <a:latin typeface="Opel Sans Condensed" pitchFamily="34" charset="0"/>
              </a:rPr>
              <a:t> à </a:t>
            </a:r>
            <a:r>
              <a:rPr lang="en-GB" sz="1500" dirty="0" err="1" smtClean="0">
                <a:solidFill>
                  <a:prstClr val="white"/>
                </a:solidFill>
                <a:effectLst>
                  <a:outerShdw blurRad="38100" dist="38100" dir="2700000" algn="tl">
                    <a:srgbClr val="000000">
                      <a:alpha val="43137"/>
                    </a:srgbClr>
                  </a:outerShdw>
                </a:effectLst>
                <a:latin typeface="Opel Sans Condensed" pitchFamily="34" charset="0"/>
              </a:rPr>
              <a:t>l’entrée</a:t>
            </a:r>
            <a:r>
              <a:rPr lang="en-GB" sz="1500" dirty="0" smtClean="0">
                <a:solidFill>
                  <a:prstClr val="white"/>
                </a:solidFill>
                <a:effectLst>
                  <a:outerShdw blurRad="38100" dist="38100" dir="2700000" algn="tl">
                    <a:srgbClr val="000000">
                      <a:alpha val="43137"/>
                    </a:srgbClr>
                  </a:outerShdw>
                </a:effectLst>
                <a:latin typeface="Opel Sans Condensed" pitchFamily="34" charset="0"/>
              </a:rPr>
              <a:t> du </a:t>
            </a:r>
            <a:r>
              <a:rPr lang="en-GB" sz="1500" dirty="0" err="1" smtClean="0">
                <a:solidFill>
                  <a:prstClr val="white"/>
                </a:solidFill>
                <a:effectLst>
                  <a:outerShdw blurRad="38100" dist="38100" dir="2700000" algn="tl">
                    <a:srgbClr val="000000">
                      <a:alpha val="43137"/>
                    </a:srgbClr>
                  </a:outerShdw>
                </a:effectLst>
                <a:latin typeface="Opel Sans Condensed" pitchFamily="34" charset="0"/>
              </a:rPr>
              <a:t>midem</a:t>
            </a:r>
            <a:endParaRPr lang="en-GB" sz="1500" dirty="0" smtClean="0">
              <a:solidFill>
                <a:prstClr val="white"/>
              </a:solidFill>
              <a:effectLst>
                <a:outerShdw blurRad="38100" dist="38100" dir="2700000" algn="tl">
                  <a:srgbClr val="000000">
                    <a:alpha val="43137"/>
                  </a:srgbClr>
                </a:outerShdw>
              </a:effectLst>
              <a:latin typeface="Opel Sans Condensed" pitchFamily="34" charset="0"/>
            </a:endParaRPr>
          </a:p>
        </p:txBody>
      </p:sp>
      <p:sp>
        <p:nvSpPr>
          <p:cNvPr id="22534" name="Textplatzhalter 3"/>
          <p:cNvSpPr>
            <a:spLocks noGrp="1"/>
          </p:cNvSpPr>
          <p:nvPr>
            <p:ph type="body" sz="quarter" idx="16"/>
          </p:nvPr>
        </p:nvSpPr>
        <p:spPr>
          <a:xfrm>
            <a:off x="501815" y="399542"/>
            <a:ext cx="5854135"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de-DE" sz="2800" dirty="0">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ADAM &amp; FRIENDS TOUR : FRANCE 2013</a:t>
            </a:r>
          </a:p>
        </p:txBody>
      </p:sp>
      <p:pic>
        <p:nvPicPr>
          <p:cNvPr id="22536" name="Picture 2" descr="cannes_nrj_music_awards_big.jpe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6195" y="945931"/>
            <a:ext cx="3086810" cy="1878672"/>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3" name="Groupe 2"/>
          <p:cNvGrpSpPr/>
          <p:nvPr/>
        </p:nvGrpSpPr>
        <p:grpSpPr>
          <a:xfrm>
            <a:off x="590550" y="1936750"/>
            <a:ext cx="7016752" cy="2816225"/>
            <a:chOff x="590550" y="1936750"/>
            <a:chExt cx="7016752" cy="2816225"/>
          </a:xfrm>
        </p:grpSpPr>
        <p:pic>
          <p:nvPicPr>
            <p:cNvPr id="9" name="Picture 2" descr="X:\brandscape Doku\Opel\Opel Adam Roadshow\Pleasure Jam\OARS_D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50" y="1936750"/>
              <a:ext cx="3759202" cy="2816225"/>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9102" y="3032125"/>
              <a:ext cx="2168197" cy="1720850"/>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1" name="Ellipse 10"/>
            <p:cNvSpPr>
              <a:spLocks noChangeArrowheads="1"/>
            </p:cNvSpPr>
            <p:nvPr/>
          </p:nvSpPr>
          <p:spPr bwMode="auto">
            <a:xfrm>
              <a:off x="6848477" y="3311526"/>
              <a:ext cx="758825" cy="671513"/>
            </a:xfrm>
            <a:prstGeom prst="ellipse">
              <a:avLst/>
            </a:prstGeom>
            <a:noFill/>
            <a:ln w="38100">
              <a:solidFill>
                <a:srgbClr val="FF0000"/>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n-US">
                <a:solidFill>
                  <a:srgbClr val="FFFFFF"/>
                </a:solidFill>
                <a:ea typeface="MS PGothic" charset="0"/>
                <a:cs typeface="MS PGothic" charset="0"/>
              </a:endParaRPr>
            </a:p>
          </p:txBody>
        </p:sp>
        <p:cxnSp>
          <p:nvCxnSpPr>
            <p:cNvPr id="12" name="Gerade Verbindung mit Pfeil 18"/>
            <p:cNvCxnSpPr>
              <a:cxnSpLocks noChangeShapeType="1"/>
              <a:endCxn id="11" idx="1"/>
            </p:cNvCxnSpPr>
            <p:nvPr/>
          </p:nvCxnSpPr>
          <p:spPr bwMode="auto">
            <a:xfrm>
              <a:off x="4349752" y="3226676"/>
              <a:ext cx="2609852" cy="183191"/>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4442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1000"/>
                                        <p:tgtEl>
                                          <p:spTgt spid="22530"/>
                                        </p:tgtEl>
                                      </p:cBhvr>
                                    </p:animEffect>
                                    <p:anim calcmode="lin" valueType="num">
                                      <p:cBhvr>
                                        <p:cTn id="8" dur="1000" fill="hold"/>
                                        <p:tgtEl>
                                          <p:spTgt spid="22530"/>
                                        </p:tgtEl>
                                        <p:attrNameLst>
                                          <p:attrName>ppt_x</p:attrName>
                                        </p:attrNameLst>
                                      </p:cBhvr>
                                      <p:tavLst>
                                        <p:tav tm="0">
                                          <p:val>
                                            <p:strVal val="#ppt_x"/>
                                          </p:val>
                                        </p:tav>
                                        <p:tav tm="100000">
                                          <p:val>
                                            <p:strVal val="#ppt_x"/>
                                          </p:val>
                                        </p:tav>
                                      </p:tavLst>
                                    </p:anim>
                                    <p:anim calcmode="lin" valueType="num">
                                      <p:cBhvr>
                                        <p:cTn id="9" dur="1000" fill="hold"/>
                                        <p:tgtEl>
                                          <p:spTgt spid="225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fade">
                                      <p:cBhvr>
                                        <p:cTn id="12" dur="1000"/>
                                        <p:tgtEl>
                                          <p:spTgt spid="22533"/>
                                        </p:tgtEl>
                                      </p:cBhvr>
                                    </p:animEffect>
                                    <p:anim calcmode="lin" valueType="num">
                                      <p:cBhvr>
                                        <p:cTn id="13" dur="1000" fill="hold"/>
                                        <p:tgtEl>
                                          <p:spTgt spid="22533"/>
                                        </p:tgtEl>
                                        <p:attrNameLst>
                                          <p:attrName>ppt_x</p:attrName>
                                        </p:attrNameLst>
                                      </p:cBhvr>
                                      <p:tavLst>
                                        <p:tav tm="0">
                                          <p:val>
                                            <p:strVal val="#ppt_x"/>
                                          </p:val>
                                        </p:tav>
                                        <p:tav tm="100000">
                                          <p:val>
                                            <p:strVal val="#ppt_x"/>
                                          </p:val>
                                        </p:tav>
                                      </p:tavLst>
                                    </p:anim>
                                    <p:anim calcmode="lin" valueType="num">
                                      <p:cBhvr>
                                        <p:cTn id="14" dur="1000" fill="hold"/>
                                        <p:tgtEl>
                                          <p:spTgt spid="225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536"/>
                                        </p:tgtEl>
                                        <p:attrNameLst>
                                          <p:attrName>style.visibility</p:attrName>
                                        </p:attrNameLst>
                                      </p:cBhvr>
                                      <p:to>
                                        <p:strVal val="visible"/>
                                      </p:to>
                                    </p:set>
                                    <p:animEffect transition="in" filter="fade">
                                      <p:cBhvr>
                                        <p:cTn id="17" dur="1000"/>
                                        <p:tgtEl>
                                          <p:spTgt spid="22536"/>
                                        </p:tgtEl>
                                      </p:cBhvr>
                                    </p:animEffect>
                                    <p:anim calcmode="lin" valueType="num">
                                      <p:cBhvr>
                                        <p:cTn id="18" dur="1000" fill="hold"/>
                                        <p:tgtEl>
                                          <p:spTgt spid="22536"/>
                                        </p:tgtEl>
                                        <p:attrNameLst>
                                          <p:attrName>ppt_x</p:attrName>
                                        </p:attrNameLst>
                                      </p:cBhvr>
                                      <p:tavLst>
                                        <p:tav tm="0">
                                          <p:val>
                                            <p:strVal val="#ppt_x"/>
                                          </p:val>
                                        </p:tav>
                                        <p:tav tm="100000">
                                          <p:val>
                                            <p:strVal val="#ppt_x"/>
                                          </p:val>
                                        </p:tav>
                                      </p:tavLst>
                                    </p:anim>
                                    <p:anim calcmode="lin" valueType="num">
                                      <p:cBhvr>
                                        <p:cTn id="19" dur="1000" fill="hold"/>
                                        <p:tgtEl>
                                          <p:spTgt spid="22536"/>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40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xavier\Desktop\Opel\logo_150Heur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6562" y="1054489"/>
            <a:ext cx="959618" cy="1025519"/>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7173" name="Picture 5" descr="http://sphotos-a.xx.fbcdn.net/hphotos-snc7/c0.0.403.403/p403x403/481688_550589154955592_1225026037_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6442" y="1039738"/>
            <a:ext cx="992188" cy="1098005"/>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337548" y="286242"/>
            <a:ext cx="8622329" cy="523220"/>
          </a:xfrm>
          <a:prstGeom prst="rect">
            <a:avLst/>
          </a:prstGeom>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fr-FR" sz="2800" b="1" dirty="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rPr>
              <a:t>2012 – LES SURPRISES</a:t>
            </a:r>
          </a:p>
        </p:txBody>
      </p:sp>
      <p:sp>
        <p:nvSpPr>
          <p:cNvPr id="6" name="Rectangle 5"/>
          <p:cNvSpPr/>
          <p:nvPr/>
        </p:nvSpPr>
        <p:spPr>
          <a:xfrm>
            <a:off x="5401046" y="1262336"/>
            <a:ext cx="2969252" cy="523220"/>
          </a:xfrm>
          <a:prstGeom prst="rect">
            <a:avLst/>
          </a:prstGeom>
        </p:spPr>
        <p:txBody>
          <a:bodyPr wrap="square">
            <a:spAutoFit/>
          </a:bodyPr>
          <a:lstStyle/>
          <a:p>
            <a:pPr marL="0" lvl="1">
              <a:spcBef>
                <a:spcPct val="20000"/>
              </a:spcBef>
              <a:buClr>
                <a:srgbClr val="FCC000"/>
              </a:buClr>
              <a:defRPr/>
            </a:pPr>
            <a:r>
              <a:rPr lang="fr-FR" sz="2800"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2 000 Ventes</a:t>
            </a:r>
            <a:endParaRPr lang="fr-FR" sz="2800" b="1"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24" name="Rectangle 23"/>
          <p:cNvSpPr/>
          <p:nvPr/>
        </p:nvSpPr>
        <p:spPr>
          <a:xfrm>
            <a:off x="5303077" y="2548888"/>
            <a:ext cx="3656800" cy="523220"/>
          </a:xfrm>
          <a:prstGeom prst="rect">
            <a:avLst/>
          </a:prstGeom>
        </p:spPr>
        <p:txBody>
          <a:bodyPr wrap="square">
            <a:spAutoFit/>
          </a:bodyPr>
          <a:lstStyle/>
          <a:p>
            <a:pPr marL="0" lvl="1">
              <a:spcBef>
                <a:spcPct val="20000"/>
              </a:spcBef>
              <a:buClr>
                <a:srgbClr val="FCC000"/>
              </a:buClr>
              <a:defRPr/>
            </a:pPr>
            <a:r>
              <a:rPr lang="fr-FR" sz="2800"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40 RDV  / 20  Ventes </a:t>
            </a:r>
            <a:endParaRPr lang="fr-FR" sz="2800" b="1"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25" name="Rectangle 24"/>
          <p:cNvSpPr/>
          <p:nvPr/>
        </p:nvSpPr>
        <p:spPr>
          <a:xfrm>
            <a:off x="5303077" y="3754085"/>
            <a:ext cx="2969252" cy="523220"/>
          </a:xfrm>
          <a:prstGeom prst="rect">
            <a:avLst/>
          </a:prstGeom>
        </p:spPr>
        <p:txBody>
          <a:bodyPr wrap="square">
            <a:spAutoFit/>
          </a:bodyPr>
          <a:lstStyle/>
          <a:p>
            <a:pPr marL="0" lvl="1">
              <a:spcBef>
                <a:spcPct val="20000"/>
              </a:spcBef>
              <a:buClr>
                <a:srgbClr val="FCC000"/>
              </a:buClr>
              <a:defRPr/>
            </a:pPr>
            <a:r>
              <a:rPr lang="fr-FR" sz="2800" b="1" dirty="0" smtClean="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rPr>
              <a:t>17 000 Comptes</a:t>
            </a:r>
            <a:endParaRPr lang="fr-FR" sz="2800" b="1" dirty="0">
              <a:solidFill>
                <a:schemeClr val="bg1">
                  <a:lumMod val="95000"/>
                </a:schemeClr>
              </a:solidFill>
              <a:effectLst>
                <a:outerShdw blurRad="38100" dist="38100" dir="2700000" algn="tl">
                  <a:srgbClr val="000000">
                    <a:alpha val="43137"/>
                  </a:srgbClr>
                </a:outerShdw>
              </a:effectLst>
              <a:latin typeface="Opel Sans Condensed" pitchFamily="34" charset="0"/>
              <a:cs typeface="Arial" pitchFamily="34" charset="0"/>
            </a:endParaRPr>
          </a:p>
        </p:txBody>
      </p:sp>
      <p:pic>
        <p:nvPicPr>
          <p:cNvPr id="7175" name="Picture 7" descr="C:\Users\xavier\Desktop\Opel\myopelservice visuel 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520" y="3338406"/>
            <a:ext cx="1115922" cy="122979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36" name="Groupe 35"/>
          <p:cNvGrpSpPr/>
          <p:nvPr/>
        </p:nvGrpSpPr>
        <p:grpSpPr>
          <a:xfrm>
            <a:off x="1856813" y="3629305"/>
            <a:ext cx="2346989" cy="648000"/>
            <a:chOff x="3629263" y="4112728"/>
            <a:chExt cx="2346989" cy="648000"/>
          </a:xfrm>
          <a:effectLst>
            <a:reflection blurRad="6350" stA="52000" endA="300" endPos="35000" dir="5400000" sy="-100000" algn="bl" rotWithShape="0"/>
          </a:effectLst>
          <a:scene3d>
            <a:camera prst="orthographicFront"/>
            <a:lightRig rig="threePt" dir="t"/>
          </a:scene3d>
        </p:grpSpPr>
        <p:sp>
          <p:nvSpPr>
            <p:cNvPr id="44" name="Rectangle 43"/>
            <p:cNvSpPr/>
            <p:nvPr/>
          </p:nvSpPr>
          <p:spPr>
            <a:xfrm>
              <a:off x="3629263" y="4112728"/>
              <a:ext cx="2346989" cy="648000"/>
            </a:xfrm>
            <a:prstGeom prst="rect">
              <a:avLst/>
            </a:prstGeom>
            <a:solidFill>
              <a:schemeClr val="accent1"/>
            </a:solidFill>
            <a:ln>
              <a:noFill/>
            </a:ln>
            <a:effectLst>
              <a:outerShdw blurRad="44450" dist="27940" dir="5400000" algn="ctr">
                <a:srgbClr val="000000">
                  <a:alpha val="32000"/>
                </a:srgbClr>
              </a:outerShdw>
            </a:effectLst>
            <a:sp3d>
              <a:bevelT w="190500" h="38100"/>
            </a:sp3d>
          </p:spPr>
          <p:txBody>
            <a:bodyPr wrap="none" anchor="ctr" anchorCtr="0">
              <a:noAutofit/>
            </a:bodyPr>
            <a:lstStyle/>
            <a:p>
              <a:pPr marL="0" lvl="1">
                <a:spcBef>
                  <a:spcPct val="20000"/>
                </a:spcBef>
                <a:buClr>
                  <a:srgbClr val="FCC000"/>
                </a:buClr>
              </a:pPr>
              <a:r>
                <a:rPr lang="fr-FR" b="1" dirty="0" smtClean="0">
                  <a:latin typeface="Opel Sans Condensed" pitchFamily="34" charset="0"/>
                  <a:cs typeface="Arial" pitchFamily="34" charset="0"/>
                </a:rPr>
                <a:t> </a:t>
              </a:r>
              <a:r>
                <a:rPr lang="fr-FR" sz="2000" b="1" dirty="0" err="1" smtClean="0">
                  <a:latin typeface="Opel Sans Condensed" pitchFamily="34" charset="0"/>
                  <a:cs typeface="Arial" pitchFamily="34" charset="0"/>
                </a:rPr>
                <a:t>myOpelService</a:t>
              </a:r>
              <a:endParaRPr lang="fr-FR" b="1" dirty="0">
                <a:latin typeface="Opel Sans Condensed" pitchFamily="34" charset="0"/>
                <a:cs typeface="Arial" pitchFamily="34" charset="0"/>
              </a:endParaRPr>
            </a:p>
          </p:txBody>
        </p:sp>
        <p:pic>
          <p:nvPicPr>
            <p:cNvPr id="45" name="Grafik 7" descr="Logo_OPEL_large.png"/>
            <p:cNvPicPr>
              <a:picLocks noChangeAspect="1"/>
            </p:cNvPicPr>
            <p:nvPr/>
          </p:nvPicPr>
          <p:blipFill>
            <a:blip r:embed="rId5" cstate="print"/>
            <a:stretch>
              <a:fillRect/>
            </a:stretch>
          </p:blipFill>
          <p:spPr>
            <a:xfrm>
              <a:off x="5354735" y="4178007"/>
              <a:ext cx="547431" cy="548973"/>
            </a:xfrm>
            <a:prstGeom prst="rect">
              <a:avLst/>
            </a:prstGeom>
            <a:noFill/>
            <a:ln>
              <a:noFill/>
            </a:ln>
            <a:effectLst/>
          </p:spPr>
        </p:pic>
      </p:grpSp>
      <p:grpSp>
        <p:nvGrpSpPr>
          <p:cNvPr id="46" name="Groupe 45"/>
          <p:cNvGrpSpPr/>
          <p:nvPr/>
        </p:nvGrpSpPr>
        <p:grpSpPr>
          <a:xfrm>
            <a:off x="4445640" y="1262336"/>
            <a:ext cx="423802" cy="423802"/>
            <a:chOff x="6696658" y="696685"/>
            <a:chExt cx="694741" cy="694741"/>
          </a:xfrm>
          <a:effectLst>
            <a:outerShdw blurRad="127000" dist="127000" dir="2700000" algn="tl" rotWithShape="0">
              <a:prstClr val="black">
                <a:alpha val="40000"/>
              </a:prstClr>
            </a:outerShdw>
          </a:effectLst>
        </p:grpSpPr>
        <p:sp>
          <p:nvSpPr>
            <p:cNvPr id="47" name="Ellipse 46"/>
            <p:cNvSpPr/>
            <p:nvPr/>
          </p:nvSpPr>
          <p:spPr>
            <a:xfrm>
              <a:off x="6696658" y="696685"/>
              <a:ext cx="694741" cy="69474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48" name="Ellipse 47"/>
            <p:cNvSpPr/>
            <p:nvPr/>
          </p:nvSpPr>
          <p:spPr>
            <a:xfrm>
              <a:off x="6861256"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49" name="Ellipse 48"/>
            <p:cNvSpPr/>
            <p:nvPr/>
          </p:nvSpPr>
          <p:spPr>
            <a:xfrm>
              <a:off x="7085395"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50" name="Arc 49"/>
            <p:cNvSpPr/>
            <p:nvPr/>
          </p:nvSpPr>
          <p:spPr>
            <a:xfrm flipV="1">
              <a:off x="6837976" y="943127"/>
              <a:ext cx="412105" cy="288636"/>
            </a:xfrm>
            <a:prstGeom prst="arc">
              <a:avLst>
                <a:gd name="adj1" fmla="val 11197260"/>
                <a:gd name="adj2" fmla="val 21226037"/>
              </a:avLst>
            </a:prstGeom>
            <a:ln w="28575">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65" name="Arc 64"/>
            <p:cNvSpPr/>
            <p:nvPr/>
          </p:nvSpPr>
          <p:spPr>
            <a:xfrm rot="169460">
              <a:off x="7093273"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66" name="Arc 65"/>
            <p:cNvSpPr/>
            <p:nvPr/>
          </p:nvSpPr>
          <p:spPr>
            <a:xfrm flipH="1">
              <a:off x="6884472"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grpSp>
      <p:grpSp>
        <p:nvGrpSpPr>
          <p:cNvPr id="67" name="Groupe 66"/>
          <p:cNvGrpSpPr/>
          <p:nvPr/>
        </p:nvGrpSpPr>
        <p:grpSpPr>
          <a:xfrm>
            <a:off x="4475037" y="2610796"/>
            <a:ext cx="423802" cy="423802"/>
            <a:chOff x="6696658" y="696685"/>
            <a:chExt cx="694741" cy="694741"/>
          </a:xfrm>
          <a:effectLst>
            <a:outerShdw blurRad="127000" dist="127000" dir="2700000" algn="tl" rotWithShape="0">
              <a:prstClr val="black">
                <a:alpha val="40000"/>
              </a:prstClr>
            </a:outerShdw>
          </a:effectLst>
        </p:grpSpPr>
        <p:sp>
          <p:nvSpPr>
            <p:cNvPr id="68" name="Ellipse 67"/>
            <p:cNvSpPr/>
            <p:nvPr/>
          </p:nvSpPr>
          <p:spPr>
            <a:xfrm>
              <a:off x="6696658" y="696685"/>
              <a:ext cx="694741" cy="69474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69" name="Ellipse 68"/>
            <p:cNvSpPr/>
            <p:nvPr/>
          </p:nvSpPr>
          <p:spPr>
            <a:xfrm>
              <a:off x="6861256"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0" name="Ellipse 69"/>
            <p:cNvSpPr/>
            <p:nvPr/>
          </p:nvSpPr>
          <p:spPr>
            <a:xfrm>
              <a:off x="7085395"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1" name="Arc 70"/>
            <p:cNvSpPr/>
            <p:nvPr/>
          </p:nvSpPr>
          <p:spPr>
            <a:xfrm flipV="1">
              <a:off x="6837976" y="943127"/>
              <a:ext cx="412105" cy="288636"/>
            </a:xfrm>
            <a:prstGeom prst="arc">
              <a:avLst>
                <a:gd name="adj1" fmla="val 11197260"/>
                <a:gd name="adj2" fmla="val 21226037"/>
              </a:avLst>
            </a:prstGeom>
            <a:ln w="28575">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72" name="Arc 71"/>
            <p:cNvSpPr/>
            <p:nvPr/>
          </p:nvSpPr>
          <p:spPr>
            <a:xfrm rot="169460">
              <a:off x="7093273"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73" name="Arc 72"/>
            <p:cNvSpPr/>
            <p:nvPr/>
          </p:nvSpPr>
          <p:spPr>
            <a:xfrm flipH="1">
              <a:off x="6884472"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grpSp>
      <p:grpSp>
        <p:nvGrpSpPr>
          <p:cNvPr id="74" name="Groupe 73"/>
          <p:cNvGrpSpPr/>
          <p:nvPr/>
        </p:nvGrpSpPr>
        <p:grpSpPr>
          <a:xfrm>
            <a:off x="4465159" y="3777326"/>
            <a:ext cx="423802" cy="423802"/>
            <a:chOff x="6696658" y="696685"/>
            <a:chExt cx="694741" cy="694741"/>
          </a:xfrm>
          <a:effectLst>
            <a:outerShdw blurRad="127000" dist="127000" dir="2700000" algn="tl" rotWithShape="0">
              <a:prstClr val="black">
                <a:alpha val="40000"/>
              </a:prstClr>
            </a:outerShdw>
          </a:effectLst>
        </p:grpSpPr>
        <p:sp>
          <p:nvSpPr>
            <p:cNvPr id="75" name="Ellipse 74"/>
            <p:cNvSpPr/>
            <p:nvPr/>
          </p:nvSpPr>
          <p:spPr>
            <a:xfrm>
              <a:off x="6696658" y="696685"/>
              <a:ext cx="694741" cy="69474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6" name="Ellipse 75"/>
            <p:cNvSpPr/>
            <p:nvPr/>
          </p:nvSpPr>
          <p:spPr>
            <a:xfrm>
              <a:off x="6861256"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7" name="Ellipse 76"/>
            <p:cNvSpPr/>
            <p:nvPr/>
          </p:nvSpPr>
          <p:spPr>
            <a:xfrm>
              <a:off x="7085395" y="856607"/>
              <a:ext cx="142485" cy="173038"/>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flood" dir="t"/>
            </a:scene3d>
            <a:sp3d prstMaterial="flat">
              <a:bevelT w="1905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effectLst>
                  <a:outerShdw blurRad="38100" dist="38100" dir="2700000" algn="tl">
                    <a:srgbClr val="000000">
                      <a:alpha val="43137"/>
                    </a:srgbClr>
                  </a:outerShdw>
                </a:effectLst>
              </a:endParaRPr>
            </a:p>
          </p:txBody>
        </p:sp>
        <p:sp>
          <p:nvSpPr>
            <p:cNvPr id="78" name="Arc 77"/>
            <p:cNvSpPr/>
            <p:nvPr/>
          </p:nvSpPr>
          <p:spPr>
            <a:xfrm flipV="1">
              <a:off x="6837976" y="943127"/>
              <a:ext cx="412105" cy="288636"/>
            </a:xfrm>
            <a:prstGeom prst="arc">
              <a:avLst>
                <a:gd name="adj1" fmla="val 11197260"/>
                <a:gd name="adj2" fmla="val 21226037"/>
              </a:avLst>
            </a:prstGeom>
            <a:ln w="28575">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79" name="Arc 78"/>
            <p:cNvSpPr/>
            <p:nvPr/>
          </p:nvSpPr>
          <p:spPr>
            <a:xfrm rot="169460">
              <a:off x="7093273"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sp>
          <p:nvSpPr>
            <p:cNvPr id="80" name="Arc 79"/>
            <p:cNvSpPr/>
            <p:nvPr/>
          </p:nvSpPr>
          <p:spPr>
            <a:xfrm flipH="1">
              <a:off x="6884472" y="812581"/>
              <a:ext cx="121543" cy="45719"/>
            </a:xfrm>
            <a:prstGeom prst="arc">
              <a:avLst>
                <a:gd name="adj1" fmla="val 11197260"/>
                <a:gd name="adj2" fmla="val 21226037"/>
              </a:avLst>
            </a:prstGeom>
            <a:ln w="19050">
              <a:solidFill>
                <a:schemeClr val="tx1"/>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effectLst>
                  <a:outerShdw blurRad="38100" dist="38100" dir="2700000" algn="tl">
                    <a:srgbClr val="000000">
                      <a:alpha val="43137"/>
                    </a:srgbClr>
                  </a:outerShdw>
                </a:effectLst>
              </a:endParaRPr>
            </a:p>
          </p:txBody>
        </p:sp>
      </p:grpSp>
      <p:grpSp>
        <p:nvGrpSpPr>
          <p:cNvPr id="5" name="Groupe 4"/>
          <p:cNvGrpSpPr/>
          <p:nvPr/>
        </p:nvGrpSpPr>
        <p:grpSpPr>
          <a:xfrm>
            <a:off x="2092536" y="2463936"/>
            <a:ext cx="2111266" cy="738663"/>
            <a:chOff x="-384025" y="2463936"/>
            <a:chExt cx="2111266" cy="738663"/>
          </a:xfrm>
        </p:grpSpPr>
        <p:sp>
          <p:nvSpPr>
            <p:cNvPr id="82" name="Rectangle 81"/>
            <p:cNvSpPr/>
            <p:nvPr/>
          </p:nvSpPr>
          <p:spPr>
            <a:xfrm flipH="1">
              <a:off x="-384025" y="2523236"/>
              <a:ext cx="2111266" cy="646331"/>
            </a:xfrm>
            <a:prstGeom prst="rect">
              <a:avLst/>
            </a:prstGeom>
            <a:solidFill>
              <a:schemeClr val="tx1"/>
            </a:solidFill>
            <a:effectLst>
              <a:reflection blurRad="6350" stA="52000" endA="300" endPos="35000" dir="5400000" sy="-100000" algn="bl" rotWithShape="0"/>
            </a:effectLst>
          </p:spPr>
          <p:txBody>
            <a:bodyPr wrap="square">
              <a:spAutoFit/>
            </a:bodyPr>
            <a:lstStyle/>
            <a:p>
              <a:pPr marL="0" lvl="1">
                <a:buClr>
                  <a:srgbClr val="FCC000"/>
                </a:buClr>
                <a:defRPr/>
              </a:pPr>
              <a:r>
                <a:rPr lang="fr-FR"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SHOW</a:t>
              </a:r>
              <a:br>
                <a:rPr lang="fr-FR"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br>
              <a:r>
                <a:rPr lang="fr-FR" dirty="0" smtClean="0">
                  <a:solidFill>
                    <a:schemeClr val="bg1"/>
                  </a:solidFill>
                  <a:effectLst>
                    <a:outerShdw blurRad="38100" dist="38100" dir="2700000" algn="tl">
                      <a:srgbClr val="000000">
                        <a:alpha val="43137"/>
                      </a:srgbClr>
                    </a:outerShdw>
                  </a:effectLst>
                  <a:latin typeface="Opel Sans Condensed" pitchFamily="34" charset="0"/>
                  <a:cs typeface="Arial" pitchFamily="34" charset="0"/>
                </a:rPr>
                <a:t>ROOM</a:t>
              </a:r>
              <a:endParaRPr lang="fr-FR" dirty="0">
                <a:solidFill>
                  <a:schemeClr val="bg1"/>
                </a:solidFill>
                <a:effectLst>
                  <a:outerShdw blurRad="38100" dist="38100" dir="2700000" algn="tl">
                    <a:srgbClr val="000000">
                      <a:alpha val="43137"/>
                    </a:srgbClr>
                  </a:outerShdw>
                </a:effectLst>
                <a:latin typeface="Opel Sans Condensed" pitchFamily="34" charset="0"/>
                <a:cs typeface="Arial" pitchFamily="34" charset="0"/>
              </a:endParaRPr>
            </a:p>
          </p:txBody>
        </p:sp>
        <p:sp>
          <p:nvSpPr>
            <p:cNvPr id="83" name="Rectangle 82"/>
            <p:cNvSpPr/>
            <p:nvPr/>
          </p:nvSpPr>
          <p:spPr>
            <a:xfrm>
              <a:off x="230668" y="2463936"/>
              <a:ext cx="1078667" cy="738663"/>
            </a:xfrm>
            <a:prstGeom prst="rect">
              <a:avLst/>
            </a:prstGeom>
            <a:noFill/>
          </p:spPr>
          <p:txBody>
            <a:bodyPr wrap="square" lIns="0" tIns="0" rIns="0" bIns="0">
              <a:spAutoFit/>
            </a:bodyPr>
            <a:lstStyle/>
            <a:p>
              <a:pPr marL="0" lvl="1" algn="ctr">
                <a:spcBef>
                  <a:spcPct val="20000"/>
                </a:spcBef>
                <a:buClr>
                  <a:srgbClr val="FCC000"/>
                </a:buClr>
                <a:defRPr/>
              </a:pPr>
              <a:r>
                <a:rPr lang="fr-FR" sz="4800" b="1" dirty="0" smtClean="0">
                  <a:solidFill>
                    <a:schemeClr val="bg1"/>
                  </a:solidFill>
                  <a:effectLst>
                    <a:outerShdw blurRad="38100" dist="38100" dir="2700000" algn="tl">
                      <a:srgbClr val="000000">
                        <a:alpha val="43137"/>
                      </a:srgbClr>
                    </a:outerShdw>
                  </a:effectLst>
                  <a:latin typeface="Arial Narrow" pitchFamily="34" charset="0"/>
                  <a:cs typeface="Arial" pitchFamily="34" charset="0"/>
                </a:rPr>
                <a:t>VIP</a:t>
              </a:r>
              <a:endParaRPr lang="fr-FR" sz="4800" b="1" dirty="0">
                <a:solidFill>
                  <a:schemeClr val="bg1"/>
                </a:solidFill>
                <a:effectLst>
                  <a:outerShdw blurRad="38100" dist="38100" dir="2700000" algn="tl">
                    <a:srgbClr val="000000">
                      <a:alpha val="43137"/>
                    </a:srgbClr>
                  </a:outerShdw>
                </a:effectLst>
                <a:latin typeface="Arial Narrow" pitchFamily="34" charset="0"/>
                <a:cs typeface="Arial" pitchFamily="34" charset="0"/>
              </a:endParaRPr>
            </a:p>
          </p:txBody>
        </p:sp>
        <p:pic>
          <p:nvPicPr>
            <p:cNvPr id="85" name="Grafik 7" descr="Logo_OPEL_large.png"/>
            <p:cNvPicPr>
              <a:picLocks noChangeAspect="1"/>
            </p:cNvPicPr>
            <p:nvPr/>
          </p:nvPicPr>
          <p:blipFill>
            <a:blip r:embed="rId5" cstate="print"/>
            <a:stretch>
              <a:fillRect/>
            </a:stretch>
          </p:blipFill>
          <p:spPr>
            <a:xfrm>
              <a:off x="1201223" y="2628354"/>
              <a:ext cx="406953" cy="408099"/>
            </a:xfrm>
            <a:prstGeom prst="rect">
              <a:avLst/>
            </a:prstGeom>
            <a:noFill/>
            <a:ln>
              <a:noFill/>
            </a:ln>
            <a:effectLst/>
          </p:spPr>
        </p:pic>
      </p:grpSp>
    </p:spTree>
    <p:extLst>
      <p:ext uri="{BB962C8B-B14F-4D97-AF65-F5344CB8AC3E}">
        <p14:creationId xmlns:p14="http://schemas.microsoft.com/office/powerpoint/2010/main" val="4118512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1000" fill="hold"/>
                                        <p:tgtEl>
                                          <p:spTgt spid="7171"/>
                                        </p:tgtEl>
                                        <p:attrNameLst>
                                          <p:attrName>ppt_x</p:attrName>
                                        </p:attrNameLst>
                                      </p:cBhvr>
                                      <p:tavLst>
                                        <p:tav tm="0">
                                          <p:val>
                                            <p:strVal val="0-#ppt_w/2"/>
                                          </p:val>
                                        </p:tav>
                                        <p:tav tm="100000">
                                          <p:val>
                                            <p:strVal val="#ppt_x"/>
                                          </p:val>
                                        </p:tav>
                                      </p:tavLst>
                                    </p:anim>
                                    <p:anim calcmode="lin" valueType="num">
                                      <p:cBhvr additive="base">
                                        <p:cTn id="8" dur="1000" fill="hold"/>
                                        <p:tgtEl>
                                          <p:spTgt spid="717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00"/>
                                  </p:stCondLst>
                                  <p:childTnLst>
                                    <p:set>
                                      <p:cBhvr>
                                        <p:cTn id="10" dur="1" fill="hold">
                                          <p:stCondLst>
                                            <p:cond delay="0"/>
                                          </p:stCondLst>
                                        </p:cTn>
                                        <p:tgtEl>
                                          <p:spTgt spid="7173"/>
                                        </p:tgtEl>
                                        <p:attrNameLst>
                                          <p:attrName>style.visibility</p:attrName>
                                        </p:attrNameLst>
                                      </p:cBhvr>
                                      <p:to>
                                        <p:strVal val="visible"/>
                                      </p:to>
                                    </p:set>
                                    <p:anim calcmode="lin" valueType="num">
                                      <p:cBhvr additive="base">
                                        <p:cTn id="11" dur="500" fill="hold"/>
                                        <p:tgtEl>
                                          <p:spTgt spid="7173"/>
                                        </p:tgtEl>
                                        <p:attrNameLst>
                                          <p:attrName>ppt_x</p:attrName>
                                        </p:attrNameLst>
                                      </p:cBhvr>
                                      <p:tavLst>
                                        <p:tav tm="0">
                                          <p:val>
                                            <p:strVal val="0-#ppt_w/2"/>
                                          </p:val>
                                        </p:tav>
                                        <p:tav tm="100000">
                                          <p:val>
                                            <p:strVal val="#ppt_x"/>
                                          </p:val>
                                        </p:tav>
                                      </p:tavLst>
                                    </p:anim>
                                    <p:anim calcmode="lin" valueType="num">
                                      <p:cBhvr additive="base">
                                        <p:cTn id="12" dur="500" fill="hold"/>
                                        <p:tgtEl>
                                          <p:spTgt spid="7173"/>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1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par>
                                <p:cTn id="18" presetID="23" presetClass="entr" presetSubtype="36" fill="hold" nodeType="withEffect">
                                  <p:stCondLst>
                                    <p:cond delay="1700"/>
                                  </p:stCondLst>
                                  <p:childTnLst>
                                    <p:set>
                                      <p:cBhvr>
                                        <p:cTn id="19" dur="1" fill="hold">
                                          <p:stCondLst>
                                            <p:cond delay="0"/>
                                          </p:stCondLst>
                                        </p:cTn>
                                        <p:tgtEl>
                                          <p:spTgt spid="46"/>
                                        </p:tgtEl>
                                        <p:attrNameLst>
                                          <p:attrName>style.visibility</p:attrName>
                                        </p:attrNameLst>
                                      </p:cBhvr>
                                      <p:to>
                                        <p:strVal val="visible"/>
                                      </p:to>
                                    </p:set>
                                    <p:anim calcmode="lin" valueType="num">
                                      <p:cBhvr>
                                        <p:cTn id="20" dur="500" fill="hold"/>
                                        <p:tgtEl>
                                          <p:spTgt spid="46"/>
                                        </p:tgtEl>
                                        <p:attrNameLst>
                                          <p:attrName>ppt_w</p:attrName>
                                        </p:attrNameLst>
                                      </p:cBhvr>
                                      <p:tavLst>
                                        <p:tav tm="0">
                                          <p:val>
                                            <p:strVal val="(6*min(max(#ppt_w*#ppt_h,.3),1)-7.4)/-.7*#ppt_w"/>
                                          </p:val>
                                        </p:tav>
                                        <p:tav tm="100000">
                                          <p:val>
                                            <p:strVal val="#ppt_w"/>
                                          </p:val>
                                        </p:tav>
                                      </p:tavLst>
                                    </p:anim>
                                    <p:anim calcmode="lin" valueType="num">
                                      <p:cBhvr>
                                        <p:cTn id="21" dur="500" fill="hold"/>
                                        <p:tgtEl>
                                          <p:spTgt spid="46"/>
                                        </p:tgtEl>
                                        <p:attrNameLst>
                                          <p:attrName>ppt_h</p:attrName>
                                        </p:attrNameLst>
                                      </p:cBhvr>
                                      <p:tavLst>
                                        <p:tav tm="0">
                                          <p:val>
                                            <p:strVal val="(6*min(max(#ppt_w*#ppt_h,.3),1)-7.4)/-.7*#ppt_h"/>
                                          </p:val>
                                        </p:tav>
                                        <p:tav tm="100000">
                                          <p:val>
                                            <p:strVal val="#ppt_h"/>
                                          </p:val>
                                        </p:tav>
                                      </p:tavLst>
                                    </p:anim>
                                    <p:anim calcmode="lin" valueType="num">
                                      <p:cBhvr>
                                        <p:cTn id="22" dur="500" fill="hold"/>
                                        <p:tgtEl>
                                          <p:spTgt spid="46"/>
                                        </p:tgtEl>
                                        <p:attrNameLst>
                                          <p:attrName>ppt_x</p:attrName>
                                        </p:attrNameLst>
                                      </p:cBhvr>
                                      <p:tavLst>
                                        <p:tav tm="0">
                                          <p:val>
                                            <p:fltVal val="0.5"/>
                                          </p:val>
                                        </p:tav>
                                        <p:tav tm="100000">
                                          <p:val>
                                            <p:strVal val="#ppt_x"/>
                                          </p:val>
                                        </p:tav>
                                      </p:tavLst>
                                    </p:anim>
                                    <p:anim calcmode="lin" valueType="num">
                                      <p:cBhvr>
                                        <p:cTn id="23"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fill="hold"/>
                                        <p:tgtEl>
                                          <p:spTgt spid="5"/>
                                        </p:tgtEl>
                                        <p:attrNameLst>
                                          <p:attrName>ppt_x</p:attrName>
                                        </p:attrNameLst>
                                      </p:cBhvr>
                                      <p:tavLst>
                                        <p:tav tm="0">
                                          <p:val>
                                            <p:strVal val="0-#ppt_w/2"/>
                                          </p:val>
                                        </p:tav>
                                        <p:tav tm="100000">
                                          <p:val>
                                            <p:strVal val="#ppt_x"/>
                                          </p:val>
                                        </p:tav>
                                      </p:tavLst>
                                    </p:anim>
                                    <p:anim calcmode="lin" valueType="num">
                                      <p:cBhvr additive="base">
                                        <p:cTn id="29" dur="1000" fill="hold"/>
                                        <p:tgtEl>
                                          <p:spTgt spid="5"/>
                                        </p:tgtEl>
                                        <p:attrNameLst>
                                          <p:attrName>ppt_y</p:attrName>
                                        </p:attrNameLst>
                                      </p:cBhvr>
                                      <p:tavLst>
                                        <p:tav tm="0">
                                          <p:val>
                                            <p:strVal val="#ppt_y"/>
                                          </p:val>
                                        </p:tav>
                                        <p:tav tm="100000">
                                          <p:val>
                                            <p:strVal val="#ppt_y"/>
                                          </p:val>
                                        </p:tav>
                                      </p:tavLst>
                                    </p:anim>
                                  </p:childTnLst>
                                </p:cTn>
                              </p:par>
                              <p:par>
                                <p:cTn id="30" presetID="47" presetClass="entr" presetSubtype="0" fill="hold" grpId="0" nodeType="withEffect">
                                  <p:stCondLst>
                                    <p:cond delay="100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anim calcmode="lin" valueType="num">
                                      <p:cBhvr>
                                        <p:cTn id="33" dur="500" fill="hold"/>
                                        <p:tgtEl>
                                          <p:spTgt spid="24"/>
                                        </p:tgtEl>
                                        <p:attrNameLst>
                                          <p:attrName>ppt_x</p:attrName>
                                        </p:attrNameLst>
                                      </p:cBhvr>
                                      <p:tavLst>
                                        <p:tav tm="0">
                                          <p:val>
                                            <p:strVal val="#ppt_x"/>
                                          </p:val>
                                        </p:tav>
                                        <p:tav tm="100000">
                                          <p:val>
                                            <p:strVal val="#ppt_x"/>
                                          </p:val>
                                        </p:tav>
                                      </p:tavLst>
                                    </p:anim>
                                    <p:anim calcmode="lin" valueType="num">
                                      <p:cBhvr>
                                        <p:cTn id="34" dur="500" fill="hold"/>
                                        <p:tgtEl>
                                          <p:spTgt spid="24"/>
                                        </p:tgtEl>
                                        <p:attrNameLst>
                                          <p:attrName>ppt_y</p:attrName>
                                        </p:attrNameLst>
                                      </p:cBhvr>
                                      <p:tavLst>
                                        <p:tav tm="0">
                                          <p:val>
                                            <p:strVal val="#ppt_y-.1"/>
                                          </p:val>
                                        </p:tav>
                                        <p:tav tm="100000">
                                          <p:val>
                                            <p:strVal val="#ppt_y"/>
                                          </p:val>
                                        </p:tav>
                                      </p:tavLst>
                                    </p:anim>
                                  </p:childTnLst>
                                </p:cTn>
                              </p:par>
                              <p:par>
                                <p:cTn id="35" presetID="23" presetClass="entr" presetSubtype="36" fill="hold" nodeType="withEffect">
                                  <p:stCondLst>
                                    <p:cond delay="140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fill="hold"/>
                                        <p:tgtEl>
                                          <p:spTgt spid="67"/>
                                        </p:tgtEl>
                                        <p:attrNameLst>
                                          <p:attrName>ppt_w</p:attrName>
                                        </p:attrNameLst>
                                      </p:cBhvr>
                                      <p:tavLst>
                                        <p:tav tm="0">
                                          <p:val>
                                            <p:strVal val="(6*min(max(#ppt_w*#ppt_h,.3),1)-7.4)/-.7*#ppt_w"/>
                                          </p:val>
                                        </p:tav>
                                        <p:tav tm="100000">
                                          <p:val>
                                            <p:strVal val="#ppt_w"/>
                                          </p:val>
                                        </p:tav>
                                      </p:tavLst>
                                    </p:anim>
                                    <p:anim calcmode="lin" valueType="num">
                                      <p:cBhvr>
                                        <p:cTn id="38" dur="500" fill="hold"/>
                                        <p:tgtEl>
                                          <p:spTgt spid="67"/>
                                        </p:tgtEl>
                                        <p:attrNameLst>
                                          <p:attrName>ppt_h</p:attrName>
                                        </p:attrNameLst>
                                      </p:cBhvr>
                                      <p:tavLst>
                                        <p:tav tm="0">
                                          <p:val>
                                            <p:strVal val="(6*min(max(#ppt_w*#ppt_h,.3),1)-7.4)/-.7*#ppt_h"/>
                                          </p:val>
                                        </p:tav>
                                        <p:tav tm="100000">
                                          <p:val>
                                            <p:strVal val="#ppt_h"/>
                                          </p:val>
                                        </p:tav>
                                      </p:tavLst>
                                    </p:anim>
                                    <p:anim calcmode="lin" valueType="num">
                                      <p:cBhvr>
                                        <p:cTn id="39" dur="500" fill="hold"/>
                                        <p:tgtEl>
                                          <p:spTgt spid="67"/>
                                        </p:tgtEl>
                                        <p:attrNameLst>
                                          <p:attrName>ppt_x</p:attrName>
                                        </p:attrNameLst>
                                      </p:cBhvr>
                                      <p:tavLst>
                                        <p:tav tm="0">
                                          <p:val>
                                            <p:fltVal val="0.5"/>
                                          </p:val>
                                        </p:tav>
                                        <p:tav tm="100000">
                                          <p:val>
                                            <p:strVal val="#ppt_x"/>
                                          </p:val>
                                        </p:tav>
                                      </p:tavLst>
                                    </p:anim>
                                    <p:anim calcmode="lin" valueType="num">
                                      <p:cBhvr>
                                        <p:cTn id="40" dur="500" fill="hold"/>
                                        <p:tgtEl>
                                          <p:spTgt spid="67"/>
                                        </p:tgtEl>
                                        <p:attrNameLst>
                                          <p:attrName>ppt_y</p:attrName>
                                        </p:attrNameLst>
                                      </p:cBhvr>
                                      <p:tavLst>
                                        <p:tav tm="0">
                                          <p:val>
                                            <p:strVal val="1+(6*min(max(#ppt_w*#ppt_h,.3),1)-7.4)/-.7*#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1000" fill="hold"/>
                                        <p:tgtEl>
                                          <p:spTgt spid="36"/>
                                        </p:tgtEl>
                                        <p:attrNameLst>
                                          <p:attrName>ppt_x</p:attrName>
                                        </p:attrNameLst>
                                      </p:cBhvr>
                                      <p:tavLst>
                                        <p:tav tm="0">
                                          <p:val>
                                            <p:strVal val="0-#ppt_w/2"/>
                                          </p:val>
                                        </p:tav>
                                        <p:tav tm="100000">
                                          <p:val>
                                            <p:strVal val="#ppt_x"/>
                                          </p:val>
                                        </p:tav>
                                      </p:tavLst>
                                    </p:anim>
                                    <p:anim calcmode="lin" valueType="num">
                                      <p:cBhvr additive="base">
                                        <p:cTn id="46" dur="1000" fill="hold"/>
                                        <p:tgtEl>
                                          <p:spTgt spid="3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700"/>
                                  </p:stCondLst>
                                  <p:childTnLst>
                                    <p:set>
                                      <p:cBhvr>
                                        <p:cTn id="48" dur="1" fill="hold">
                                          <p:stCondLst>
                                            <p:cond delay="0"/>
                                          </p:stCondLst>
                                        </p:cTn>
                                        <p:tgtEl>
                                          <p:spTgt spid="7175"/>
                                        </p:tgtEl>
                                        <p:attrNameLst>
                                          <p:attrName>style.visibility</p:attrName>
                                        </p:attrNameLst>
                                      </p:cBhvr>
                                      <p:to>
                                        <p:strVal val="visible"/>
                                      </p:to>
                                    </p:set>
                                    <p:anim calcmode="lin" valueType="num">
                                      <p:cBhvr additive="base">
                                        <p:cTn id="49" dur="500" fill="hold"/>
                                        <p:tgtEl>
                                          <p:spTgt spid="7175"/>
                                        </p:tgtEl>
                                        <p:attrNameLst>
                                          <p:attrName>ppt_x</p:attrName>
                                        </p:attrNameLst>
                                      </p:cBhvr>
                                      <p:tavLst>
                                        <p:tav tm="0">
                                          <p:val>
                                            <p:strVal val="0-#ppt_w/2"/>
                                          </p:val>
                                        </p:tav>
                                        <p:tav tm="100000">
                                          <p:val>
                                            <p:strVal val="#ppt_x"/>
                                          </p:val>
                                        </p:tav>
                                      </p:tavLst>
                                    </p:anim>
                                    <p:anim calcmode="lin" valueType="num">
                                      <p:cBhvr additive="base">
                                        <p:cTn id="50" dur="500" fill="hold"/>
                                        <p:tgtEl>
                                          <p:spTgt spid="7175"/>
                                        </p:tgtEl>
                                        <p:attrNameLst>
                                          <p:attrName>ppt_y</p:attrName>
                                        </p:attrNameLst>
                                      </p:cBhvr>
                                      <p:tavLst>
                                        <p:tav tm="0">
                                          <p:val>
                                            <p:strVal val="#ppt_y"/>
                                          </p:val>
                                        </p:tav>
                                        <p:tav tm="100000">
                                          <p:val>
                                            <p:strVal val="#ppt_y"/>
                                          </p:val>
                                        </p:tav>
                                      </p:tavLst>
                                    </p:anim>
                                  </p:childTnLst>
                                </p:cTn>
                              </p:par>
                              <p:par>
                                <p:cTn id="51" presetID="47" presetClass="entr" presetSubtype="0" fill="hold" grpId="0" nodeType="withEffect">
                                  <p:stCondLst>
                                    <p:cond delay="120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anim calcmode="lin" valueType="num">
                                      <p:cBhvr>
                                        <p:cTn id="54" dur="500" fill="hold"/>
                                        <p:tgtEl>
                                          <p:spTgt spid="25"/>
                                        </p:tgtEl>
                                        <p:attrNameLst>
                                          <p:attrName>ppt_x</p:attrName>
                                        </p:attrNameLst>
                                      </p:cBhvr>
                                      <p:tavLst>
                                        <p:tav tm="0">
                                          <p:val>
                                            <p:strVal val="#ppt_x"/>
                                          </p:val>
                                        </p:tav>
                                        <p:tav tm="100000">
                                          <p:val>
                                            <p:strVal val="#ppt_x"/>
                                          </p:val>
                                        </p:tav>
                                      </p:tavLst>
                                    </p:anim>
                                    <p:anim calcmode="lin" valueType="num">
                                      <p:cBhvr>
                                        <p:cTn id="55" dur="500" fill="hold"/>
                                        <p:tgtEl>
                                          <p:spTgt spid="25"/>
                                        </p:tgtEl>
                                        <p:attrNameLst>
                                          <p:attrName>ppt_y</p:attrName>
                                        </p:attrNameLst>
                                      </p:cBhvr>
                                      <p:tavLst>
                                        <p:tav tm="0">
                                          <p:val>
                                            <p:strVal val="#ppt_y-.1"/>
                                          </p:val>
                                        </p:tav>
                                        <p:tav tm="100000">
                                          <p:val>
                                            <p:strVal val="#ppt_y"/>
                                          </p:val>
                                        </p:tav>
                                      </p:tavLst>
                                    </p:anim>
                                  </p:childTnLst>
                                </p:cTn>
                              </p:par>
                              <p:par>
                                <p:cTn id="56" presetID="23" presetClass="entr" presetSubtype="36" fill="hold" nodeType="withEffect">
                                  <p:stCondLst>
                                    <p:cond delay="1800"/>
                                  </p:stCondLst>
                                  <p:childTnLst>
                                    <p:set>
                                      <p:cBhvr>
                                        <p:cTn id="57" dur="1" fill="hold">
                                          <p:stCondLst>
                                            <p:cond delay="0"/>
                                          </p:stCondLst>
                                        </p:cTn>
                                        <p:tgtEl>
                                          <p:spTgt spid="74"/>
                                        </p:tgtEl>
                                        <p:attrNameLst>
                                          <p:attrName>style.visibility</p:attrName>
                                        </p:attrNameLst>
                                      </p:cBhvr>
                                      <p:to>
                                        <p:strVal val="visible"/>
                                      </p:to>
                                    </p:set>
                                    <p:anim calcmode="lin" valueType="num">
                                      <p:cBhvr>
                                        <p:cTn id="58" dur="500" fill="hold"/>
                                        <p:tgtEl>
                                          <p:spTgt spid="74"/>
                                        </p:tgtEl>
                                        <p:attrNameLst>
                                          <p:attrName>ppt_w</p:attrName>
                                        </p:attrNameLst>
                                      </p:cBhvr>
                                      <p:tavLst>
                                        <p:tav tm="0">
                                          <p:val>
                                            <p:strVal val="(6*min(max(#ppt_w*#ppt_h,.3),1)-7.4)/-.7*#ppt_w"/>
                                          </p:val>
                                        </p:tav>
                                        <p:tav tm="100000">
                                          <p:val>
                                            <p:strVal val="#ppt_w"/>
                                          </p:val>
                                        </p:tav>
                                      </p:tavLst>
                                    </p:anim>
                                    <p:anim calcmode="lin" valueType="num">
                                      <p:cBhvr>
                                        <p:cTn id="59" dur="500" fill="hold"/>
                                        <p:tgtEl>
                                          <p:spTgt spid="74"/>
                                        </p:tgtEl>
                                        <p:attrNameLst>
                                          <p:attrName>ppt_h</p:attrName>
                                        </p:attrNameLst>
                                      </p:cBhvr>
                                      <p:tavLst>
                                        <p:tav tm="0">
                                          <p:val>
                                            <p:strVal val="(6*min(max(#ppt_w*#ppt_h,.3),1)-7.4)/-.7*#ppt_h"/>
                                          </p:val>
                                        </p:tav>
                                        <p:tav tm="100000">
                                          <p:val>
                                            <p:strVal val="#ppt_h"/>
                                          </p:val>
                                        </p:tav>
                                      </p:tavLst>
                                    </p:anim>
                                    <p:anim calcmode="lin" valueType="num">
                                      <p:cBhvr>
                                        <p:cTn id="60" dur="500" fill="hold"/>
                                        <p:tgtEl>
                                          <p:spTgt spid="74"/>
                                        </p:tgtEl>
                                        <p:attrNameLst>
                                          <p:attrName>ppt_x</p:attrName>
                                        </p:attrNameLst>
                                      </p:cBhvr>
                                      <p:tavLst>
                                        <p:tav tm="0">
                                          <p:val>
                                            <p:fltVal val="0.5"/>
                                          </p:val>
                                        </p:tav>
                                        <p:tav tm="100000">
                                          <p:val>
                                            <p:strVal val="#ppt_x"/>
                                          </p:val>
                                        </p:tav>
                                      </p:tavLst>
                                    </p:anim>
                                    <p:anim calcmode="lin" valueType="num">
                                      <p:cBhvr>
                                        <p:cTn id="61"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p:bldP spid="2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itel 2"/>
          <p:cNvSpPr>
            <a:spLocks noGrp="1"/>
          </p:cNvSpPr>
          <p:nvPr>
            <p:ph type="title"/>
          </p:nvPr>
        </p:nvSpPr>
        <p:spPr>
          <a:xfrm>
            <a:off x="590550" y="930166"/>
            <a:ext cx="3981450" cy="33638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91440" bIns="0" rtlCol="0" anchor="b" anchorCtr="0">
            <a:noAutofit/>
            <a:scene3d>
              <a:camera prst="orthographicFront"/>
              <a:lightRig rig="balanced" dir="t">
                <a:rot lat="0" lon="0" rev="2100000"/>
              </a:lightRig>
            </a:scene3d>
            <a:sp3d extrusionH="57150" prstMaterial="metal">
              <a:bevelT w="38100" h="25400"/>
              <a:contourClr>
                <a:schemeClr val="bg2"/>
              </a:contourClr>
            </a:sp3d>
          </a:bodyPr>
          <a:lstStyle/>
          <a:p>
            <a:pPr eaLnBrk="0" hangingPunct="0">
              <a:lnSpc>
                <a:spcPct val="80000"/>
              </a:lnSpc>
              <a:spcBef>
                <a:spcPct val="20000"/>
              </a:spcBef>
              <a:buClr>
                <a:schemeClr val="accent1"/>
              </a:buClr>
            </a:pPr>
            <a:r>
              <a:rPr lang="de-DE" sz="1800" dirty="0">
                <a:solidFill>
                  <a:schemeClr val="bg1"/>
                </a:solidFill>
                <a:latin typeface="Opel Sans Condensed" pitchFamily="34" charset="0"/>
                <a:ea typeface="MS PGothic" pitchFamily="34" charset="-128"/>
                <a:cs typeface="+mn-cs"/>
              </a:rPr>
              <a:t>PARIS </a:t>
            </a:r>
            <a:r>
              <a:rPr lang="de-DE" sz="1800" dirty="0" smtClean="0">
                <a:solidFill>
                  <a:schemeClr val="bg1"/>
                </a:solidFill>
                <a:latin typeface="Opel Sans Condensed" pitchFamily="34" charset="0"/>
                <a:ea typeface="MS PGothic" pitchFamily="34" charset="-128"/>
                <a:cs typeface="+mn-cs"/>
              </a:rPr>
              <a:t>:</a:t>
            </a:r>
            <a:endParaRPr lang="de-DE" sz="1800" dirty="0">
              <a:solidFill>
                <a:schemeClr val="bg1"/>
              </a:solidFill>
              <a:latin typeface="Opel Sans Condensed" pitchFamily="34" charset="0"/>
              <a:ea typeface="MS PGothic" pitchFamily="34" charset="-128"/>
              <a:cs typeface="+mn-cs"/>
            </a:endParaRPr>
          </a:p>
        </p:txBody>
      </p:sp>
      <p:sp>
        <p:nvSpPr>
          <p:cNvPr id="37893" name="Textplatzhalter 3"/>
          <p:cNvSpPr>
            <a:spLocks noGrp="1"/>
          </p:cNvSpPr>
          <p:nvPr>
            <p:ph type="body" sz="quarter" idx="16"/>
          </p:nvPr>
        </p:nvSpPr>
        <p:spPr>
          <a:xfrm>
            <a:off x="512329" y="398888"/>
            <a:ext cx="6266296" cy="523220"/>
          </a:xfr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p>
            <a:pPr defTabSz="457200">
              <a:spcBef>
                <a:spcPct val="20000"/>
              </a:spcBef>
              <a:buClr>
                <a:srgbClr val="FCC000"/>
              </a:buClr>
            </a:pPr>
            <a:r>
              <a:rPr lang="de-DE" sz="2800" dirty="0">
                <a:effectLst>
                  <a:outerShdw blurRad="38100" dist="38100" dir="2700000" algn="tl">
                    <a:srgbClr val="000000">
                      <a:alpha val="43137"/>
                    </a:srgbClr>
                  </a:outerShdw>
                  <a:reflection blurRad="6350" stA="20000" endPos="46000" dir="5400000" sy="-100000" algn="bl" rotWithShape="0"/>
                </a:effectLst>
                <a:latin typeface="Opel Sans Condensed" pitchFamily="34" charset="0"/>
              </a:rPr>
              <a:t>ADAM &amp; FRIENDS TOUR : FRANCE 2013</a:t>
            </a:r>
          </a:p>
        </p:txBody>
      </p:sp>
      <p:sp>
        <p:nvSpPr>
          <p:cNvPr id="2" name="Espace réservé du texte 1"/>
          <p:cNvSpPr>
            <a:spLocks noGrp="1"/>
          </p:cNvSpPr>
          <p:nvPr>
            <p:ph type="body" sz="quarter" idx="13"/>
          </p:nvPr>
        </p:nvSpPr>
        <p:spPr>
          <a:xfrm>
            <a:off x="507663" y="1322490"/>
            <a:ext cx="3276062" cy="790086"/>
          </a:xfrm>
        </p:spPr>
        <p:txBody>
          <a:bodyPr>
            <a:noAutofit/>
          </a:bodyPr>
          <a:lstStyle/>
          <a:p>
            <a:pPr marL="0" indent="0">
              <a:lnSpc>
                <a:spcPct val="80000"/>
              </a:lnSpc>
              <a:buFont typeface="Arial" pitchFamily="34" charset="0"/>
              <a:buNone/>
              <a:defRPr/>
            </a:pPr>
            <a:r>
              <a:rPr lang="de-DE" sz="1600" dirty="0">
                <a:effectLst>
                  <a:outerShdw blurRad="38100" dist="38100" dir="2700000" algn="tl">
                    <a:srgbClr val="000000">
                      <a:alpha val="43137"/>
                    </a:srgbClr>
                  </a:outerShdw>
                </a:effectLst>
                <a:latin typeface="Opel Sans Condensed" pitchFamily="34" charset="0"/>
              </a:rPr>
              <a:t>Gallery Nikki Diana Marquardt, </a:t>
            </a:r>
            <a:r>
              <a:rPr lang="de-DE" sz="1600" dirty="0" smtClean="0">
                <a:effectLst>
                  <a:outerShdw blurRad="38100" dist="38100" dir="2700000" algn="tl">
                    <a:srgbClr val="000000">
                      <a:alpha val="43137"/>
                    </a:srgbClr>
                  </a:outerShdw>
                </a:effectLst>
                <a:latin typeface="Opel Sans Condensed" pitchFamily="34" charset="0"/>
              </a:rPr>
              <a:t/>
            </a:r>
            <a:br>
              <a:rPr lang="de-DE" sz="1600" dirty="0" smtClean="0">
                <a:effectLst>
                  <a:outerShdw blurRad="38100" dist="38100" dir="2700000" algn="tl">
                    <a:srgbClr val="000000">
                      <a:alpha val="43137"/>
                    </a:srgbClr>
                  </a:outerShdw>
                </a:effectLst>
                <a:latin typeface="Opel Sans Condensed" pitchFamily="34" charset="0"/>
              </a:rPr>
            </a:br>
            <a:r>
              <a:rPr lang="de-DE" sz="1600" dirty="0" err="1" smtClean="0">
                <a:effectLst>
                  <a:outerShdw blurRad="38100" dist="38100" dir="2700000" algn="tl">
                    <a:srgbClr val="000000">
                      <a:alpha val="43137"/>
                    </a:srgbClr>
                  </a:outerShdw>
                </a:effectLst>
                <a:latin typeface="Opel Sans Condensed" pitchFamily="34" charset="0"/>
              </a:rPr>
              <a:t>rue</a:t>
            </a:r>
            <a:r>
              <a:rPr lang="de-DE" sz="1600" dirty="0" smtClean="0">
                <a:effectLst>
                  <a:outerShdw blurRad="38100" dist="38100" dir="2700000" algn="tl">
                    <a:srgbClr val="000000">
                      <a:alpha val="43137"/>
                    </a:srgbClr>
                  </a:outerShdw>
                </a:effectLst>
                <a:latin typeface="Opel Sans Condensed" pitchFamily="34" charset="0"/>
              </a:rPr>
              <a:t> </a:t>
            </a:r>
            <a:r>
              <a:rPr lang="de-DE" sz="1600" dirty="0">
                <a:effectLst>
                  <a:outerShdw blurRad="38100" dist="38100" dir="2700000" algn="tl">
                    <a:srgbClr val="000000">
                      <a:alpha val="43137"/>
                    </a:srgbClr>
                  </a:outerShdw>
                </a:effectLst>
                <a:latin typeface="Opel Sans Condensed" pitchFamily="34" charset="0"/>
              </a:rPr>
              <a:t>de </a:t>
            </a:r>
            <a:r>
              <a:rPr lang="de-DE" sz="1600" dirty="0" smtClean="0">
                <a:effectLst>
                  <a:outerShdw blurRad="38100" dist="38100" dir="2700000" algn="tl">
                    <a:srgbClr val="000000">
                      <a:alpha val="43137"/>
                    </a:srgbClr>
                  </a:outerShdw>
                </a:effectLst>
                <a:latin typeface="Opel Sans Condensed" pitchFamily="34" charset="0"/>
              </a:rPr>
              <a:t>Turenne, Paris</a:t>
            </a:r>
            <a:endParaRPr lang="de-DE" sz="1600" dirty="0">
              <a:effectLst>
                <a:outerShdw blurRad="38100" dist="38100" dir="2700000" algn="tl">
                  <a:srgbClr val="000000">
                    <a:alpha val="43137"/>
                  </a:srgbClr>
                </a:outerShdw>
              </a:effectLst>
              <a:latin typeface="Opel Sans Condensed" pitchFamily="34" charset="0"/>
            </a:endParaRPr>
          </a:p>
          <a:p>
            <a:pPr marL="0" indent="0">
              <a:lnSpc>
                <a:spcPct val="80000"/>
              </a:lnSpc>
              <a:buNone/>
              <a:defRPr/>
            </a:pPr>
            <a:r>
              <a:rPr lang="en-GB" sz="1600" dirty="0">
                <a:effectLst>
                  <a:outerShdw blurRad="38100" dist="38100" dir="2700000" algn="tl">
                    <a:srgbClr val="000000">
                      <a:alpha val="43137"/>
                    </a:srgbClr>
                  </a:outerShdw>
                </a:effectLst>
                <a:latin typeface="Opel Sans Condensed" pitchFamily="34" charset="0"/>
              </a:rPr>
              <a:t>500m² de show room ADAM </a:t>
            </a:r>
            <a:r>
              <a:rPr lang="en-GB" sz="1600" dirty="0" smtClean="0">
                <a:effectLst>
                  <a:outerShdw blurRad="38100" dist="38100" dir="2700000" algn="tl">
                    <a:srgbClr val="000000">
                      <a:alpha val="43137"/>
                    </a:srgbClr>
                  </a:outerShdw>
                </a:effectLst>
                <a:latin typeface="Opel Sans Condensed" pitchFamily="34" charset="0"/>
              </a:rPr>
              <a:t/>
            </a:r>
            <a:br>
              <a:rPr lang="en-GB" sz="1600" dirty="0" smtClean="0">
                <a:effectLst>
                  <a:outerShdw blurRad="38100" dist="38100" dir="2700000" algn="tl">
                    <a:srgbClr val="000000">
                      <a:alpha val="43137"/>
                    </a:srgbClr>
                  </a:outerShdw>
                </a:effectLst>
                <a:latin typeface="Opel Sans Condensed" pitchFamily="34" charset="0"/>
              </a:rPr>
            </a:br>
            <a:r>
              <a:rPr lang="en-GB" sz="1600" dirty="0" smtClean="0">
                <a:effectLst>
                  <a:outerShdw blurRad="38100" dist="38100" dir="2700000" algn="tl">
                    <a:srgbClr val="000000">
                      <a:alpha val="43137"/>
                    </a:srgbClr>
                  </a:outerShdw>
                </a:effectLst>
                <a:latin typeface="Opel Sans Condensed" pitchFamily="34" charset="0"/>
              </a:rPr>
              <a:t>du </a:t>
            </a:r>
            <a:r>
              <a:rPr lang="en-GB" sz="1600" dirty="0">
                <a:effectLst>
                  <a:outerShdw blurRad="38100" dist="38100" dir="2700000" algn="tl">
                    <a:srgbClr val="000000">
                      <a:alpha val="43137"/>
                    </a:srgbClr>
                  </a:outerShdw>
                </a:effectLst>
                <a:latin typeface="Opel Sans Condensed" pitchFamily="34" charset="0"/>
              </a:rPr>
              <a:t>29 </a:t>
            </a:r>
            <a:r>
              <a:rPr lang="en-GB" sz="1600" dirty="0" err="1">
                <a:effectLst>
                  <a:outerShdw blurRad="38100" dist="38100" dir="2700000" algn="tl">
                    <a:srgbClr val="000000">
                      <a:alpha val="43137"/>
                    </a:srgbClr>
                  </a:outerShdw>
                </a:effectLst>
                <a:latin typeface="Opel Sans Condensed" pitchFamily="34" charset="0"/>
              </a:rPr>
              <a:t>janvier</a:t>
            </a:r>
            <a:r>
              <a:rPr lang="en-GB" sz="1600" dirty="0">
                <a:effectLst>
                  <a:outerShdw blurRad="38100" dist="38100" dir="2700000" algn="tl">
                    <a:srgbClr val="000000">
                      <a:alpha val="43137"/>
                    </a:srgbClr>
                  </a:outerShdw>
                </a:effectLst>
                <a:latin typeface="Opel Sans Condensed" pitchFamily="34" charset="0"/>
              </a:rPr>
              <a:t> au 20 </a:t>
            </a:r>
            <a:r>
              <a:rPr lang="en-GB" sz="1600" dirty="0" err="1">
                <a:effectLst>
                  <a:outerShdw blurRad="38100" dist="38100" dir="2700000" algn="tl">
                    <a:srgbClr val="000000">
                      <a:alpha val="43137"/>
                    </a:srgbClr>
                  </a:outerShdw>
                </a:effectLst>
                <a:latin typeface="Opel Sans Condensed" pitchFamily="34" charset="0"/>
              </a:rPr>
              <a:t>février</a:t>
            </a:r>
            <a:endParaRPr lang="en-GB" sz="1600" dirty="0">
              <a:effectLst>
                <a:outerShdw blurRad="38100" dist="38100" dir="2700000" algn="tl">
                  <a:srgbClr val="000000">
                    <a:alpha val="43137"/>
                  </a:srgbClr>
                </a:outerShdw>
              </a:effectLst>
              <a:latin typeface="Opel Sans Condensed" pitchFamily="34" charset="0"/>
            </a:endParaRPr>
          </a:p>
          <a:p>
            <a:pPr marL="0" indent="0">
              <a:buNone/>
            </a:pPr>
            <a:endParaRPr lang="fr-FR" dirty="0">
              <a:effectLst>
                <a:outerShdw blurRad="38100" dist="38100" dir="2700000" algn="tl">
                  <a:srgbClr val="000000">
                    <a:alpha val="43137"/>
                  </a:srgbClr>
                </a:outerShdw>
              </a:effectLst>
            </a:endParaRPr>
          </a:p>
        </p:txBody>
      </p:sp>
      <p:pic>
        <p:nvPicPr>
          <p:cNvPr id="1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 y="3711423"/>
            <a:ext cx="5964402" cy="1079897"/>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13" descr="C:\Users\mrendenbach\Desktop\ADAM\Store Renderings\050912_opel_adam_shop_I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4651" y="2336456"/>
            <a:ext cx="1893860" cy="1107123"/>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12" descr="C:\Users\mrendenbach\Desktop\ADAM\Store Renderings\050912_opel_adam_shop_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550" y="2348854"/>
            <a:ext cx="1893859" cy="1094725"/>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2" descr="C:\Users\mrendenbach\Desktop\ADAM\Store Renderings\050912_opel_adam_shop_II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1948" y="1024759"/>
            <a:ext cx="4110606" cy="2418820"/>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86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1000"/>
                                        <p:tgtEl>
                                          <p:spTgt spid="37892"/>
                                        </p:tgtEl>
                                      </p:cBhvr>
                                    </p:animEffect>
                                    <p:anim calcmode="lin" valueType="num">
                                      <p:cBhvr>
                                        <p:cTn id="8" dur="1000" fill="hold"/>
                                        <p:tgtEl>
                                          <p:spTgt spid="37892"/>
                                        </p:tgtEl>
                                        <p:attrNameLst>
                                          <p:attrName>ppt_x</p:attrName>
                                        </p:attrNameLst>
                                      </p:cBhvr>
                                      <p:tavLst>
                                        <p:tav tm="0">
                                          <p:val>
                                            <p:strVal val="#ppt_x"/>
                                          </p:val>
                                        </p:tav>
                                        <p:tav tm="100000">
                                          <p:val>
                                            <p:strVal val="#ppt_x"/>
                                          </p:val>
                                        </p:tav>
                                      </p:tavLst>
                                    </p:anim>
                                    <p:anim calcmode="lin" valueType="num">
                                      <p:cBhvr>
                                        <p:cTn id="9" dur="1000" fill="hold"/>
                                        <p:tgtEl>
                                          <p:spTgt spid="3789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90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1000"/>
                                        <p:tgtEl>
                                          <p:spTgt spid="2">
                                            <p:txEl>
                                              <p:pRg st="1" end="1"/>
                                            </p:txEl>
                                          </p:spTgt>
                                        </p:tgtEl>
                                      </p:cBhvr>
                                    </p:animEffect>
                                    <p:anim calcmode="lin" valueType="num">
                                      <p:cBhvr>
                                        <p:cTn id="1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9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7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2"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txBox="1">
            <a:spLocks/>
          </p:cNvSpPr>
          <p:nvPr/>
        </p:nvSpPr>
        <p:spPr>
          <a:xfrm>
            <a:off x="467544" y="398826"/>
            <a:ext cx="8676456" cy="523220"/>
          </a:xfrm>
          <a:prstGeom prst="rect">
            <a:avLst/>
          </a:prstGeom>
          <a:noFill/>
        </p:spPr>
        <p:txBody>
          <a:bodyPr vert="horz" wrap="square" lIns="91440" tIns="45720" rIns="91440" bIns="45720" rtlCol="0" anchor="ctr" anchorCtr="0">
            <a:spAutoFit/>
            <a:scene3d>
              <a:camera prst="orthographicFront"/>
              <a:lightRig rig="balanced" dir="t">
                <a:rot lat="0" lon="0" rev="2100000"/>
              </a:lightRig>
            </a:scene3d>
            <a:sp3d prstMaterial="metal">
              <a:contourClr>
                <a:schemeClr val="bg2"/>
              </a:contourClr>
            </a:sp3d>
          </a:bodyPr>
          <a:lstStyle>
            <a:lvl1pPr indent="0" defTabSz="457200">
              <a:spcBef>
                <a:spcPct val="20000"/>
              </a:spcBef>
              <a:buClr>
                <a:srgbClr val="FCC000"/>
              </a:buClr>
              <a:buSzPct val="80000"/>
              <a:buFontTx/>
              <a:buNone/>
              <a:defRPr sz="2800" b="1" i="0" baseline="0">
                <a:solidFill>
                  <a:schemeClr val="bg1"/>
                </a:solidFill>
                <a:effectLst>
                  <a:outerShdw blurRad="38100" dist="38100" dir="2700000" algn="tl">
                    <a:srgbClr val="000000">
                      <a:alpha val="43137"/>
                    </a:srgbClr>
                  </a:outerShdw>
                  <a:reflection blurRad="6350" stA="20000" endPos="46000" dir="5400000" sy="-100000" algn="bl" rotWithShape="0"/>
                </a:effectLst>
                <a:latin typeface="Opel Sans Condensed" pitchFamily="34" charset="0"/>
                <a:cs typeface="Arial" pitchFamily="34" charset="0"/>
              </a:defRPr>
            </a:lvl1pPr>
            <a:lvl2pPr indent="0">
              <a:spcBef>
                <a:spcPts val="0"/>
              </a:spcBef>
              <a:buClr>
                <a:schemeClr val="accent1"/>
              </a:buClr>
              <a:buSzPct val="80000"/>
              <a:buFontTx/>
              <a:buNone/>
              <a:defRPr sz="1400" b="1" i="0" baseline="0">
                <a:solidFill>
                  <a:schemeClr val="bg1"/>
                </a:solidFill>
                <a:latin typeface="Opel Sans Condensed"/>
                <a:cs typeface="Arial" pitchFamily="34" charset="0"/>
              </a:defRPr>
            </a:lvl2pPr>
            <a:lvl3pPr indent="0">
              <a:spcBef>
                <a:spcPts val="0"/>
              </a:spcBef>
              <a:buClr>
                <a:schemeClr val="accent1"/>
              </a:buClr>
              <a:buSzPct val="80000"/>
              <a:buFontTx/>
              <a:buNone/>
              <a:defRPr sz="1400" b="1" i="0" baseline="0">
                <a:solidFill>
                  <a:schemeClr val="bg1"/>
                </a:solidFill>
                <a:latin typeface="Opel Sans Condensed"/>
                <a:cs typeface="Arial" pitchFamily="34" charset="0"/>
              </a:defRPr>
            </a:lvl3pPr>
            <a:lvl4pPr indent="0">
              <a:spcBef>
                <a:spcPts val="0"/>
              </a:spcBef>
              <a:buClr>
                <a:schemeClr val="accent1"/>
              </a:buClr>
              <a:buSzPct val="80000"/>
              <a:buFontTx/>
              <a:buNone/>
              <a:defRPr sz="1400" b="1" i="0" baseline="0">
                <a:solidFill>
                  <a:schemeClr val="bg1"/>
                </a:solidFill>
                <a:latin typeface="Opel Sans Condensed"/>
                <a:cs typeface="Arial" pitchFamily="34" charset="0"/>
              </a:defRPr>
            </a:lvl4pPr>
            <a:lvl5pPr indent="0">
              <a:spcBef>
                <a:spcPts val="0"/>
              </a:spcBef>
              <a:buClr>
                <a:schemeClr val="accent1"/>
              </a:buClr>
              <a:buSzPct val="80000"/>
              <a:buFontTx/>
              <a:buNone/>
              <a:defRPr sz="1400" b="1" i="0" baseline="0">
                <a:solidFill>
                  <a:schemeClr val="bg1"/>
                </a:solidFill>
                <a:latin typeface="Opel Sans Condensed"/>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de-DE" dirty="0">
                <a:solidFill>
                  <a:prstClr val="white"/>
                </a:solidFill>
              </a:rPr>
              <a:t>ADAM- </a:t>
            </a:r>
            <a:r>
              <a:rPr lang="de-DE" dirty="0" smtClean="0">
                <a:solidFill>
                  <a:prstClr val="white"/>
                </a:solidFill>
              </a:rPr>
              <a:t>La </a:t>
            </a:r>
            <a:r>
              <a:rPr lang="de-DE" dirty="0" err="1" smtClean="0">
                <a:solidFill>
                  <a:prstClr val="white"/>
                </a:solidFill>
              </a:rPr>
              <a:t>stratégie</a:t>
            </a:r>
            <a:endParaRPr lang="de-DE" dirty="0">
              <a:solidFill>
                <a:prstClr val="white"/>
              </a:solidFill>
            </a:endParaRPr>
          </a:p>
        </p:txBody>
      </p:sp>
      <p:sp>
        <p:nvSpPr>
          <p:cNvPr id="5" name="ZoneTexte 4"/>
          <p:cNvSpPr txBox="1"/>
          <p:nvPr/>
        </p:nvSpPr>
        <p:spPr>
          <a:xfrm>
            <a:off x="590550" y="1485868"/>
            <a:ext cx="8064896" cy="2708434"/>
          </a:xfrm>
          <a:prstGeom prst="rect">
            <a:avLst/>
          </a:prstGeom>
        </p:spPr>
        <p:txBody>
          <a:bodyPr vert="horz" lIns="0" tIns="36000" rIns="91440" bIns="36000" rtlCol="0" anchor="ctr" anchorCtr="0">
            <a:noAutofit/>
          </a:bodyPr>
          <a:lstStyle>
            <a:defPPr>
              <a:defRPr lang="de-DE"/>
            </a:defPPr>
            <a:lvl1pPr indent="-265113">
              <a:lnSpc>
                <a:spcPct val="100000"/>
              </a:lnSpc>
              <a:spcBef>
                <a:spcPts val="600"/>
              </a:spcBef>
              <a:buClr>
                <a:schemeClr val="accent1"/>
              </a:buClr>
              <a:buSzPct val="80000"/>
              <a:buFontTx/>
              <a:buBlip>
                <a:blip r:embed="rId3"/>
              </a:buBlip>
              <a:defRPr sz="2000">
                <a:solidFill>
                  <a:schemeClr val="bg1"/>
                </a:solidFill>
                <a:effectLst>
                  <a:outerShdw blurRad="38100" dist="38100" dir="2700000" algn="tl">
                    <a:srgbClr val="000000">
                      <a:alpha val="43137"/>
                    </a:srgbClr>
                  </a:outerShdw>
                </a:effectLst>
                <a:latin typeface="Opel Sans Condensed" pitchFamily="34" charset="0"/>
                <a:cs typeface="Opel Sans Condensed"/>
              </a:defRPr>
            </a:lvl1pPr>
            <a:lvl2pPr marL="625475" lvl="1" indent="-168275">
              <a:spcBef>
                <a:spcPct val="20000"/>
              </a:spcBef>
              <a:buClr>
                <a:schemeClr val="accent1"/>
              </a:buClr>
              <a:buSzPct val="80000"/>
              <a:buFontTx/>
              <a:buBlip>
                <a:blip r:embed="rId3"/>
              </a:buBlip>
              <a:defRPr sz="1600">
                <a:solidFill>
                  <a:schemeClr val="bg1"/>
                </a:solidFill>
                <a:effectLst>
                  <a:outerShdw blurRad="38100" dist="38100" dir="2700000" algn="tl">
                    <a:srgbClr val="000000">
                      <a:alpha val="43137"/>
                    </a:srgbClr>
                  </a:outerShdw>
                </a:effectLst>
                <a:latin typeface="Opel Sans Condensed" pitchFamily="34" charset="0"/>
                <a:cs typeface="Arial" pitchFamily="34" charset="0"/>
              </a:defRPr>
            </a:lvl2pPr>
            <a:lvl3pPr marL="1074738" indent="-160338">
              <a:spcBef>
                <a:spcPct val="20000"/>
              </a:spcBef>
              <a:buClr>
                <a:schemeClr val="accent1"/>
              </a:buClr>
              <a:buSzPct val="80000"/>
              <a:buFontTx/>
              <a:buBlip>
                <a:blip r:embed="rId3"/>
              </a:buBlip>
              <a:defRPr sz="1400">
                <a:solidFill>
                  <a:schemeClr val="bg1"/>
                </a:solidFill>
                <a:latin typeface="Opel Sans Condensed" pitchFamily="34" charset="0"/>
                <a:cs typeface="Arial" pitchFamily="34" charset="0"/>
              </a:defRPr>
            </a:lvl3pPr>
            <a:lvl4pPr marL="16002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4pPr>
            <a:lvl5pPr marL="2057400" indent="-228600">
              <a:spcBef>
                <a:spcPct val="20000"/>
              </a:spcBef>
              <a:buClr>
                <a:schemeClr val="accent1"/>
              </a:buClr>
              <a:buSzPct val="80000"/>
              <a:buFontTx/>
              <a:buBlip>
                <a:blip r:embed="rId3"/>
              </a:buBlip>
              <a:defRPr sz="1200">
                <a:solidFill>
                  <a:schemeClr val="bg1"/>
                </a:solidFill>
                <a:latin typeface="Opel Sans Condensed"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buClr>
                <a:srgbClr val="FCC000"/>
              </a:buClr>
            </a:pPr>
            <a:r>
              <a:rPr lang="fr-FR" dirty="0" smtClean="0">
                <a:solidFill>
                  <a:prstClr val="white"/>
                </a:solidFill>
              </a:rPr>
              <a:t>Une cible </a:t>
            </a:r>
            <a:r>
              <a:rPr lang="fr-FR" dirty="0">
                <a:solidFill>
                  <a:prstClr val="white"/>
                </a:solidFill>
              </a:rPr>
              <a:t>j</a:t>
            </a:r>
            <a:r>
              <a:rPr lang="fr-FR" dirty="0" smtClean="0">
                <a:solidFill>
                  <a:prstClr val="white"/>
                </a:solidFill>
              </a:rPr>
              <a:t>eune</a:t>
            </a:r>
            <a:r>
              <a:rPr lang="fr-FR" dirty="0">
                <a:solidFill>
                  <a:prstClr val="white"/>
                </a:solidFill>
              </a:rPr>
              <a:t>, </a:t>
            </a:r>
            <a:r>
              <a:rPr lang="fr-FR" dirty="0" err="1">
                <a:solidFill>
                  <a:prstClr val="white"/>
                </a:solidFill>
              </a:rPr>
              <a:t>trendy</a:t>
            </a:r>
            <a:r>
              <a:rPr lang="fr-FR" dirty="0">
                <a:solidFill>
                  <a:prstClr val="white"/>
                </a:solidFill>
              </a:rPr>
              <a:t>, mode, anticonformiste, branchée</a:t>
            </a:r>
          </a:p>
          <a:p>
            <a:pPr>
              <a:buClr>
                <a:srgbClr val="FCC000"/>
              </a:buClr>
            </a:pPr>
            <a:endParaRPr lang="fr-FR" dirty="0">
              <a:solidFill>
                <a:prstClr val="white"/>
              </a:solidFill>
            </a:endParaRPr>
          </a:p>
          <a:p>
            <a:pPr>
              <a:buClr>
                <a:srgbClr val="FCC000"/>
              </a:buClr>
            </a:pPr>
            <a:r>
              <a:rPr lang="fr-FR" dirty="0" smtClean="0">
                <a:solidFill>
                  <a:prstClr val="white"/>
                </a:solidFill>
              </a:rPr>
              <a:t>Consommatrice </a:t>
            </a:r>
            <a:r>
              <a:rPr lang="fr-FR" dirty="0">
                <a:solidFill>
                  <a:prstClr val="white"/>
                </a:solidFill>
              </a:rPr>
              <a:t>de nouveaux </a:t>
            </a:r>
            <a:r>
              <a:rPr lang="fr-FR" dirty="0" smtClean="0">
                <a:solidFill>
                  <a:prstClr val="white"/>
                </a:solidFill>
              </a:rPr>
              <a:t>media.</a:t>
            </a:r>
          </a:p>
          <a:p>
            <a:pPr>
              <a:buClr>
                <a:srgbClr val="FCC000"/>
              </a:buClr>
            </a:pPr>
            <a:r>
              <a:rPr lang="fr-FR" dirty="0" smtClean="0">
                <a:solidFill>
                  <a:prstClr val="white"/>
                </a:solidFill>
              </a:rPr>
              <a:t>Des nouveaux </a:t>
            </a:r>
            <a:r>
              <a:rPr lang="fr-FR" dirty="0">
                <a:solidFill>
                  <a:prstClr val="white"/>
                </a:solidFill>
              </a:rPr>
              <a:t>codes de </a:t>
            </a:r>
            <a:r>
              <a:rPr lang="fr-FR" dirty="0" smtClean="0">
                <a:solidFill>
                  <a:prstClr val="white"/>
                </a:solidFill>
              </a:rPr>
              <a:t>communication pour bousculer leurs partis pris</a:t>
            </a:r>
            <a:endParaRPr lang="fr-FR" dirty="0">
              <a:solidFill>
                <a:prstClr val="white"/>
              </a:solidFill>
            </a:endParaRPr>
          </a:p>
          <a:p>
            <a:pPr>
              <a:buClr>
                <a:srgbClr val="FCC000"/>
              </a:buClr>
            </a:pPr>
            <a:endParaRPr lang="fr-FR" dirty="0">
              <a:solidFill>
                <a:prstClr val="white"/>
              </a:solidFill>
            </a:endParaRPr>
          </a:p>
          <a:p>
            <a:pPr>
              <a:buClr>
                <a:srgbClr val="FCC000"/>
              </a:buClr>
            </a:pPr>
            <a:r>
              <a:rPr lang="fr-FR" dirty="0">
                <a:solidFill>
                  <a:prstClr val="white"/>
                </a:solidFill>
              </a:rPr>
              <a:t>Concept de lancement </a:t>
            </a:r>
            <a:endParaRPr lang="fr-FR" dirty="0" smtClean="0">
              <a:solidFill>
                <a:prstClr val="white"/>
              </a:solidFill>
            </a:endParaRPr>
          </a:p>
          <a:p>
            <a:pPr>
              <a:buClr>
                <a:srgbClr val="FCC000"/>
              </a:buClr>
            </a:pPr>
            <a:endParaRPr lang="fr-FR" dirty="0">
              <a:solidFill>
                <a:prstClr val="white"/>
              </a:solidFill>
            </a:endParaRPr>
          </a:p>
          <a:p>
            <a:pPr marL="457200" lvl="1" indent="0">
              <a:buClr>
                <a:srgbClr val="FCC000"/>
              </a:buClr>
              <a:buFontTx/>
              <a:buNone/>
            </a:pPr>
            <a:r>
              <a:rPr lang="fr-FR" sz="2000" b="1" dirty="0" smtClean="0">
                <a:solidFill>
                  <a:srgbClr val="FCC000"/>
                </a:solidFill>
              </a:rPr>
              <a:t>       CHAQUE CLIENT EST UNIQUE, CHAQUE ADAM L’EST AUSSI</a:t>
            </a:r>
            <a:endParaRPr lang="fr-FR" sz="2000" b="1" dirty="0">
              <a:solidFill>
                <a:srgbClr val="FCC000"/>
              </a:solidFill>
            </a:endParaRPr>
          </a:p>
          <a:p>
            <a:pPr>
              <a:buClr>
                <a:srgbClr val="FCC000"/>
              </a:buClr>
            </a:pPr>
            <a:endParaRPr lang="fr-FR" dirty="0">
              <a:solidFill>
                <a:prstClr val="white"/>
              </a:solidFill>
            </a:endParaRPr>
          </a:p>
          <a:p>
            <a:pPr>
              <a:buClr>
                <a:srgbClr val="FCC000"/>
              </a:buClr>
            </a:pPr>
            <a:endParaRPr lang="fr-FR" dirty="0">
              <a:solidFill>
                <a:prstClr val="white"/>
              </a:solidFill>
            </a:endParaRPr>
          </a:p>
        </p:txBody>
      </p:sp>
    </p:spTree>
    <p:extLst>
      <p:ext uri="{BB962C8B-B14F-4D97-AF65-F5344CB8AC3E}">
        <p14:creationId xmlns:p14="http://schemas.microsoft.com/office/powerpoint/2010/main" val="1500947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1000"/>
                                        <p:tgtEl>
                                          <p:spTgt spid="5">
                                            <p:txEl>
                                              <p:pRg st="5" end="5"/>
                                            </p:txEl>
                                          </p:spTgt>
                                        </p:tgtEl>
                                      </p:cBhvr>
                                    </p:animEffect>
                                    <p:anim calcmode="lin" valueType="num">
                                      <p:cBhvr>
                                        <p:cTn id="2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600"/>
                                  </p:stCondLst>
                                  <p:childTnLst>
                                    <p:set>
                                      <p:cBhvr>
                                        <p:cTn id="28" dur="1" fill="hold">
                                          <p:stCondLst>
                                            <p:cond delay="0"/>
                                          </p:stCondLst>
                                        </p:cTn>
                                        <p:tgtEl>
                                          <p:spTgt spid="5">
                                            <p:txEl>
                                              <p:pRg st="7" end="7"/>
                                            </p:txEl>
                                          </p:spTgt>
                                        </p:tgtEl>
                                        <p:attrNameLst>
                                          <p:attrName>style.visibility</p:attrName>
                                        </p:attrNameLst>
                                      </p:cBhvr>
                                      <p:to>
                                        <p:strVal val="visible"/>
                                      </p:to>
                                    </p:set>
                                    <p:animEffect transition="in" filter="fade">
                                      <p:cBhvr>
                                        <p:cTn id="29" dur="1000"/>
                                        <p:tgtEl>
                                          <p:spTgt spid="5">
                                            <p:txEl>
                                              <p:pRg st="7" end="7"/>
                                            </p:txEl>
                                          </p:spTgt>
                                        </p:tgtEl>
                                      </p:cBhvr>
                                    </p:animEffect>
                                    <p:anim calcmode="lin" valueType="num">
                                      <p:cBhvr>
                                        <p:cTn id="3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bldLvl="5"/>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2557" y="932557"/>
            <a:ext cx="5335095" cy="3734036"/>
          </a:xfrm>
          <a:prstGeom prst="rect">
            <a:avLst/>
          </a:prstGeom>
        </p:spPr>
      </p:pic>
    </p:spTree>
    <p:extLst>
      <p:ext uri="{BB962C8B-B14F-4D97-AF65-F5344CB8AC3E}">
        <p14:creationId xmlns:p14="http://schemas.microsoft.com/office/powerpoint/2010/main" val="38218427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1025" y="938212"/>
            <a:ext cx="5375275" cy="3748087"/>
          </a:xfrm>
          <a:prstGeom prst="rect">
            <a:avLst/>
          </a:prstGeom>
        </p:spPr>
      </p:pic>
    </p:spTree>
    <p:extLst>
      <p:ext uri="{BB962C8B-B14F-4D97-AF65-F5344CB8AC3E}">
        <p14:creationId xmlns:p14="http://schemas.microsoft.com/office/powerpoint/2010/main" val="3161179405"/>
      </p:ext>
    </p:extLst>
  </p:cSld>
  <p:clrMapOvr>
    <a:masterClrMapping/>
  </p:clrMapOvr>
  <mc:AlternateContent xmlns:mc="http://schemas.openxmlformats.org/markup-compatibility/2006" xmlns:p14="http://schemas.microsoft.com/office/powerpoint/2010/main">
    <mc:Choice Requires="p14">
      <p:transition spd="med">
        <p14:prism isContent="1"/>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7961" y="932556"/>
            <a:ext cx="5527237" cy="3753744"/>
          </a:xfrm>
          <a:prstGeom prst="rect">
            <a:avLst/>
          </a:prstGeom>
        </p:spPr>
      </p:pic>
    </p:spTree>
    <p:extLst>
      <p:ext uri="{BB962C8B-B14F-4D97-AF65-F5344CB8AC3E}">
        <p14:creationId xmlns:p14="http://schemas.microsoft.com/office/powerpoint/2010/main" val="2176625288"/>
      </p:ext>
    </p:extLst>
  </p:cSld>
  <p:clrMapOvr>
    <a:masterClrMapping/>
  </p:clrMapOvr>
  <mc:AlternateContent xmlns:mc="http://schemas.openxmlformats.org/markup-compatibility/2006" xmlns:p14="http://schemas.microsoft.com/office/powerpoint/2010/main">
    <mc:Choice Requires="p14">
      <p:transition spd="med">
        <p14:prism dir="r" isContent="1"/>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9865" y="924838"/>
            <a:ext cx="5552563" cy="3761462"/>
          </a:xfrm>
          <a:prstGeom prst="rect">
            <a:avLst/>
          </a:prstGeom>
        </p:spPr>
      </p:pic>
    </p:spTree>
    <p:extLst>
      <p:ext uri="{BB962C8B-B14F-4D97-AF65-F5344CB8AC3E}">
        <p14:creationId xmlns:p14="http://schemas.microsoft.com/office/powerpoint/2010/main" val="2336270662"/>
      </p:ext>
    </p:extLst>
  </p:cSld>
  <p:clrMapOvr>
    <a:masterClrMapping/>
  </p:clrMapOvr>
  <mc:AlternateContent xmlns:mc="http://schemas.openxmlformats.org/markup-compatibility/2006" xmlns:p14="http://schemas.microsoft.com/office/powerpoint/2010/main">
    <mc:Choice Requires="p14">
      <p:transition spd="med">
        <p14:prism dir="u" isContent="1"/>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498" y="938213"/>
            <a:ext cx="5543003" cy="3748087"/>
          </a:xfrm>
          <a:prstGeom prst="rect">
            <a:avLst/>
          </a:prstGeom>
        </p:spPr>
      </p:pic>
    </p:spTree>
    <p:extLst>
      <p:ext uri="{BB962C8B-B14F-4D97-AF65-F5344CB8AC3E}">
        <p14:creationId xmlns:p14="http://schemas.microsoft.com/office/powerpoint/2010/main" val="1937140671"/>
      </p:ext>
    </p:extLst>
  </p:cSld>
  <p:clrMapOvr>
    <a:masterClrMapping/>
  </p:clrMapOvr>
  <mc:AlternateContent xmlns:mc="http://schemas.openxmlformats.org/markup-compatibility/2006" xmlns:p14="http://schemas.microsoft.com/office/powerpoint/2010/main">
    <mc:Choice Requires="p14">
      <p:transition spd="med">
        <p14:prism isContent="1"/>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3788" y="932556"/>
            <a:ext cx="5716424" cy="3753744"/>
          </a:xfrm>
          <a:prstGeom prst="rect">
            <a:avLst/>
          </a:prstGeom>
        </p:spPr>
      </p:pic>
    </p:spTree>
    <p:extLst>
      <p:ext uri="{BB962C8B-B14F-4D97-AF65-F5344CB8AC3E}">
        <p14:creationId xmlns:p14="http://schemas.microsoft.com/office/powerpoint/2010/main" val="2626831245"/>
      </p:ext>
    </p:extLst>
  </p:cSld>
  <p:clrMapOvr>
    <a:masterClrMapping/>
  </p:clrMapOvr>
  <mc:AlternateContent xmlns:mc="http://schemas.openxmlformats.org/markup-compatibility/2006" xmlns:p14="http://schemas.microsoft.com/office/powerpoint/2010/main">
    <mc:Choice Requires="p14">
      <p:transition spd="med">
        <p14:prism dir="r" isContent="1"/>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733" y="938213"/>
            <a:ext cx="5574533" cy="3748087"/>
          </a:xfrm>
          <a:prstGeom prst="rect">
            <a:avLst/>
          </a:prstGeom>
        </p:spPr>
      </p:pic>
    </p:spTree>
    <p:extLst>
      <p:ext uri="{BB962C8B-B14F-4D97-AF65-F5344CB8AC3E}">
        <p14:creationId xmlns:p14="http://schemas.microsoft.com/office/powerpoint/2010/main" val="4067924034"/>
      </p:ext>
    </p:extLst>
  </p:cSld>
  <p:clrMapOvr>
    <a:masterClrMapping/>
  </p:clrMapOvr>
  <mc:AlternateContent xmlns:mc="http://schemas.openxmlformats.org/markup-compatibility/2006" xmlns:p14="http://schemas.microsoft.com/office/powerpoint/2010/main">
    <mc:Choice Requires="p14">
      <p:transition spd="med">
        <p14:prism isContent="1"/>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8023" y="938213"/>
            <a:ext cx="5747954" cy="3748087"/>
          </a:xfrm>
          <a:prstGeom prst="rect">
            <a:avLst/>
          </a:prstGeom>
        </p:spPr>
      </p:pic>
    </p:spTree>
    <p:extLst>
      <p:ext uri="{BB962C8B-B14F-4D97-AF65-F5344CB8AC3E}">
        <p14:creationId xmlns:p14="http://schemas.microsoft.com/office/powerpoint/2010/main" val="1591508516"/>
      </p:ext>
    </p:extLst>
  </p:cSld>
  <p:clrMapOvr>
    <a:masterClrMapping/>
  </p:clrMapOvr>
  <mc:AlternateContent xmlns:mc="http://schemas.openxmlformats.org/markup-compatibility/2006" xmlns:p14="http://schemas.microsoft.com/office/powerpoint/2010/main">
    <mc:Choice Requires="p14">
      <p:transition spd="med">
        <p14:prism dir="r" isContent="1"/>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dirty="0"/>
        </a:defPPr>
      </a:lstStyle>
    </a:txDef>
  </a:objectDefaults>
  <a:extraClrSchemeLst/>
</a:theme>
</file>

<file path=ppt/theme/theme5.xml><?xml version="1.0" encoding="utf-8"?>
<a:theme xmlns:a="http://schemas.openxmlformats.org/drawingml/2006/main" name="4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dirty="0"/>
        </a:defPPr>
      </a:lstStyle>
    </a:txDef>
  </a:objectDefaults>
  <a:extraClrSchemeLst/>
</a:theme>
</file>

<file path=ppt/theme/theme8.xml><?xml version="1.0" encoding="utf-8"?>
<a:theme xmlns:a="http://schemas.openxmlformats.org/drawingml/2006/main" name="7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dirty="0"/>
        </a:defPPr>
      </a:lstStyle>
    </a:txDef>
  </a:objectDefaults>
  <a:extraClrSchemeLst/>
</a:theme>
</file>

<file path=ppt/theme/theme9.xml><?xml version="1.0" encoding="utf-8"?>
<a:theme xmlns:a="http://schemas.openxmlformats.org/drawingml/2006/main" name="8_Master_OPEL_4_3_black">
  <a:themeElements>
    <a:clrScheme name="Master OPEL">
      <a:dk1>
        <a:sysClr val="windowText" lastClr="000000"/>
      </a:dk1>
      <a:lt1>
        <a:sysClr val="window" lastClr="FFFFFF"/>
      </a:lt1>
      <a:dk2>
        <a:srgbClr val="FFFFFF"/>
      </a:dk2>
      <a:lt2>
        <a:srgbClr val="FFFFFF"/>
      </a:lt2>
      <a:accent1>
        <a:srgbClr val="FCC000"/>
      </a:accent1>
      <a:accent2>
        <a:srgbClr val="000000"/>
      </a:accent2>
      <a:accent3>
        <a:srgbClr val="D8D8D8"/>
      </a:accent3>
      <a:accent4>
        <a:srgbClr val="7F7F7F"/>
      </a:accent4>
      <a:accent5>
        <a:srgbClr val="595959"/>
      </a:accent5>
      <a:accent6>
        <a:srgbClr val="000000"/>
      </a:accent6>
      <a:hlink>
        <a:srgbClr val="000000"/>
      </a:hlink>
      <a:folHlink>
        <a:srgbClr val="7F7F7F"/>
      </a:folHlink>
    </a:clrScheme>
    <a:fontScheme name="Benutzerdefiniert 1">
      <a:majorFont>
        <a:latin typeface="Opel Sans Condensed"/>
        <a:ea typeface=""/>
        <a:cs typeface=""/>
      </a:majorFont>
      <a:minorFont>
        <a:latin typeface="Opel Sans Condensed"/>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Master_OPEL_4_3_black</Template>
  <TotalTime>3224</TotalTime>
  <Words>4718</Words>
  <Application>Microsoft Office PowerPoint</Application>
  <PresentationFormat>Affichage à l'écran (16:9)</PresentationFormat>
  <Paragraphs>1221</Paragraphs>
  <Slides>129</Slides>
  <Notes>80</Notes>
  <HiddenSlides>3</HiddenSlides>
  <MMClips>0</MMClips>
  <ScaleCrop>false</ScaleCrop>
  <HeadingPairs>
    <vt:vector size="8" baseType="variant">
      <vt:variant>
        <vt:lpstr>Polices utilisées</vt:lpstr>
      </vt:variant>
      <vt:variant>
        <vt:i4>8</vt:i4>
      </vt:variant>
      <vt:variant>
        <vt:lpstr>Thème</vt:lpstr>
      </vt:variant>
      <vt:variant>
        <vt:i4>9</vt:i4>
      </vt:variant>
      <vt:variant>
        <vt:lpstr>Serveurs OLE incorporés</vt:lpstr>
      </vt:variant>
      <vt:variant>
        <vt:i4>1</vt:i4>
      </vt:variant>
      <vt:variant>
        <vt:lpstr>Titres des diapositives</vt:lpstr>
      </vt:variant>
      <vt:variant>
        <vt:i4>129</vt:i4>
      </vt:variant>
    </vt:vector>
  </HeadingPairs>
  <TitlesOfParts>
    <vt:vector size="147" baseType="lpstr">
      <vt:lpstr>Arial</vt:lpstr>
      <vt:lpstr>ＭＳ Ｐゴシック</vt:lpstr>
      <vt:lpstr>Opel Sans Condensed</vt:lpstr>
      <vt:lpstr>Opel Sans Condensed ExtraBold</vt:lpstr>
      <vt:lpstr>Arial Narrow</vt:lpstr>
      <vt:lpstr>Wingdings</vt:lpstr>
      <vt:lpstr>Calibri</vt:lpstr>
      <vt:lpstr>Wingdings 2</vt:lpstr>
      <vt:lpstr>Master_OPEL_4_3_black</vt:lpstr>
      <vt:lpstr>1_Master_OPEL_4_3_black</vt:lpstr>
      <vt:lpstr>2_Master_OPEL_4_3_black</vt:lpstr>
      <vt:lpstr>3_Master_OPEL_4_3_black</vt:lpstr>
      <vt:lpstr>4_Master_OPEL_4_3_black</vt:lpstr>
      <vt:lpstr>5_Master_OPEL_4_3_black</vt:lpstr>
      <vt:lpstr>6_Master_OPEL_4_3_black</vt:lpstr>
      <vt:lpstr>7_Master_OPEL_4_3_black</vt:lpstr>
      <vt:lpstr>8_Master_OPEL_4_3_black</vt:lpstr>
      <vt:lpstr>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TRANSFORMER L’ESSAI DE 2012</vt:lpstr>
      <vt:lpstr>ACCÉLÉRER EN 2013</vt:lpstr>
      <vt:lpstr>Présentation PowerPoint</vt:lpstr>
      <vt:lpstr>LA MAUVAISE NOUVELLE…</vt:lpstr>
      <vt:lpstr>LA BONNE NOUVELLE…</vt:lpstr>
      <vt:lpstr>FAIRE VENIR LES CLIENTS</vt:lpstr>
      <vt:lpstr>FAIRE VENIR LES CLIENTS</vt:lpstr>
      <vt:lpstr>FAIRE VENIR LES CLIENTS</vt:lpstr>
      <vt:lpstr>FAIRE VENIR LES CLIENTS</vt:lpstr>
      <vt:lpstr>SATISFAIRE LES CLIENTS </vt:lpstr>
      <vt:lpstr>SATISFAIRE LES CLIENTS </vt:lpstr>
      <vt:lpstr>SATISFAIRE LES CLIENTS </vt:lpstr>
      <vt:lpstr>SATISFAIRE LES CLIENTS </vt:lpstr>
      <vt:lpstr>POUR VOUS Y AIDER</vt:lpstr>
      <vt:lpstr>Présentation PowerPoint</vt:lpstr>
      <vt:lpstr>Présentation PowerPoint</vt:lpstr>
      <vt:lpstr>3 RAISONS DE PORTER LA MARQUE LÀ OÙ ELLE DOIT ÊTRE</vt:lpstr>
      <vt:lpstr>POSITIONNEMENT PRODUIT</vt:lpstr>
      <vt:lpstr>UNE UTILISATION DES MEDIAS DÉDIÉE AUX MESSAGES</vt:lpstr>
      <vt:lpstr>Présentation PowerPoint</vt:lpstr>
      <vt:lpstr>Un claim</vt:lpstr>
      <vt:lpstr>Présentation PowerPoint</vt:lpstr>
      <vt:lpstr>Présentation PowerPoint</vt:lpstr>
      <vt:lpstr>INSIGNIA INNOVATION</vt:lpstr>
      <vt:lpstr>INSIGNIA INNOVATION</vt:lpstr>
      <vt:lpstr>INSIGNIA INNOVATION</vt:lpstr>
      <vt:lpstr>Présentation PowerPoint</vt:lpstr>
      <vt:lpstr>Présentation PowerPoint</vt:lpstr>
      <vt:lpstr>Plan de lancement</vt:lpstr>
      <vt:lpstr>2013 – Une année produit exceptionnelle </vt:lpstr>
      <vt:lpstr>Présentation PowerPoint</vt:lpstr>
      <vt:lpstr>OPEL EN SPORT AUTO</vt:lpstr>
      <vt:lpstr>2013 – Une année produit exceptionnelle </vt:lpstr>
      <vt:lpstr>2013 – Une année produit exceptionnelle </vt:lpstr>
      <vt:lpstr>Présentation PowerPoint</vt:lpstr>
      <vt:lpstr>Présentation PowerPoint</vt:lpstr>
      <vt:lpstr>Présentation PowerPoint</vt:lpstr>
      <vt:lpstr>Présentation PowerPoint</vt:lpstr>
      <vt:lpstr>Présentation PowerPoint</vt:lpstr>
      <vt:lpstr>MOKKA</vt:lpstr>
      <vt:lpstr>MOKKA</vt:lpstr>
      <vt:lpstr>ampera</vt:lpstr>
      <vt:lpstr>VIDEO MAUD FONTENOY</vt:lpstr>
      <vt:lpstr>2013 – Une année produit exceptionnelle </vt:lpstr>
      <vt:lpstr>Présentation PowerPoint</vt:lpstr>
      <vt:lpstr>Présentation PowerPoint</vt:lpstr>
      <vt:lpstr>MOKKA - Plan média</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ADAM- Plan média</vt:lpstr>
      <vt:lpstr>MIDEM : CANNES</vt:lpstr>
      <vt:lpstr>PARIS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2013 – Une année produit exceptionnelle </vt:lpstr>
      <vt:lpstr>Présentation PowerPoint</vt:lpstr>
      <vt:lpstr>  POURQUOI CROIRE  AUX AMBITIONS 2013 ?</vt:lpstr>
      <vt:lpstr>OBJECTIFS 2013</vt:lpstr>
      <vt:lpstr>OPEL ADAM : LES POINTS CLES</vt:lpstr>
      <vt:lpstr>OBJECTIFS 2013</vt:lpstr>
      <vt:lpstr>STRATÉGIE 2013 : OPTIMISER LE TRAFIC</vt:lpstr>
      <vt:lpstr>SHOW ROOM VIP</vt:lpstr>
      <vt:lpstr>VISUALISATEUR DE STOCK</vt:lpstr>
      <vt:lpstr>SITE INTERNET DISTRIBUTEUR</vt:lpstr>
      <vt:lpstr>COORDINATEUR MARKETING</vt:lpstr>
      <vt:lpstr>COORDINATEUR MARKETING</vt:lpstr>
      <vt:lpstr>Présentation PowerPoint</vt:lpstr>
      <vt:lpstr>COORDINATEUR MARKETING</vt:lpstr>
      <vt:lpstr>OPEL PARTENAIRES</vt:lpstr>
      <vt:lpstr>Jean François CHANAL Directeur Général ALD Président du syndicat des loueurs longue durée</vt:lpstr>
      <vt:lpstr>2013 : ANNÉE DE LA POULE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GM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Loic Salaun</dc:creator>
  <cp:lastModifiedBy>xavier</cp:lastModifiedBy>
  <cp:revision>389</cp:revision>
  <cp:lastPrinted>2012-11-30T15:09:09Z</cp:lastPrinted>
  <dcterms:created xsi:type="dcterms:W3CDTF">2012-02-07T15:34:00Z</dcterms:created>
  <dcterms:modified xsi:type="dcterms:W3CDTF">2012-12-21T13:28:51Z</dcterms:modified>
</cp:coreProperties>
</file>